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302" r:id="rId3"/>
    <p:sldId id="298" r:id="rId4"/>
    <p:sldId id="305" r:id="rId5"/>
    <p:sldId id="301" r:id="rId6"/>
    <p:sldId id="300" r:id="rId7"/>
    <p:sldId id="299" r:id="rId8"/>
    <p:sldId id="304" r:id="rId9"/>
    <p:sldId id="272" r:id="rId10"/>
    <p:sldId id="274" r:id="rId11"/>
    <p:sldId id="275" r:id="rId12"/>
    <p:sldId id="276" r:id="rId13"/>
    <p:sldId id="277" r:id="rId14"/>
    <p:sldId id="262" r:id="rId15"/>
    <p:sldId id="256" r:id="rId16"/>
    <p:sldId id="269" r:id="rId17"/>
    <p:sldId id="268" r:id="rId18"/>
    <p:sldId id="309" r:id="rId19"/>
    <p:sldId id="267" r:id="rId20"/>
    <p:sldId id="306" r:id="rId21"/>
    <p:sldId id="259" r:id="rId22"/>
    <p:sldId id="307" r:id="rId23"/>
    <p:sldId id="257" r:id="rId24"/>
    <p:sldId id="258" r:id="rId25"/>
    <p:sldId id="281" r:id="rId26"/>
    <p:sldId id="282" r:id="rId27"/>
    <p:sldId id="263" r:id="rId28"/>
    <p:sldId id="265" r:id="rId29"/>
    <p:sldId id="283" r:id="rId30"/>
    <p:sldId id="284" r:id="rId31"/>
    <p:sldId id="286" r:id="rId32"/>
    <p:sldId id="289" r:id="rId33"/>
    <p:sldId id="311" r:id="rId34"/>
    <p:sldId id="291" r:id="rId35"/>
    <p:sldId id="292" r:id="rId36"/>
    <p:sldId id="293" r:id="rId37"/>
    <p:sldId id="295" r:id="rId38"/>
    <p:sldId id="294" r:id="rId39"/>
    <p:sldId id="278"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7" autoAdjust="0"/>
  </p:normalViewPr>
  <p:slideViewPr>
    <p:cSldViewPr>
      <p:cViewPr>
        <p:scale>
          <a:sx n="100" d="100"/>
          <a:sy n="100" d="100"/>
        </p:scale>
        <p:origin x="438"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5A6C2-5887-4D55-A391-0D4D6602A654}"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it-IT"/>
        </a:p>
      </dgm:t>
    </dgm:pt>
    <dgm:pt modelId="{A2AD8F93-D68A-4D12-A51E-4E9B07040A8F}">
      <dgm:prSet phldrT="[Testo]">
        <dgm:style>
          <a:lnRef idx="1">
            <a:schemeClr val="accent1"/>
          </a:lnRef>
          <a:fillRef idx="2">
            <a:schemeClr val="accent1"/>
          </a:fillRef>
          <a:effectRef idx="1">
            <a:schemeClr val="accent1"/>
          </a:effectRef>
          <a:fontRef idx="minor">
            <a:schemeClr val="dk1"/>
          </a:fontRef>
        </dgm:style>
      </dgm:prSet>
      <dgm:spPr/>
      <dgm:t>
        <a:bodyPr/>
        <a:lstStyle/>
        <a:p>
          <a:pPr algn="ctr"/>
          <a:r>
            <a:rPr lang="it-IT" dirty="0" smtClean="0"/>
            <a:t>Chirurgie Generali</a:t>
          </a:r>
          <a:endParaRPr lang="it-IT" dirty="0"/>
        </a:p>
      </dgm:t>
    </dgm:pt>
    <dgm:pt modelId="{47C6781D-7846-4D39-B97F-23CAAFB0B6C8}" type="parTrans" cxnId="{2C814AC5-686D-44BB-96E7-163182F9DCE9}">
      <dgm:prSet/>
      <dgm:spPr/>
      <dgm:t>
        <a:bodyPr/>
        <a:lstStyle/>
        <a:p>
          <a:endParaRPr lang="it-IT"/>
        </a:p>
      </dgm:t>
    </dgm:pt>
    <dgm:pt modelId="{8ADD7D3A-DCDE-4424-92AD-7459BF5FCDFF}" type="sibTrans" cxnId="{2C814AC5-686D-44BB-96E7-163182F9DCE9}">
      <dgm:prSet/>
      <dgm:spPr/>
      <dgm:t>
        <a:bodyPr/>
        <a:lstStyle/>
        <a:p>
          <a:endParaRPr lang="it-IT"/>
        </a:p>
      </dgm:t>
    </dgm:pt>
    <dgm:pt modelId="{B6D9AF06-595C-4421-92D8-74FB8597C2A0}">
      <dgm:prSet phldrT="[Testo]">
        <dgm:style>
          <a:lnRef idx="1">
            <a:schemeClr val="accent2"/>
          </a:lnRef>
          <a:fillRef idx="2">
            <a:schemeClr val="accent2"/>
          </a:fillRef>
          <a:effectRef idx="1">
            <a:schemeClr val="accent2"/>
          </a:effectRef>
          <a:fontRef idx="minor">
            <a:schemeClr val="dk1"/>
          </a:fontRef>
        </dgm:style>
      </dgm:prSet>
      <dgm:spPr>
        <a:effectLst>
          <a:outerShdw blurRad="50800" dist="38100" dir="2700000" algn="tl" rotWithShape="0">
            <a:prstClr val="black">
              <a:alpha val="40000"/>
            </a:prstClr>
          </a:outerShdw>
        </a:effectLst>
      </dgm:spPr>
      <dgm:t>
        <a:bodyPr/>
        <a:lstStyle/>
        <a:p>
          <a:r>
            <a:rPr lang="it-IT" dirty="0" smtClean="0"/>
            <a:t>Chirurgie Specialistiche</a:t>
          </a:r>
          <a:endParaRPr lang="it-IT" dirty="0"/>
        </a:p>
      </dgm:t>
    </dgm:pt>
    <dgm:pt modelId="{7F8F3ECA-7231-4E41-BDD2-B8AF6870B7DF}" type="parTrans" cxnId="{CADD0ED9-1FBE-4A47-8A5E-FB2A1980BBD4}">
      <dgm:prSet/>
      <dgm:spPr/>
      <dgm:t>
        <a:bodyPr/>
        <a:lstStyle/>
        <a:p>
          <a:endParaRPr lang="it-IT"/>
        </a:p>
      </dgm:t>
    </dgm:pt>
    <dgm:pt modelId="{323E3F65-9459-4645-B373-5FE551C2F8D2}" type="sibTrans" cxnId="{CADD0ED9-1FBE-4A47-8A5E-FB2A1980BBD4}">
      <dgm:prSet/>
      <dgm:spPr/>
      <dgm:t>
        <a:bodyPr/>
        <a:lstStyle/>
        <a:p>
          <a:endParaRPr lang="it-IT"/>
        </a:p>
      </dgm:t>
    </dgm:pt>
    <dgm:pt modelId="{9533E7F4-FBB2-4DB2-A47E-BE09D8A4A9AB}">
      <dgm:prSet custT="1"/>
      <dgm:spPr/>
      <dgm:t>
        <a:bodyPr/>
        <a:lstStyle/>
        <a:p>
          <a:r>
            <a:rPr kumimoji="0" lang="it-IT" sz="2200" b="0" i="0" u="none" strike="noStrike" cap="none" normalizeH="0" baseline="0" dirty="0" smtClean="0">
              <a:ln/>
              <a:effectLst/>
              <a:latin typeface="Baskerville Old Face" pitchFamily="18" charset="0"/>
              <a:ea typeface="Times New Roman" pitchFamily="18" charset="0"/>
              <a:cs typeface="Times New Roman" pitchFamily="18" charset="0"/>
            </a:rPr>
            <a:t>Chirurgia vascolare </a:t>
          </a:r>
          <a:endParaRPr kumimoji="0" lang="it-IT" sz="2200" b="0" i="0" u="none" strike="noStrike" cap="none" normalizeH="0" baseline="0" dirty="0" smtClean="0">
            <a:ln/>
            <a:effectLst/>
            <a:latin typeface="Baskerville Old Face" pitchFamily="18" charset="0"/>
            <a:ea typeface="Calibri" pitchFamily="34" charset="0"/>
            <a:cs typeface="Times New Roman" pitchFamily="18" charset="0"/>
          </a:endParaRPr>
        </a:p>
      </dgm:t>
    </dgm:pt>
    <dgm:pt modelId="{75F1D057-49A7-4836-9EBA-7F53632FD3D6}" type="parTrans" cxnId="{CD6AF2C1-4E31-4622-8172-3A8EC68A28E3}">
      <dgm:prSet/>
      <dgm:spPr/>
      <dgm:t>
        <a:bodyPr/>
        <a:lstStyle/>
        <a:p>
          <a:endParaRPr lang="it-IT"/>
        </a:p>
      </dgm:t>
    </dgm:pt>
    <dgm:pt modelId="{EA8794A4-E29B-4485-A72D-850E5C22DC00}" type="sibTrans" cxnId="{CD6AF2C1-4E31-4622-8172-3A8EC68A28E3}">
      <dgm:prSet/>
      <dgm:spPr/>
      <dgm:t>
        <a:bodyPr/>
        <a:lstStyle/>
        <a:p>
          <a:endParaRPr lang="it-IT"/>
        </a:p>
      </dgm:t>
    </dgm:pt>
    <dgm:pt modelId="{47BA9F51-24BA-4574-AEA5-B2B94D858036}">
      <dgm:prSet custT="1"/>
      <dgm:spPr/>
      <dgm:t>
        <a:bodyPr/>
        <a:lstStyle/>
        <a:p>
          <a:r>
            <a:rPr kumimoji="0" lang="it-IT" sz="2400" b="0" i="0" u="none" strike="noStrike" cap="none" normalizeH="0" baseline="0" dirty="0" smtClean="0">
              <a:ln/>
              <a:effectLst/>
              <a:latin typeface="Baskerville Old Face" pitchFamily="18" charset="0"/>
              <a:ea typeface="Times New Roman" pitchFamily="18" charset="0"/>
              <a:cs typeface="Times New Roman" pitchFamily="18" charset="0"/>
            </a:rPr>
            <a:t>Gastroenterologia</a:t>
          </a:r>
          <a:r>
            <a:rPr kumimoji="0" lang="it-IT" sz="2200" b="0" i="0" u="none" strike="noStrike" cap="none" normalizeH="0" baseline="0" dirty="0" smtClean="0">
              <a:ln/>
              <a:effectLst/>
              <a:latin typeface="Baskerville Old Face" pitchFamily="18" charset="0"/>
              <a:ea typeface="Times New Roman" pitchFamily="18" charset="0"/>
              <a:cs typeface="Times New Roman" pitchFamily="18" charset="0"/>
            </a:rPr>
            <a:t> </a:t>
          </a:r>
          <a:endParaRPr kumimoji="0" lang="it-IT" sz="2200" b="0" i="0" u="none" strike="noStrike" cap="none" normalizeH="0" baseline="0" dirty="0" smtClean="0">
            <a:ln/>
            <a:effectLst/>
            <a:latin typeface="Baskerville Old Face" pitchFamily="18" charset="0"/>
            <a:ea typeface="Calibri" pitchFamily="34" charset="0"/>
            <a:cs typeface="Times New Roman" pitchFamily="18" charset="0"/>
          </a:endParaRPr>
        </a:p>
      </dgm:t>
    </dgm:pt>
    <dgm:pt modelId="{BD7F68AD-B305-4230-AEB6-EDBE8747B9AA}" type="parTrans" cxnId="{58FFC3A1-7CB2-4258-89C7-29BDF5FEFE35}">
      <dgm:prSet/>
      <dgm:spPr/>
      <dgm:t>
        <a:bodyPr/>
        <a:lstStyle/>
        <a:p>
          <a:endParaRPr lang="it-IT"/>
        </a:p>
      </dgm:t>
    </dgm:pt>
    <dgm:pt modelId="{F59B5C49-5A33-4249-A35B-4C73F0D3FCBA}" type="sibTrans" cxnId="{58FFC3A1-7CB2-4258-89C7-29BDF5FEFE35}">
      <dgm:prSet/>
      <dgm:spPr/>
      <dgm:t>
        <a:bodyPr/>
        <a:lstStyle/>
        <a:p>
          <a:endParaRPr lang="it-IT"/>
        </a:p>
      </dgm:t>
    </dgm:pt>
    <dgm:pt modelId="{4988BEE3-1405-4E5F-B481-A82DAB5B7F7D}">
      <dgm:prSet custT="1"/>
      <dgm:spPr/>
      <dgm:t>
        <a:bodyPr/>
        <a:lstStyle/>
        <a:p>
          <a:r>
            <a:rPr kumimoji="0" lang="it-IT" sz="2400" b="0" i="0" u="none" strike="noStrike" cap="none" normalizeH="0" baseline="0" dirty="0" smtClean="0">
              <a:ln/>
              <a:effectLst/>
              <a:latin typeface="Baskerville Old Face" pitchFamily="18" charset="0"/>
              <a:ea typeface="Times New Roman" pitchFamily="18" charset="0"/>
              <a:cs typeface="Times New Roman" pitchFamily="18" charset="0"/>
            </a:rPr>
            <a:t>Endoscopia </a:t>
          </a:r>
          <a:endParaRPr kumimoji="0" lang="it-IT" sz="2400" b="0" i="0" u="none" strike="noStrike" cap="none" normalizeH="0" baseline="0" dirty="0" smtClean="0">
            <a:ln/>
            <a:effectLst/>
            <a:latin typeface="Baskerville Old Face" pitchFamily="18" charset="0"/>
            <a:ea typeface="Calibri" pitchFamily="34" charset="0"/>
            <a:cs typeface="Times New Roman" pitchFamily="18" charset="0"/>
          </a:endParaRPr>
        </a:p>
      </dgm:t>
    </dgm:pt>
    <dgm:pt modelId="{5FE774CC-B4C8-4040-917B-CCBEDE6AB604}" type="parTrans" cxnId="{7D7150E2-1836-4C93-8082-0DCAA3BA5A11}">
      <dgm:prSet/>
      <dgm:spPr/>
      <dgm:t>
        <a:bodyPr/>
        <a:lstStyle/>
        <a:p>
          <a:endParaRPr lang="it-IT"/>
        </a:p>
      </dgm:t>
    </dgm:pt>
    <dgm:pt modelId="{C3BD874B-7B14-4430-AC2D-9E02EB9D2681}" type="sibTrans" cxnId="{7D7150E2-1836-4C93-8082-0DCAA3BA5A11}">
      <dgm:prSet/>
      <dgm:spPr/>
      <dgm:t>
        <a:bodyPr/>
        <a:lstStyle/>
        <a:p>
          <a:endParaRPr lang="it-IT"/>
        </a:p>
      </dgm:t>
    </dgm:pt>
    <dgm:pt modelId="{9DE4C554-8EC8-4C6B-B583-7A74E08ED893}">
      <dgm:prSet custT="1"/>
      <dgm:spPr/>
      <dgm:t>
        <a:bodyPr/>
        <a:lstStyle/>
        <a:p>
          <a:r>
            <a:rPr kumimoji="0" lang="it-IT" sz="2800" b="0" i="0" u="none" strike="noStrike" cap="none" normalizeH="0" baseline="0" dirty="0" smtClean="0">
              <a:ln/>
              <a:effectLst/>
              <a:latin typeface="Baskerville Old Face" pitchFamily="18" charset="0"/>
              <a:ea typeface="Times New Roman" pitchFamily="18" charset="0"/>
              <a:cs typeface="Times New Roman" pitchFamily="18" charset="0"/>
            </a:rPr>
            <a:t>Urologia </a:t>
          </a:r>
        </a:p>
      </dgm:t>
    </dgm:pt>
    <dgm:pt modelId="{85976A83-C8C1-4670-9720-327B22B0E40D}" type="parTrans" cxnId="{93792A05-65CE-43F1-B90F-A53772ECBD54}">
      <dgm:prSet/>
      <dgm:spPr/>
      <dgm:t>
        <a:bodyPr/>
        <a:lstStyle/>
        <a:p>
          <a:endParaRPr lang="it-IT"/>
        </a:p>
      </dgm:t>
    </dgm:pt>
    <dgm:pt modelId="{BB2C84A5-54AF-4C13-B606-696D5445B954}" type="sibTrans" cxnId="{93792A05-65CE-43F1-B90F-A53772ECBD54}">
      <dgm:prSet/>
      <dgm:spPr/>
      <dgm:t>
        <a:bodyPr/>
        <a:lstStyle/>
        <a:p>
          <a:endParaRPr lang="it-IT"/>
        </a:p>
      </dgm:t>
    </dgm:pt>
    <dgm:pt modelId="{F981BFCE-A059-4F37-B341-1BB8F88EDB15}">
      <dgm:prSet custT="1"/>
      <dgm:spPr/>
      <dgm:t>
        <a:bodyPr/>
        <a:lstStyle/>
        <a:p>
          <a:r>
            <a:rPr kumimoji="0" lang="it-IT" sz="2400" b="0" i="0" u="none" strike="noStrike" cap="none" normalizeH="0" baseline="0" dirty="0" smtClean="0">
              <a:ln/>
              <a:effectLst/>
              <a:latin typeface="Baskerville Old Face" pitchFamily="18" charset="0"/>
              <a:ea typeface="Times New Roman" pitchFamily="18" charset="0"/>
              <a:cs typeface="Times New Roman" pitchFamily="18" charset="0"/>
            </a:rPr>
            <a:t>Chirurgia</a:t>
          </a:r>
          <a:endParaRPr kumimoji="0" lang="it-IT" sz="2400" b="0" i="0" u="none" strike="noStrike" cap="none" normalizeH="0" baseline="0" dirty="0" smtClean="0">
            <a:ln/>
            <a:effectLst/>
            <a:latin typeface="Baskerville Old Face" pitchFamily="18" charset="0"/>
            <a:ea typeface="Calibri" pitchFamily="34" charset="0"/>
            <a:cs typeface="Times New Roman" pitchFamily="18" charset="0"/>
          </a:endParaRPr>
        </a:p>
      </dgm:t>
    </dgm:pt>
    <dgm:pt modelId="{A3790F0D-2A81-43B8-8FEF-0406193E0F01}" type="sibTrans" cxnId="{E1A010BF-5862-40FD-A458-9F303A406504}">
      <dgm:prSet/>
      <dgm:spPr/>
      <dgm:t>
        <a:bodyPr/>
        <a:lstStyle/>
        <a:p>
          <a:endParaRPr lang="it-IT"/>
        </a:p>
      </dgm:t>
    </dgm:pt>
    <dgm:pt modelId="{D6C34ECA-8D0A-47B7-B309-F33BD6DE201A}" type="parTrans" cxnId="{E1A010BF-5862-40FD-A458-9F303A406504}">
      <dgm:prSet/>
      <dgm:spPr/>
      <dgm:t>
        <a:bodyPr/>
        <a:lstStyle/>
        <a:p>
          <a:endParaRPr lang="it-IT"/>
        </a:p>
      </dgm:t>
    </dgm:pt>
    <dgm:pt modelId="{7A17C58E-2AE8-4D59-BC29-6CCFF43BE5BF}">
      <dgm:prSet phldrT="[Testo]">
        <dgm:style>
          <a:lnRef idx="1">
            <a:schemeClr val="accent2"/>
          </a:lnRef>
          <a:fillRef idx="2">
            <a:schemeClr val="accent2"/>
          </a:fillRef>
          <a:effectRef idx="1">
            <a:schemeClr val="accent2"/>
          </a:effectRef>
          <a:fontRef idx="minor">
            <a:schemeClr val="dk1"/>
          </a:fontRef>
        </dgm:style>
      </dgm:prSet>
      <dgm:spPr>
        <a:ln w="38100"/>
      </dgm:spPr>
      <dgm:t>
        <a:bodyPr/>
        <a:lstStyle/>
        <a:p>
          <a:r>
            <a:rPr lang="it-IT" dirty="0" err="1" smtClean="0"/>
            <a:t>O.r.l.</a:t>
          </a:r>
          <a:endParaRPr lang="it-IT" dirty="0"/>
        </a:p>
      </dgm:t>
    </dgm:pt>
    <dgm:pt modelId="{3AA98181-901A-4ADC-9E89-F822E67B37F3}" type="sibTrans" cxnId="{FE908BF9-61A6-4BA9-9925-56EDCD5F0238}">
      <dgm:prSet/>
      <dgm:spPr/>
      <dgm:t>
        <a:bodyPr/>
        <a:lstStyle/>
        <a:p>
          <a:endParaRPr lang="it-IT"/>
        </a:p>
      </dgm:t>
    </dgm:pt>
    <dgm:pt modelId="{5310C533-D989-4E78-B017-685D6FE46D14}" type="parTrans" cxnId="{FE908BF9-61A6-4BA9-9925-56EDCD5F0238}">
      <dgm:prSet/>
      <dgm:spPr/>
      <dgm:t>
        <a:bodyPr/>
        <a:lstStyle/>
        <a:p>
          <a:endParaRPr lang="it-IT"/>
        </a:p>
      </dgm:t>
    </dgm:pt>
    <dgm:pt modelId="{49FA4F3E-450D-43D8-9A81-9F11AC40033C}">
      <dgm:prSet phldrT="[Testo]">
        <dgm:style>
          <a:lnRef idx="1">
            <a:schemeClr val="accent2"/>
          </a:lnRef>
          <a:fillRef idx="2">
            <a:schemeClr val="accent2"/>
          </a:fillRef>
          <a:effectRef idx="1">
            <a:schemeClr val="accent2"/>
          </a:effectRef>
          <a:fontRef idx="minor">
            <a:schemeClr val="dk1"/>
          </a:fontRef>
        </dgm:style>
      </dgm:prSet>
      <dgm:spPr>
        <a:ln w="38100"/>
      </dgm:spPr>
      <dgm:t>
        <a:bodyPr/>
        <a:lstStyle/>
        <a:p>
          <a:r>
            <a:rPr lang="it-IT" dirty="0" err="1" smtClean="0"/>
            <a:t>Maxillo</a:t>
          </a:r>
          <a:r>
            <a:rPr lang="it-IT" dirty="0" smtClean="0"/>
            <a:t> facciale</a:t>
          </a:r>
          <a:endParaRPr lang="it-IT" dirty="0"/>
        </a:p>
      </dgm:t>
    </dgm:pt>
    <dgm:pt modelId="{6E3BB1AC-04E1-4064-BC92-8ACE3FD2C200}" type="parTrans" cxnId="{38CE2E69-82AA-49FF-A6A2-610A454CBCD6}">
      <dgm:prSet/>
      <dgm:spPr/>
      <dgm:t>
        <a:bodyPr/>
        <a:lstStyle/>
        <a:p>
          <a:endParaRPr lang="it-IT"/>
        </a:p>
      </dgm:t>
    </dgm:pt>
    <dgm:pt modelId="{C9A882EF-3266-447F-A69A-BAEA8A79F1E1}" type="sibTrans" cxnId="{38CE2E69-82AA-49FF-A6A2-610A454CBCD6}">
      <dgm:prSet/>
      <dgm:spPr/>
      <dgm:t>
        <a:bodyPr/>
        <a:lstStyle/>
        <a:p>
          <a:endParaRPr lang="it-IT"/>
        </a:p>
      </dgm:t>
    </dgm:pt>
    <dgm:pt modelId="{3B145208-26F2-4431-8DCE-960DE72A5E4B}" type="pres">
      <dgm:prSet presAssocID="{2E45A6C2-5887-4D55-A391-0D4D6602A654}" presName="diagram" presStyleCnt="0">
        <dgm:presLayoutVars>
          <dgm:dir/>
          <dgm:resizeHandles val="exact"/>
        </dgm:presLayoutVars>
      </dgm:prSet>
      <dgm:spPr/>
      <dgm:t>
        <a:bodyPr/>
        <a:lstStyle/>
        <a:p>
          <a:endParaRPr lang="it-IT"/>
        </a:p>
      </dgm:t>
    </dgm:pt>
    <dgm:pt modelId="{3C413C9F-7350-4D41-8E84-A5192F35D78D}" type="pres">
      <dgm:prSet presAssocID="{A2AD8F93-D68A-4D12-A51E-4E9B07040A8F}" presName="node" presStyleLbl="node1" presStyleIdx="0" presStyleCnt="9" custScaleX="137165" custLinFactNeighborX="-48220" custLinFactNeighborY="-4698">
        <dgm:presLayoutVars>
          <dgm:bulletEnabled val="1"/>
        </dgm:presLayoutVars>
      </dgm:prSet>
      <dgm:spPr>
        <a:prstGeom prst="downArrowCallout">
          <a:avLst/>
        </a:prstGeom>
      </dgm:spPr>
      <dgm:t>
        <a:bodyPr/>
        <a:lstStyle/>
        <a:p>
          <a:endParaRPr lang="it-IT"/>
        </a:p>
      </dgm:t>
    </dgm:pt>
    <dgm:pt modelId="{403B3377-8868-42CB-855A-AD91F2A9C569}" type="pres">
      <dgm:prSet presAssocID="{8ADD7D3A-DCDE-4424-92AD-7459BF5FCDFF}" presName="sibTrans" presStyleCnt="0"/>
      <dgm:spPr/>
    </dgm:pt>
    <dgm:pt modelId="{63E08C8A-0DB8-45C3-B73E-4EA3B467D4F7}" type="pres">
      <dgm:prSet presAssocID="{7A17C58E-2AE8-4D59-BC29-6CCFF43BE5BF}" presName="node" presStyleLbl="node1" presStyleIdx="1" presStyleCnt="9" custScaleY="33005" custLinFactNeighborX="3329" custLinFactNeighborY="71359">
        <dgm:presLayoutVars>
          <dgm:bulletEnabled val="1"/>
        </dgm:presLayoutVars>
      </dgm:prSet>
      <dgm:spPr/>
      <dgm:t>
        <a:bodyPr/>
        <a:lstStyle/>
        <a:p>
          <a:endParaRPr lang="it-IT"/>
        </a:p>
      </dgm:t>
    </dgm:pt>
    <dgm:pt modelId="{7D355697-4E3F-4184-AEFB-E04123219B0E}" type="pres">
      <dgm:prSet presAssocID="{3AA98181-901A-4ADC-9E89-F822E67B37F3}" presName="sibTrans" presStyleCnt="0"/>
      <dgm:spPr/>
    </dgm:pt>
    <dgm:pt modelId="{267D5F26-6ECF-479C-89C0-78243B330026}" type="pres">
      <dgm:prSet presAssocID="{F981BFCE-A059-4F37-B341-1BB8F88EDB15}" presName="node" presStyleLbl="node1" presStyleIdx="2" presStyleCnt="9" custScaleY="51733" custLinFactNeighborX="7711" custLinFactNeighborY="-16045">
        <dgm:presLayoutVars>
          <dgm:bulletEnabled val="1"/>
        </dgm:presLayoutVars>
      </dgm:prSet>
      <dgm:spPr/>
      <dgm:t>
        <a:bodyPr/>
        <a:lstStyle/>
        <a:p>
          <a:endParaRPr lang="it-IT"/>
        </a:p>
      </dgm:t>
    </dgm:pt>
    <dgm:pt modelId="{5A709051-3006-4325-9B4E-1E99C4B19936}" type="pres">
      <dgm:prSet presAssocID="{A3790F0D-2A81-43B8-8FEF-0406193E0F01}" presName="sibTrans" presStyleCnt="0"/>
      <dgm:spPr/>
    </dgm:pt>
    <dgm:pt modelId="{2E565FDE-D8EE-42F6-8DE0-A08FBAD7EAF8}" type="pres">
      <dgm:prSet presAssocID="{9533E7F4-FBB2-4DB2-A47E-BE09D8A4A9AB}" presName="node" presStyleLbl="node1" presStyleIdx="3" presStyleCnt="9" custScaleX="99293" custScaleY="42122" custLinFactX="-2289" custLinFactY="90811" custLinFactNeighborX="-100000" custLinFactNeighborY="100000">
        <dgm:presLayoutVars>
          <dgm:bulletEnabled val="1"/>
        </dgm:presLayoutVars>
      </dgm:prSet>
      <dgm:spPr/>
      <dgm:t>
        <a:bodyPr/>
        <a:lstStyle/>
        <a:p>
          <a:endParaRPr lang="it-IT"/>
        </a:p>
      </dgm:t>
    </dgm:pt>
    <dgm:pt modelId="{8589B3BE-0343-4296-91C6-3A8502906D8C}" type="pres">
      <dgm:prSet presAssocID="{EA8794A4-E29B-4485-A72D-850E5C22DC00}" presName="sibTrans" presStyleCnt="0"/>
      <dgm:spPr/>
    </dgm:pt>
    <dgm:pt modelId="{5EE3DD66-4BA3-44F7-8670-8871563E4065}" type="pres">
      <dgm:prSet presAssocID="{47BA9F51-24BA-4574-AEA5-B2B94D858036}" presName="node" presStyleLbl="node1" presStyleIdx="4" presStyleCnt="9" custScaleY="39817" custLinFactX="-100000" custLinFactNeighborX="-112289" custLinFactNeighborY="98451">
        <dgm:presLayoutVars>
          <dgm:bulletEnabled val="1"/>
        </dgm:presLayoutVars>
      </dgm:prSet>
      <dgm:spPr/>
      <dgm:t>
        <a:bodyPr/>
        <a:lstStyle/>
        <a:p>
          <a:endParaRPr lang="it-IT"/>
        </a:p>
      </dgm:t>
    </dgm:pt>
    <dgm:pt modelId="{BB41286D-295D-4505-B8F6-A7B17A707DF3}" type="pres">
      <dgm:prSet presAssocID="{F59B5C49-5A33-4249-A35B-4C73F0D3FCBA}" presName="sibTrans" presStyleCnt="0"/>
      <dgm:spPr/>
    </dgm:pt>
    <dgm:pt modelId="{AA3B2357-4490-4138-A151-70F0B6833B2A}" type="pres">
      <dgm:prSet presAssocID="{4988BEE3-1405-4E5F-B481-A82DAB5B7F7D}" presName="node" presStyleLbl="node1" presStyleIdx="5" presStyleCnt="9" custScaleY="42434" custLinFactNeighborX="-47289" custLinFactNeighborY="-20375">
        <dgm:presLayoutVars>
          <dgm:bulletEnabled val="1"/>
        </dgm:presLayoutVars>
      </dgm:prSet>
      <dgm:spPr/>
      <dgm:t>
        <a:bodyPr/>
        <a:lstStyle/>
        <a:p>
          <a:endParaRPr lang="it-IT"/>
        </a:p>
      </dgm:t>
    </dgm:pt>
    <dgm:pt modelId="{71551ABB-308B-4833-8293-42BD9E6A47BE}" type="pres">
      <dgm:prSet presAssocID="{C3BD874B-7B14-4430-AC2D-9E02EB9D2681}" presName="sibTrans" presStyleCnt="0"/>
      <dgm:spPr/>
    </dgm:pt>
    <dgm:pt modelId="{B1991B50-D3D4-4894-981A-351D991BFE29}" type="pres">
      <dgm:prSet presAssocID="{9DE4C554-8EC8-4C6B-B583-7A74E08ED893}" presName="node" presStyleLbl="node1" presStyleIdx="6" presStyleCnt="9" custScaleY="33558" custLinFactX="-57289" custLinFactNeighborX="-100000" custLinFactNeighborY="83612">
        <dgm:presLayoutVars>
          <dgm:bulletEnabled val="1"/>
        </dgm:presLayoutVars>
      </dgm:prSet>
      <dgm:spPr/>
      <dgm:t>
        <a:bodyPr/>
        <a:lstStyle/>
        <a:p>
          <a:endParaRPr lang="it-IT"/>
        </a:p>
      </dgm:t>
    </dgm:pt>
    <dgm:pt modelId="{787BE04F-85B1-42BD-A554-B49A02BC0526}" type="pres">
      <dgm:prSet presAssocID="{BB2C84A5-54AF-4C13-B606-696D5445B954}" presName="sibTrans" presStyleCnt="0"/>
      <dgm:spPr/>
    </dgm:pt>
    <dgm:pt modelId="{6B40D4C3-2003-4E31-9A36-A496E5EA34BB}" type="pres">
      <dgm:prSet presAssocID="{B6D9AF06-595C-4421-92D8-74FB8597C2A0}" presName="node" presStyleLbl="node1" presStyleIdx="7" presStyleCnt="9" custScaleX="145518" custLinFactX="12736" custLinFactY="-100000" custLinFactNeighborX="100000" custLinFactNeighborY="-148865">
        <dgm:presLayoutVars>
          <dgm:bulletEnabled val="1"/>
        </dgm:presLayoutVars>
      </dgm:prSet>
      <dgm:spPr>
        <a:prstGeom prst="downArrowCallout">
          <a:avLst/>
        </a:prstGeom>
      </dgm:spPr>
      <dgm:t>
        <a:bodyPr/>
        <a:lstStyle/>
        <a:p>
          <a:endParaRPr lang="it-IT"/>
        </a:p>
      </dgm:t>
    </dgm:pt>
    <dgm:pt modelId="{591E92E0-2B93-4B58-AE19-E0DC0B09093A}" type="pres">
      <dgm:prSet presAssocID="{323E3F65-9459-4645-B373-5FE551C2F8D2}" presName="sibTrans" presStyleCnt="0"/>
      <dgm:spPr/>
    </dgm:pt>
    <dgm:pt modelId="{C18F8DB0-DEC3-4DF6-B9E1-E488B34BD448}" type="pres">
      <dgm:prSet presAssocID="{49FA4F3E-450D-43D8-9A81-9F11AC40033C}" presName="node" presStyleLbl="node1" presStyleIdx="8" presStyleCnt="9" custScaleY="33005" custLinFactY="-27990" custLinFactNeighborX="-18879" custLinFactNeighborY="-100000">
        <dgm:presLayoutVars>
          <dgm:bulletEnabled val="1"/>
        </dgm:presLayoutVars>
      </dgm:prSet>
      <dgm:spPr/>
      <dgm:t>
        <a:bodyPr/>
        <a:lstStyle/>
        <a:p>
          <a:endParaRPr lang="it-IT"/>
        </a:p>
      </dgm:t>
    </dgm:pt>
  </dgm:ptLst>
  <dgm:cxnLst>
    <dgm:cxn modelId="{DA16000B-6D4B-41FD-86E9-321B586C0DBC}" type="presOf" srcId="{49FA4F3E-450D-43D8-9A81-9F11AC40033C}" destId="{C18F8DB0-DEC3-4DF6-B9E1-E488B34BD448}" srcOrd="0" destOrd="0" presId="urn:microsoft.com/office/officeart/2005/8/layout/default"/>
    <dgm:cxn modelId="{975177BB-AB66-46FE-8676-E00F89C71D45}" type="presOf" srcId="{2E45A6C2-5887-4D55-A391-0D4D6602A654}" destId="{3B145208-26F2-4431-8DCE-960DE72A5E4B}" srcOrd="0" destOrd="0" presId="urn:microsoft.com/office/officeart/2005/8/layout/default"/>
    <dgm:cxn modelId="{38CE2E69-82AA-49FF-A6A2-610A454CBCD6}" srcId="{2E45A6C2-5887-4D55-A391-0D4D6602A654}" destId="{49FA4F3E-450D-43D8-9A81-9F11AC40033C}" srcOrd="8" destOrd="0" parTransId="{6E3BB1AC-04E1-4064-BC92-8ACE3FD2C200}" sibTransId="{C9A882EF-3266-447F-A69A-BAEA8A79F1E1}"/>
    <dgm:cxn modelId="{29461722-C0C8-404A-9E38-79AFB71081BE}" type="presOf" srcId="{7A17C58E-2AE8-4D59-BC29-6CCFF43BE5BF}" destId="{63E08C8A-0DB8-45C3-B73E-4EA3B467D4F7}" srcOrd="0" destOrd="0" presId="urn:microsoft.com/office/officeart/2005/8/layout/default"/>
    <dgm:cxn modelId="{1BE5CDAA-8537-49C5-84EE-45EF524758C4}" type="presOf" srcId="{B6D9AF06-595C-4421-92D8-74FB8597C2A0}" destId="{6B40D4C3-2003-4E31-9A36-A496E5EA34BB}" srcOrd="0" destOrd="0" presId="urn:microsoft.com/office/officeart/2005/8/layout/default"/>
    <dgm:cxn modelId="{CD6AF2C1-4E31-4622-8172-3A8EC68A28E3}" srcId="{2E45A6C2-5887-4D55-A391-0D4D6602A654}" destId="{9533E7F4-FBB2-4DB2-A47E-BE09D8A4A9AB}" srcOrd="3" destOrd="0" parTransId="{75F1D057-49A7-4836-9EBA-7F53632FD3D6}" sibTransId="{EA8794A4-E29B-4485-A72D-850E5C22DC00}"/>
    <dgm:cxn modelId="{FE908BF9-61A6-4BA9-9925-56EDCD5F0238}" srcId="{2E45A6C2-5887-4D55-A391-0D4D6602A654}" destId="{7A17C58E-2AE8-4D59-BC29-6CCFF43BE5BF}" srcOrd="1" destOrd="0" parTransId="{5310C533-D989-4E78-B017-685D6FE46D14}" sibTransId="{3AA98181-901A-4ADC-9E89-F822E67B37F3}"/>
    <dgm:cxn modelId="{BCDCE049-9720-422A-99B3-EF0B2763C25E}" type="presOf" srcId="{F981BFCE-A059-4F37-B341-1BB8F88EDB15}" destId="{267D5F26-6ECF-479C-89C0-78243B330026}" srcOrd="0" destOrd="0" presId="urn:microsoft.com/office/officeart/2005/8/layout/default"/>
    <dgm:cxn modelId="{7D7150E2-1836-4C93-8082-0DCAA3BA5A11}" srcId="{2E45A6C2-5887-4D55-A391-0D4D6602A654}" destId="{4988BEE3-1405-4E5F-B481-A82DAB5B7F7D}" srcOrd="5" destOrd="0" parTransId="{5FE774CC-B4C8-4040-917B-CCBEDE6AB604}" sibTransId="{C3BD874B-7B14-4430-AC2D-9E02EB9D2681}"/>
    <dgm:cxn modelId="{2E86F6EA-FBDF-431A-B777-7D1045F06BB0}" type="presOf" srcId="{9533E7F4-FBB2-4DB2-A47E-BE09D8A4A9AB}" destId="{2E565FDE-D8EE-42F6-8DE0-A08FBAD7EAF8}" srcOrd="0" destOrd="0" presId="urn:microsoft.com/office/officeart/2005/8/layout/default"/>
    <dgm:cxn modelId="{6862373F-47B5-4C18-8D30-84BD0E1A1950}" type="presOf" srcId="{47BA9F51-24BA-4574-AEA5-B2B94D858036}" destId="{5EE3DD66-4BA3-44F7-8670-8871563E4065}" srcOrd="0" destOrd="0" presId="urn:microsoft.com/office/officeart/2005/8/layout/default"/>
    <dgm:cxn modelId="{CADD0ED9-1FBE-4A47-8A5E-FB2A1980BBD4}" srcId="{2E45A6C2-5887-4D55-A391-0D4D6602A654}" destId="{B6D9AF06-595C-4421-92D8-74FB8597C2A0}" srcOrd="7" destOrd="0" parTransId="{7F8F3ECA-7231-4E41-BDD2-B8AF6870B7DF}" sibTransId="{323E3F65-9459-4645-B373-5FE551C2F8D2}"/>
    <dgm:cxn modelId="{E1A010BF-5862-40FD-A458-9F303A406504}" srcId="{2E45A6C2-5887-4D55-A391-0D4D6602A654}" destId="{F981BFCE-A059-4F37-B341-1BB8F88EDB15}" srcOrd="2" destOrd="0" parTransId="{D6C34ECA-8D0A-47B7-B309-F33BD6DE201A}" sibTransId="{A3790F0D-2A81-43B8-8FEF-0406193E0F01}"/>
    <dgm:cxn modelId="{C07872D5-BE3B-4FFF-8AE9-413F4CE0C758}" type="presOf" srcId="{A2AD8F93-D68A-4D12-A51E-4E9B07040A8F}" destId="{3C413C9F-7350-4D41-8E84-A5192F35D78D}" srcOrd="0" destOrd="0" presId="urn:microsoft.com/office/officeart/2005/8/layout/default"/>
    <dgm:cxn modelId="{2C814AC5-686D-44BB-96E7-163182F9DCE9}" srcId="{2E45A6C2-5887-4D55-A391-0D4D6602A654}" destId="{A2AD8F93-D68A-4D12-A51E-4E9B07040A8F}" srcOrd="0" destOrd="0" parTransId="{47C6781D-7846-4D39-B97F-23CAAFB0B6C8}" sibTransId="{8ADD7D3A-DCDE-4424-92AD-7459BF5FCDFF}"/>
    <dgm:cxn modelId="{58FFC3A1-7CB2-4258-89C7-29BDF5FEFE35}" srcId="{2E45A6C2-5887-4D55-A391-0D4D6602A654}" destId="{47BA9F51-24BA-4574-AEA5-B2B94D858036}" srcOrd="4" destOrd="0" parTransId="{BD7F68AD-B305-4230-AEB6-EDBE8747B9AA}" sibTransId="{F59B5C49-5A33-4249-A35B-4C73F0D3FCBA}"/>
    <dgm:cxn modelId="{93792A05-65CE-43F1-B90F-A53772ECBD54}" srcId="{2E45A6C2-5887-4D55-A391-0D4D6602A654}" destId="{9DE4C554-8EC8-4C6B-B583-7A74E08ED893}" srcOrd="6" destOrd="0" parTransId="{85976A83-C8C1-4670-9720-327B22B0E40D}" sibTransId="{BB2C84A5-54AF-4C13-B606-696D5445B954}"/>
    <dgm:cxn modelId="{63D7F88D-BD65-4C33-80DB-DCB7F9C77F0E}" type="presOf" srcId="{9DE4C554-8EC8-4C6B-B583-7A74E08ED893}" destId="{B1991B50-D3D4-4894-981A-351D991BFE29}" srcOrd="0" destOrd="0" presId="urn:microsoft.com/office/officeart/2005/8/layout/default"/>
    <dgm:cxn modelId="{175A3636-6347-4696-9C97-2F1A78B1C942}" type="presOf" srcId="{4988BEE3-1405-4E5F-B481-A82DAB5B7F7D}" destId="{AA3B2357-4490-4138-A151-70F0B6833B2A}" srcOrd="0" destOrd="0" presId="urn:microsoft.com/office/officeart/2005/8/layout/default"/>
    <dgm:cxn modelId="{EE2427DF-03A8-4AF9-A135-EC2B57926273}" type="presParOf" srcId="{3B145208-26F2-4431-8DCE-960DE72A5E4B}" destId="{3C413C9F-7350-4D41-8E84-A5192F35D78D}" srcOrd="0" destOrd="0" presId="urn:microsoft.com/office/officeart/2005/8/layout/default"/>
    <dgm:cxn modelId="{A75E4DA3-9128-4374-A12C-5440EE41424D}" type="presParOf" srcId="{3B145208-26F2-4431-8DCE-960DE72A5E4B}" destId="{403B3377-8868-42CB-855A-AD91F2A9C569}" srcOrd="1" destOrd="0" presId="urn:microsoft.com/office/officeart/2005/8/layout/default"/>
    <dgm:cxn modelId="{A8015179-B21D-445D-A31D-4C1BF0EBA39C}" type="presParOf" srcId="{3B145208-26F2-4431-8DCE-960DE72A5E4B}" destId="{63E08C8A-0DB8-45C3-B73E-4EA3B467D4F7}" srcOrd="2" destOrd="0" presId="urn:microsoft.com/office/officeart/2005/8/layout/default"/>
    <dgm:cxn modelId="{80511E9A-961B-47C4-A093-24701BC68590}" type="presParOf" srcId="{3B145208-26F2-4431-8DCE-960DE72A5E4B}" destId="{7D355697-4E3F-4184-AEFB-E04123219B0E}" srcOrd="3" destOrd="0" presId="urn:microsoft.com/office/officeart/2005/8/layout/default"/>
    <dgm:cxn modelId="{A1FDE6E7-C7C5-400D-B977-3D707BFF7278}" type="presParOf" srcId="{3B145208-26F2-4431-8DCE-960DE72A5E4B}" destId="{267D5F26-6ECF-479C-89C0-78243B330026}" srcOrd="4" destOrd="0" presId="urn:microsoft.com/office/officeart/2005/8/layout/default"/>
    <dgm:cxn modelId="{5F61DAD8-B5F8-46DB-8FB1-01D9D69A7ADB}" type="presParOf" srcId="{3B145208-26F2-4431-8DCE-960DE72A5E4B}" destId="{5A709051-3006-4325-9B4E-1E99C4B19936}" srcOrd="5" destOrd="0" presId="urn:microsoft.com/office/officeart/2005/8/layout/default"/>
    <dgm:cxn modelId="{A522BD02-7F1C-4409-BE3B-29F3CEC3523A}" type="presParOf" srcId="{3B145208-26F2-4431-8DCE-960DE72A5E4B}" destId="{2E565FDE-D8EE-42F6-8DE0-A08FBAD7EAF8}" srcOrd="6" destOrd="0" presId="urn:microsoft.com/office/officeart/2005/8/layout/default"/>
    <dgm:cxn modelId="{3A4964FF-5880-4DCC-B723-8E33452E4200}" type="presParOf" srcId="{3B145208-26F2-4431-8DCE-960DE72A5E4B}" destId="{8589B3BE-0343-4296-91C6-3A8502906D8C}" srcOrd="7" destOrd="0" presId="urn:microsoft.com/office/officeart/2005/8/layout/default"/>
    <dgm:cxn modelId="{CB3C0AAE-F756-46A6-B5AB-D223794F3727}" type="presParOf" srcId="{3B145208-26F2-4431-8DCE-960DE72A5E4B}" destId="{5EE3DD66-4BA3-44F7-8670-8871563E4065}" srcOrd="8" destOrd="0" presId="urn:microsoft.com/office/officeart/2005/8/layout/default"/>
    <dgm:cxn modelId="{0D3BBB91-DCA6-4F4B-94E8-95FFF2609379}" type="presParOf" srcId="{3B145208-26F2-4431-8DCE-960DE72A5E4B}" destId="{BB41286D-295D-4505-B8F6-A7B17A707DF3}" srcOrd="9" destOrd="0" presId="urn:microsoft.com/office/officeart/2005/8/layout/default"/>
    <dgm:cxn modelId="{E3F4ED60-754F-46C3-82D0-12D017BB3950}" type="presParOf" srcId="{3B145208-26F2-4431-8DCE-960DE72A5E4B}" destId="{AA3B2357-4490-4138-A151-70F0B6833B2A}" srcOrd="10" destOrd="0" presId="urn:microsoft.com/office/officeart/2005/8/layout/default"/>
    <dgm:cxn modelId="{95C2048B-6F6D-4601-82F7-D3120C17D038}" type="presParOf" srcId="{3B145208-26F2-4431-8DCE-960DE72A5E4B}" destId="{71551ABB-308B-4833-8293-42BD9E6A47BE}" srcOrd="11" destOrd="0" presId="urn:microsoft.com/office/officeart/2005/8/layout/default"/>
    <dgm:cxn modelId="{AAB173F8-1AB6-471D-8D50-DE69A7EBF5B4}" type="presParOf" srcId="{3B145208-26F2-4431-8DCE-960DE72A5E4B}" destId="{B1991B50-D3D4-4894-981A-351D991BFE29}" srcOrd="12" destOrd="0" presId="urn:microsoft.com/office/officeart/2005/8/layout/default"/>
    <dgm:cxn modelId="{D4847C8A-8506-4A4F-BA88-8CE731A190F0}" type="presParOf" srcId="{3B145208-26F2-4431-8DCE-960DE72A5E4B}" destId="{787BE04F-85B1-42BD-A554-B49A02BC0526}" srcOrd="13" destOrd="0" presId="urn:microsoft.com/office/officeart/2005/8/layout/default"/>
    <dgm:cxn modelId="{CBE4051A-B7E3-4FE1-A66C-2284DDE68D78}" type="presParOf" srcId="{3B145208-26F2-4431-8DCE-960DE72A5E4B}" destId="{6B40D4C3-2003-4E31-9A36-A496E5EA34BB}" srcOrd="14" destOrd="0" presId="urn:microsoft.com/office/officeart/2005/8/layout/default"/>
    <dgm:cxn modelId="{27985D6C-10B9-40F3-ACC3-2AB94595F205}" type="presParOf" srcId="{3B145208-26F2-4431-8DCE-960DE72A5E4B}" destId="{591E92E0-2B93-4B58-AE19-E0DC0B09093A}" srcOrd="15" destOrd="0" presId="urn:microsoft.com/office/officeart/2005/8/layout/default"/>
    <dgm:cxn modelId="{6605ED96-5A44-45E0-9A38-4B2289772686}" type="presParOf" srcId="{3B145208-26F2-4431-8DCE-960DE72A5E4B}" destId="{C18F8DB0-DEC3-4DF6-B9E1-E488B34BD448}" srcOrd="1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413C9F-7350-4D41-8E84-A5192F35D78D}">
      <dsp:nvSpPr>
        <dsp:cNvPr id="0" name=""/>
        <dsp:cNvSpPr/>
      </dsp:nvSpPr>
      <dsp:spPr>
        <a:xfrm>
          <a:off x="144005" y="288036"/>
          <a:ext cx="3305700" cy="1446010"/>
        </a:xfrm>
        <a:prstGeom prst="downArrowCallout">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satMod val="105000"/>
              <a:alpha val="48000"/>
            </a:schemeClr>
          </a:outerShdw>
        </a:effectLst>
        <a:scene3d>
          <a:camera prst="orthographicFront"/>
          <a:lightRig rig="threePt" dir="t">
            <a:rot lat="0" lon="0" rev="7500000"/>
          </a:lightRig>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smtClean="0"/>
            <a:t>Chirurgie Generali</a:t>
          </a:r>
          <a:endParaRPr lang="it-IT" sz="2200" kern="1200" dirty="0"/>
        </a:p>
      </dsp:txBody>
      <dsp:txXfrm>
        <a:off x="144005" y="288036"/>
        <a:ext cx="3305700" cy="1446010"/>
      </dsp:txXfrm>
    </dsp:sp>
    <dsp:sp modelId="{63E08C8A-0DB8-45C3-B73E-4EA3B467D4F7}">
      <dsp:nvSpPr>
        <dsp:cNvPr id="0" name=""/>
        <dsp:cNvSpPr/>
      </dsp:nvSpPr>
      <dsp:spPr>
        <a:xfrm>
          <a:off x="4933047" y="1872206"/>
          <a:ext cx="2410017" cy="477255"/>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38100"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err="1" smtClean="0"/>
            <a:t>O.r.l.</a:t>
          </a:r>
          <a:endParaRPr lang="it-IT" sz="2200" kern="1200" dirty="0"/>
        </a:p>
      </dsp:txBody>
      <dsp:txXfrm>
        <a:off x="4933047" y="1872206"/>
        <a:ext cx="2410017" cy="477255"/>
      </dsp:txXfrm>
    </dsp:sp>
    <dsp:sp modelId="{267D5F26-6ECF-479C-89C0-78243B330026}">
      <dsp:nvSpPr>
        <dsp:cNvPr id="0" name=""/>
        <dsp:cNvSpPr/>
      </dsp:nvSpPr>
      <dsp:spPr>
        <a:xfrm>
          <a:off x="622803" y="1810970"/>
          <a:ext cx="2410017" cy="748064"/>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0" lang="it-IT" sz="2400" b="0" i="0" u="none" strike="noStrike" kern="1200" cap="none" normalizeH="0" baseline="0" dirty="0" smtClean="0">
              <a:ln/>
              <a:effectLst/>
              <a:latin typeface="Baskerville Old Face" pitchFamily="18" charset="0"/>
              <a:ea typeface="Times New Roman" pitchFamily="18" charset="0"/>
              <a:cs typeface="Times New Roman" pitchFamily="18" charset="0"/>
            </a:rPr>
            <a:t>Chirurgia</a:t>
          </a:r>
          <a:endParaRPr kumimoji="0" lang="it-IT" sz="2400" b="0" i="0" u="none" strike="noStrike" kern="1200" cap="none" normalizeH="0" baseline="0" dirty="0" smtClean="0">
            <a:ln/>
            <a:effectLst/>
            <a:latin typeface="Baskerville Old Face" pitchFamily="18" charset="0"/>
            <a:ea typeface="Calibri" pitchFamily="34" charset="0"/>
            <a:cs typeface="Times New Roman" pitchFamily="18" charset="0"/>
          </a:endParaRPr>
        </a:p>
      </dsp:txBody>
      <dsp:txXfrm>
        <a:off x="622803" y="1810970"/>
        <a:ext cx="2410017" cy="748064"/>
      </dsp:txXfrm>
    </dsp:sp>
    <dsp:sp modelId="{2E565FDE-D8EE-42F6-8DE0-A08FBAD7EAF8}">
      <dsp:nvSpPr>
        <dsp:cNvPr id="0" name=""/>
        <dsp:cNvSpPr/>
      </dsp:nvSpPr>
      <dsp:spPr>
        <a:xfrm>
          <a:off x="622803" y="4871618"/>
          <a:ext cx="2392978" cy="609088"/>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it-IT" sz="2200" b="0" i="0" u="none" strike="noStrike" kern="1200" cap="none" normalizeH="0" baseline="0" dirty="0" smtClean="0">
              <a:ln/>
              <a:effectLst/>
              <a:latin typeface="Baskerville Old Face" pitchFamily="18" charset="0"/>
              <a:ea typeface="Times New Roman" pitchFamily="18" charset="0"/>
              <a:cs typeface="Times New Roman" pitchFamily="18" charset="0"/>
            </a:rPr>
            <a:t>Chirurgia vascolare </a:t>
          </a:r>
          <a:endParaRPr kumimoji="0" lang="it-IT" sz="2200" b="0" i="0" u="none" strike="noStrike" kern="1200" cap="none" normalizeH="0" baseline="0" dirty="0" smtClean="0">
            <a:ln/>
            <a:effectLst/>
            <a:latin typeface="Baskerville Old Face" pitchFamily="18" charset="0"/>
            <a:ea typeface="Calibri" pitchFamily="34" charset="0"/>
            <a:cs typeface="Times New Roman" pitchFamily="18" charset="0"/>
          </a:endParaRPr>
        </a:p>
      </dsp:txBody>
      <dsp:txXfrm>
        <a:off x="622803" y="4871618"/>
        <a:ext cx="2392978" cy="609088"/>
      </dsp:txXfrm>
    </dsp:sp>
    <dsp:sp modelId="{5EE3DD66-4BA3-44F7-8670-8871563E4065}">
      <dsp:nvSpPr>
        <dsp:cNvPr id="0" name=""/>
        <dsp:cNvSpPr/>
      </dsp:nvSpPr>
      <dsp:spPr>
        <a:xfrm>
          <a:off x="605764" y="3552747"/>
          <a:ext cx="2410017" cy="575758"/>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0" lang="it-IT" sz="2400" b="0" i="0" u="none" strike="noStrike" kern="1200" cap="none" normalizeH="0" baseline="0" dirty="0" smtClean="0">
              <a:ln/>
              <a:effectLst/>
              <a:latin typeface="Baskerville Old Face" pitchFamily="18" charset="0"/>
              <a:ea typeface="Times New Roman" pitchFamily="18" charset="0"/>
              <a:cs typeface="Times New Roman" pitchFamily="18" charset="0"/>
            </a:rPr>
            <a:t>Gastroenterologia</a:t>
          </a:r>
          <a:r>
            <a:rPr kumimoji="0" lang="it-IT" sz="2200" b="0" i="0" u="none" strike="noStrike" kern="1200" cap="none" normalizeH="0" baseline="0" dirty="0" smtClean="0">
              <a:ln/>
              <a:effectLst/>
              <a:latin typeface="Baskerville Old Face" pitchFamily="18" charset="0"/>
              <a:ea typeface="Times New Roman" pitchFamily="18" charset="0"/>
              <a:cs typeface="Times New Roman" pitchFamily="18" charset="0"/>
            </a:rPr>
            <a:t> </a:t>
          </a:r>
          <a:endParaRPr kumimoji="0" lang="it-IT" sz="2200" b="0" i="0" u="none" strike="noStrike" kern="1200" cap="none" normalizeH="0" baseline="0" dirty="0" smtClean="0">
            <a:ln/>
            <a:effectLst/>
            <a:latin typeface="Baskerville Old Face" pitchFamily="18" charset="0"/>
            <a:ea typeface="Calibri" pitchFamily="34" charset="0"/>
            <a:cs typeface="Times New Roman" pitchFamily="18" charset="0"/>
          </a:endParaRPr>
        </a:p>
      </dsp:txBody>
      <dsp:txXfrm>
        <a:off x="605764" y="3552747"/>
        <a:ext cx="2410017" cy="575758"/>
      </dsp:txXfrm>
    </dsp:sp>
    <dsp:sp modelId="{AA3B2357-4490-4138-A151-70F0B6833B2A}">
      <dsp:nvSpPr>
        <dsp:cNvPr id="0" name=""/>
        <dsp:cNvSpPr/>
      </dsp:nvSpPr>
      <dsp:spPr>
        <a:xfrm>
          <a:off x="614284" y="2737424"/>
          <a:ext cx="2410017" cy="613600"/>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0" lang="it-IT" sz="2400" b="0" i="0" u="none" strike="noStrike" kern="1200" cap="none" normalizeH="0" baseline="0" dirty="0" smtClean="0">
              <a:ln/>
              <a:effectLst/>
              <a:latin typeface="Baskerville Old Face" pitchFamily="18" charset="0"/>
              <a:ea typeface="Times New Roman" pitchFamily="18" charset="0"/>
              <a:cs typeface="Times New Roman" pitchFamily="18" charset="0"/>
            </a:rPr>
            <a:t>Endoscopia </a:t>
          </a:r>
          <a:endParaRPr kumimoji="0" lang="it-IT" sz="2400" b="0" i="0" u="none" strike="noStrike" kern="1200" cap="none" normalizeH="0" baseline="0" dirty="0" smtClean="0">
            <a:ln/>
            <a:effectLst/>
            <a:latin typeface="Baskerville Old Face" pitchFamily="18" charset="0"/>
            <a:ea typeface="Calibri" pitchFamily="34" charset="0"/>
            <a:cs typeface="Times New Roman" pitchFamily="18" charset="0"/>
          </a:endParaRPr>
        </a:p>
      </dsp:txBody>
      <dsp:txXfrm>
        <a:off x="614284" y="2737424"/>
        <a:ext cx="2410017" cy="613600"/>
      </dsp:txXfrm>
    </dsp:sp>
    <dsp:sp modelId="{B1991B50-D3D4-4894-981A-351D991BFE29}">
      <dsp:nvSpPr>
        <dsp:cNvPr id="0" name=""/>
        <dsp:cNvSpPr/>
      </dsp:nvSpPr>
      <dsp:spPr>
        <a:xfrm>
          <a:off x="614284" y="4305261"/>
          <a:ext cx="2410017" cy="485252"/>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0" lang="it-IT" sz="2800" b="0" i="0" u="none" strike="noStrike" kern="1200" cap="none" normalizeH="0" baseline="0" dirty="0" smtClean="0">
              <a:ln/>
              <a:effectLst/>
              <a:latin typeface="Baskerville Old Face" pitchFamily="18" charset="0"/>
              <a:ea typeface="Times New Roman" pitchFamily="18" charset="0"/>
              <a:cs typeface="Times New Roman" pitchFamily="18" charset="0"/>
            </a:rPr>
            <a:t>Urologia </a:t>
          </a:r>
        </a:p>
      </dsp:txBody>
      <dsp:txXfrm>
        <a:off x="614284" y="4305261"/>
        <a:ext cx="2410017" cy="485252"/>
      </dsp:txXfrm>
    </dsp:sp>
    <dsp:sp modelId="{6B40D4C3-2003-4E31-9A36-A496E5EA34BB}">
      <dsp:nvSpPr>
        <dsp:cNvPr id="0" name=""/>
        <dsp:cNvSpPr/>
      </dsp:nvSpPr>
      <dsp:spPr>
        <a:xfrm>
          <a:off x="4356993" y="288036"/>
          <a:ext cx="3507009" cy="1446010"/>
        </a:xfrm>
        <a:prstGeom prst="downArrowCallou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0800" dist="38100" dir="2700000" algn="tl" rotWithShape="0">
            <a:prstClr val="black">
              <a:alpha val="40000"/>
            </a:prst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smtClean="0"/>
            <a:t>Chirurgie Specialistiche</a:t>
          </a:r>
          <a:endParaRPr lang="it-IT" sz="2200" kern="1200" dirty="0"/>
        </a:p>
      </dsp:txBody>
      <dsp:txXfrm>
        <a:off x="4356993" y="288036"/>
        <a:ext cx="3507009" cy="1446010"/>
      </dsp:txXfrm>
    </dsp:sp>
    <dsp:sp modelId="{C18F8DB0-DEC3-4DF6-B9E1-E488B34BD448}">
      <dsp:nvSpPr>
        <dsp:cNvPr id="0" name=""/>
        <dsp:cNvSpPr/>
      </dsp:nvSpPr>
      <dsp:spPr>
        <a:xfrm>
          <a:off x="4933059" y="2520279"/>
          <a:ext cx="2410017" cy="477255"/>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38100"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err="1" smtClean="0"/>
            <a:t>Maxillo</a:t>
          </a:r>
          <a:r>
            <a:rPr lang="it-IT" sz="2200" kern="1200" dirty="0" smtClean="0"/>
            <a:t> facciale</a:t>
          </a:r>
          <a:endParaRPr lang="it-IT" sz="2200" kern="1200" dirty="0"/>
        </a:p>
      </dsp:txBody>
      <dsp:txXfrm>
        <a:off x="4933059" y="2520279"/>
        <a:ext cx="2410017" cy="4772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28A2C1D4-260A-4751-8730-A0F6779DF59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A2C1D4-260A-4751-8730-A0F6779DF59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A2C1D4-260A-4751-8730-A0F6779DF59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0C55E80E-5967-4B00-AC75-4FA3309FCEF7}" type="datetimeFigureOut">
              <a:rPr lang="it-IT" smtClean="0"/>
              <a:pPr/>
              <a:t>07/01/2016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28A2C1D4-260A-4751-8730-A0F6779DF595}"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55E80E-5967-4B00-AC75-4FA3309FCEF7}" type="datetimeFigureOut">
              <a:rPr lang="it-IT" smtClean="0"/>
              <a:pPr/>
              <a:t>07/01/2016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A2C1D4-260A-4751-8730-A0F6779DF595}"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dida.orizzontescuola.it/news/i-dipartimenti-disciplinari-composizione-ruolo-del-docente-responsabile-e-funzioni"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476672"/>
            <a:ext cx="7560840" cy="2585323"/>
          </a:xfrm>
          <a:prstGeom prst="rect">
            <a:avLst/>
          </a:prstGeom>
          <a:noFill/>
        </p:spPr>
        <p:txBody>
          <a:bodyPr wrap="square" lIns="91440" tIns="45720" rIns="91440" bIns="45720">
            <a:spAutoFit/>
          </a:bodyPr>
          <a:lstStyle/>
          <a:p>
            <a:pPr algn="ctr"/>
            <a:r>
              <a:rPr lang="it-IT"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Organizzazione         Aziendale</a:t>
            </a:r>
          </a:p>
          <a:p>
            <a:pPr algn="ctr"/>
            <a:endParaRPr lang="it-IT"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descr="http://dida.orizzontescuola.it/sites/default/files/styles/large/public/field/image/dipartimenti.jpg?itok=cESQJqql">
            <a:hlinkClick r:id="rId2"/>
          </p:cNvPr>
          <p:cNvPicPr>
            <a:picLocks noChangeAspect="1" noChangeArrowheads="1"/>
          </p:cNvPicPr>
          <p:nvPr/>
        </p:nvPicPr>
        <p:blipFill>
          <a:blip r:embed="rId3" cstate="print"/>
          <a:srcRect/>
          <a:stretch>
            <a:fillRect/>
          </a:stretch>
        </p:blipFill>
        <p:spPr bwMode="auto">
          <a:xfrm>
            <a:off x="6444208" y="1340768"/>
            <a:ext cx="2339752" cy="17684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Rectangle 5"/>
          <p:cNvSpPr>
            <a:spLocks noGrp="1" noChangeArrowheads="1"/>
          </p:cNvSpPr>
          <p:nvPr>
            <p:ph type="subTitle" idx="1"/>
          </p:nvPr>
        </p:nvSpPr>
        <p:spPr>
          <a:xfrm>
            <a:off x="1691680" y="1772816"/>
            <a:ext cx="6400800" cy="914400"/>
          </a:xfrm>
        </p:spPr>
        <p:txBody>
          <a:bodyPr/>
          <a:lstStyle/>
          <a:p>
            <a:pPr marR="0" algn="l"/>
            <a:r>
              <a:rPr lang="it-IT" sz="3000" b="1" dirty="0" smtClean="0"/>
              <a:t>    </a:t>
            </a:r>
          </a:p>
        </p:txBody>
      </p:sp>
      <p:sp>
        <p:nvSpPr>
          <p:cNvPr id="6" name="Rettangolo 5"/>
          <p:cNvSpPr/>
          <p:nvPr/>
        </p:nvSpPr>
        <p:spPr>
          <a:xfrm>
            <a:off x="827584" y="4797152"/>
            <a:ext cx="3888432" cy="430887"/>
          </a:xfrm>
          <a:prstGeom prst="rect">
            <a:avLst/>
          </a:prstGeom>
        </p:spPr>
        <p:txBody>
          <a:bodyPr wrap="square">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it-IT"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atang" pitchFamily="18" charset="-127"/>
                <a:ea typeface="Batang" pitchFamily="18" charset="-127"/>
                <a:cs typeface="Times New Roman" pitchFamily="18" charset="0"/>
              </a:rPr>
              <a:t>AREA</a:t>
            </a:r>
            <a:r>
              <a:rPr lang="it-IT" sz="2200" b="1" dirty="0" smtClean="0">
                <a:ln>
                  <a:solidFill>
                    <a:sysClr val="windowText" lastClr="000000"/>
                  </a:solidFill>
                </a:ln>
                <a:gradFill flip="none" rotWithShape="1">
                  <a:gsLst>
                    <a:gs pos="0">
                      <a:schemeClr val="accent5">
                        <a:tint val="50000"/>
                        <a:satMod val="180000"/>
                        <a:shade val="30000"/>
                        <a:satMod val="115000"/>
                      </a:schemeClr>
                    </a:gs>
                    <a:gs pos="50000">
                      <a:schemeClr val="accent5">
                        <a:tint val="50000"/>
                        <a:satMod val="180000"/>
                        <a:shade val="67500"/>
                        <a:satMod val="115000"/>
                      </a:schemeClr>
                    </a:gs>
                    <a:gs pos="100000">
                      <a:schemeClr val="accent5">
                        <a:tint val="50000"/>
                        <a:satMod val="180000"/>
                        <a:shade val="100000"/>
                        <a:satMod val="115000"/>
                      </a:schemeClr>
                    </a:gs>
                  </a:gsLst>
                  <a:lin ang="0" scaled="1"/>
                  <a:tileRect/>
                </a:gradFill>
                <a:latin typeface="Batang" pitchFamily="18" charset="-127"/>
                <a:ea typeface="Batang" pitchFamily="18" charset="-127"/>
                <a:cs typeface="Times New Roman" pitchFamily="18" charset="0"/>
              </a:rPr>
              <a:t> </a:t>
            </a:r>
            <a:r>
              <a:rPr lang="it-IT"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atang" pitchFamily="18" charset="-127"/>
                <a:ea typeface="Batang" pitchFamily="18" charset="-127"/>
                <a:cs typeface="Times New Roman" pitchFamily="18" charset="0"/>
              </a:rPr>
              <a:t>CHIRURGICA</a:t>
            </a:r>
            <a:endParaRPr lang="it-IT" sz="2200" b="1" dirty="0" smtClean="0">
              <a:ln>
                <a:solidFill>
                  <a:sysClr val="windowText" lastClr="000000"/>
                </a:solidFill>
              </a:ln>
              <a:gradFill flip="none" rotWithShape="1">
                <a:gsLst>
                  <a:gs pos="0">
                    <a:schemeClr val="accent5">
                      <a:tint val="50000"/>
                      <a:satMod val="180000"/>
                      <a:shade val="30000"/>
                      <a:satMod val="115000"/>
                    </a:schemeClr>
                  </a:gs>
                  <a:gs pos="50000">
                    <a:schemeClr val="accent5">
                      <a:tint val="50000"/>
                      <a:satMod val="180000"/>
                      <a:shade val="67500"/>
                      <a:satMod val="115000"/>
                    </a:schemeClr>
                  </a:gs>
                  <a:gs pos="100000">
                    <a:schemeClr val="accent5">
                      <a:tint val="50000"/>
                      <a:satMod val="180000"/>
                      <a:shade val="100000"/>
                      <a:satMod val="115000"/>
                    </a:schemeClr>
                  </a:gs>
                </a:gsLst>
                <a:lin ang="0" scaled="1"/>
                <a:tileRect/>
              </a:gradFill>
              <a:latin typeface="Batang" pitchFamily="18" charset="-127"/>
              <a:ea typeface="Batang" pitchFamily="18" charset="-127"/>
              <a:cs typeface="Times New Roman" pitchFamily="18" charset="0"/>
            </a:endParaRPr>
          </a:p>
        </p:txBody>
      </p:sp>
      <p:sp>
        <p:nvSpPr>
          <p:cNvPr id="7" name="Rettangolo 6"/>
          <p:cNvSpPr/>
          <p:nvPr/>
        </p:nvSpPr>
        <p:spPr>
          <a:xfrm>
            <a:off x="4139952" y="3429000"/>
            <a:ext cx="3975641" cy="769441"/>
          </a:xfrm>
          <a:prstGeom prst="rect">
            <a:avLst/>
          </a:prstGeom>
          <a:noFill/>
        </p:spPr>
        <p:txBody>
          <a:bodyPr wrap="square" lIns="91440" tIns="45720" rIns="91440" bIns="45720">
            <a:spAutoFit/>
          </a:bodyPr>
          <a:lstStyle/>
          <a:p>
            <a:pPr algn="ctr"/>
            <a:r>
              <a:rPr lang="it-IT"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ea typeface="Calibri" pitchFamily="34" charset="0"/>
                <a:cs typeface="Times New Roman" pitchFamily="18" charset="0"/>
              </a:rPr>
              <a:t>Dipartimento</a:t>
            </a:r>
            <a:endParaRPr lang="it-IT"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0" name="Freccia curva 9"/>
          <p:cNvSpPr/>
          <p:nvPr/>
        </p:nvSpPr>
        <p:spPr>
          <a:xfrm>
            <a:off x="539552" y="3068960"/>
            <a:ext cx="1368152" cy="1080120"/>
          </a:xfrm>
          <a:prstGeom prst="ben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it-IT">
              <a:solidFill>
                <a:schemeClr val="tx1"/>
              </a:solidFill>
            </a:endParaRPr>
          </a:p>
        </p:txBody>
      </p:sp>
      <p:sp>
        <p:nvSpPr>
          <p:cNvPr id="12" name="Freccia curva 11"/>
          <p:cNvSpPr/>
          <p:nvPr/>
        </p:nvSpPr>
        <p:spPr>
          <a:xfrm rot="10800000">
            <a:off x="6588224" y="4221088"/>
            <a:ext cx="1224136" cy="1080120"/>
          </a:xfrm>
          <a:prstGeom prst="bentArrow">
            <a:avLst/>
          </a:prstGeom>
          <a:ln w="28575">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a:solidFill>
                <a:schemeClr val="tx1"/>
              </a:solidFill>
            </a:endParaRPr>
          </a:p>
        </p:txBody>
      </p:sp>
      <p:pic>
        <p:nvPicPr>
          <p:cNvPr id="18434" name="Picture 2" descr="pazienti attivita clinica area di chirurgia area di chirurgia"/>
          <p:cNvPicPr>
            <a:picLocks noChangeAspect="1" noChangeArrowheads="1"/>
          </p:cNvPicPr>
          <p:nvPr/>
        </p:nvPicPr>
        <p:blipFill>
          <a:blip r:embed="rId4" cstate="print"/>
          <a:srcRect/>
          <a:stretch>
            <a:fillRect/>
          </a:stretch>
        </p:blipFill>
        <p:spPr bwMode="auto">
          <a:xfrm>
            <a:off x="4644008" y="4365104"/>
            <a:ext cx="1596952" cy="1584176"/>
          </a:xfrm>
          <a:prstGeom prst="rect">
            <a:avLst/>
          </a:prstGeom>
          <a:solidFill>
            <a:srgbClr val="FFFFFF">
              <a:shade val="85000"/>
            </a:srgbClr>
          </a:solidFill>
          <a:ln w="12700" cap="rnd">
            <a:solidFill>
              <a:schemeClr val="bg1"/>
            </a:solidFill>
          </a:ln>
          <a:effectLst>
            <a:outerShdw blurRad="36195" dist="12700" dir="11400000" algn="tl" rotWithShape="0">
              <a:srgbClr val="000000">
                <a:alpha val="33000"/>
              </a:srgbClr>
            </a:outerShdw>
          </a:effectLst>
          <a:scene3d>
            <a:camera prst="isometricOffAxis2Left"/>
            <a:lightRig rig="soft" dir="t"/>
          </a:scene3d>
          <a:sp3d contourW="12700" prstMaterial="matte">
            <a:bevelT w="63500" h="50800"/>
            <a:contourClr>
              <a:srgbClr val="C0C0C0"/>
            </a:contourClr>
          </a:sp3d>
        </p:spPr>
      </p:pic>
      <p:pic>
        <p:nvPicPr>
          <p:cNvPr id="18436" name="Picture 4" descr="di Oncologia collabora con diverse altre Strutture Dipartimentali ..."/>
          <p:cNvPicPr>
            <a:picLocks noChangeAspect="1" noChangeArrowheads="1"/>
          </p:cNvPicPr>
          <p:nvPr/>
        </p:nvPicPr>
        <p:blipFill>
          <a:blip r:embed="rId5" cstate="print"/>
          <a:srcRect/>
          <a:stretch>
            <a:fillRect/>
          </a:stretch>
        </p:blipFill>
        <p:spPr bwMode="auto">
          <a:xfrm>
            <a:off x="2123728" y="2348880"/>
            <a:ext cx="2160240" cy="18146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Rectangle 8"/>
          <p:cNvSpPr>
            <a:spLocks noChangeArrowheads="1"/>
          </p:cNvSpPr>
          <p:nvPr/>
        </p:nvSpPr>
        <p:spPr bwMode="auto">
          <a:xfrm>
            <a:off x="251520" y="5805264"/>
            <a:ext cx="2590800" cy="685800"/>
          </a:xfrm>
          <a:prstGeom prst="rect">
            <a:avLst/>
          </a:prstGeom>
          <a:noFill/>
          <a:ln w="9525">
            <a:noFill/>
            <a:miter lim="800000"/>
            <a:headEnd/>
            <a:tailEnd/>
          </a:ln>
        </p:spPr>
        <p:txBody>
          <a:bodyPr wrap="none" anchor="ctr"/>
          <a:lstStyle/>
          <a:p>
            <a:pPr algn="ctr"/>
            <a:r>
              <a:rPr lang="it-IT" sz="1400" b="1" dirty="0">
                <a:latin typeface="Constantia" pitchFamily="18" charset="0"/>
              </a:rPr>
              <a:t>Docente: </a:t>
            </a:r>
          </a:p>
          <a:p>
            <a:pPr algn="ctr"/>
            <a:r>
              <a:rPr lang="it-IT" sz="1400" b="1" i="1" dirty="0">
                <a:latin typeface="Constantia" pitchFamily="18" charset="0"/>
              </a:rPr>
              <a:t> Dott.ssa : Suor Filomena </a:t>
            </a:r>
            <a:r>
              <a:rPr lang="it-IT" sz="1400" b="1" i="1" dirty="0" err="1">
                <a:latin typeface="Constantia" pitchFamily="18" charset="0"/>
              </a:rPr>
              <a:t>Nuzzo</a:t>
            </a:r>
            <a:endParaRPr lang="it-IT" sz="1400" b="1" i="1" dirty="0">
              <a:latin typeface="Constantia" pitchFamily="18" charset="0"/>
            </a:endParaRPr>
          </a:p>
        </p:txBody>
      </p:sp>
      <p:sp>
        <p:nvSpPr>
          <p:cNvPr id="13" name="Rectangle 9"/>
          <p:cNvSpPr>
            <a:spLocks noChangeArrowheads="1"/>
          </p:cNvSpPr>
          <p:nvPr/>
        </p:nvSpPr>
        <p:spPr bwMode="auto">
          <a:xfrm>
            <a:off x="4067944" y="6021288"/>
            <a:ext cx="6315075" cy="685800"/>
          </a:xfrm>
          <a:prstGeom prst="rect">
            <a:avLst/>
          </a:prstGeom>
          <a:noFill/>
          <a:ln w="9525">
            <a:noFill/>
            <a:miter lim="800000"/>
            <a:headEnd/>
            <a:tailEnd/>
          </a:ln>
        </p:spPr>
        <p:txBody>
          <a:bodyPr wrap="none" anchor="ctr"/>
          <a:lstStyle/>
          <a:p>
            <a:pPr algn="ctr"/>
            <a:r>
              <a:rPr lang="it-IT" sz="1400" b="1" dirty="0">
                <a:effectLst>
                  <a:outerShdw blurRad="38100" dist="38100" dir="2700000" algn="tl">
                    <a:srgbClr val="000000">
                      <a:alpha val="43137"/>
                    </a:srgbClr>
                  </a:outerShdw>
                </a:effectLst>
                <a:latin typeface="Constantia" pitchFamily="18" charset="0"/>
              </a:rPr>
              <a:t>ANNO ACCADEMICO -  </a:t>
            </a:r>
            <a:r>
              <a:rPr lang="it-IT" sz="1400" b="1" dirty="0" smtClean="0">
                <a:effectLst>
                  <a:outerShdw blurRad="38100" dist="38100" dir="2700000" algn="tl">
                    <a:srgbClr val="000000">
                      <a:alpha val="43137"/>
                    </a:srgbClr>
                  </a:outerShdw>
                </a:effectLst>
                <a:latin typeface="Constantia" pitchFamily="18" charset="0"/>
              </a:rPr>
              <a:t>2015/2016</a:t>
            </a:r>
            <a:endParaRPr lang="it-IT" sz="1400" b="1" dirty="0">
              <a:effectLst>
                <a:outerShdw blurRad="38100" dist="38100" dir="2700000" algn="tl">
                  <a:srgbClr val="000000">
                    <a:alpha val="43137"/>
                  </a:srgbClr>
                </a:outerShdw>
              </a:effectLst>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124744"/>
            <a:ext cx="7920880" cy="4154984"/>
          </a:xfrm>
          <a:prstGeom prst="rect">
            <a:avLst/>
          </a:prstGeom>
        </p:spPr>
        <p:txBody>
          <a:bodyPr wrap="square">
            <a:spAutoFit/>
          </a:bodyPr>
          <a:lstStyle/>
          <a:p>
            <a:pPr algn="ctr"/>
            <a:r>
              <a:rPr lang="it-IT" sz="2800" b="1" dirty="0" smtClean="0">
                <a:solidFill>
                  <a:srgbClr val="FFFF00"/>
                </a:solidFill>
              </a:rPr>
              <a:t>Livelli di Organizzazione dei Servizi Sanitari</a:t>
            </a:r>
          </a:p>
          <a:p>
            <a:endParaRPr lang="it-IT" sz="2000" b="1" dirty="0" smtClean="0">
              <a:solidFill>
                <a:srgbClr val="FFFF00"/>
              </a:solidFill>
            </a:endParaRPr>
          </a:p>
          <a:p>
            <a:pPr>
              <a:lnSpc>
                <a:spcPct val="150000"/>
              </a:lnSpc>
              <a:buFont typeface="Wingdings" pitchFamily="2" charset="2"/>
              <a:buChar char="v"/>
            </a:pPr>
            <a:r>
              <a:rPr lang="it-IT" dirty="0" smtClean="0"/>
              <a:t> </a:t>
            </a:r>
            <a:r>
              <a:rPr lang="it-IT" sz="2400" dirty="0" smtClean="0">
                <a:latin typeface="Baskerville Old Face" pitchFamily="18" charset="0"/>
              </a:rPr>
              <a:t>Organizzazione del Sistema Sanitario</a:t>
            </a:r>
          </a:p>
          <a:p>
            <a:pPr>
              <a:lnSpc>
                <a:spcPct val="150000"/>
              </a:lnSpc>
              <a:buFont typeface="Wingdings" pitchFamily="2" charset="2"/>
              <a:buChar char="v"/>
            </a:pPr>
            <a:r>
              <a:rPr lang="it-IT" sz="2400" dirty="0" smtClean="0">
                <a:latin typeface="Baskerville Old Face" pitchFamily="18" charset="0"/>
              </a:rPr>
              <a:t> Organizzazione generale del complesso di attività sanitarie di    </a:t>
            </a:r>
          </a:p>
          <a:p>
            <a:pPr>
              <a:lnSpc>
                <a:spcPct val="150000"/>
              </a:lnSpc>
            </a:pPr>
            <a:r>
              <a:rPr lang="it-IT" sz="2400" dirty="0" smtClean="0">
                <a:latin typeface="Baskerville Old Face" pitchFamily="18" charset="0"/>
              </a:rPr>
              <a:t>     una  nazione</a:t>
            </a:r>
          </a:p>
          <a:p>
            <a:pPr>
              <a:lnSpc>
                <a:spcPct val="150000"/>
              </a:lnSpc>
              <a:buFont typeface="Wingdings" pitchFamily="2" charset="2"/>
              <a:buChar char="v"/>
            </a:pPr>
            <a:r>
              <a:rPr lang="it-IT" sz="2400" dirty="0" smtClean="0">
                <a:latin typeface="Baskerville Old Face" pitchFamily="18" charset="0"/>
              </a:rPr>
              <a:t> Organizzazione dei Presidi di Offerta</a:t>
            </a:r>
          </a:p>
          <a:p>
            <a:pPr>
              <a:lnSpc>
                <a:spcPct val="150000"/>
              </a:lnSpc>
              <a:buFont typeface="Wingdings" pitchFamily="2" charset="2"/>
              <a:buChar char="v"/>
            </a:pPr>
            <a:r>
              <a:rPr lang="it-IT" sz="2400" dirty="0" smtClean="0">
                <a:latin typeface="Baskerville Old Face" pitchFamily="18" charset="0"/>
              </a:rPr>
              <a:t>Organizzazione specifica del complesso di attività sanitarie  </a:t>
            </a:r>
          </a:p>
          <a:p>
            <a:pPr>
              <a:lnSpc>
                <a:spcPct val="150000"/>
              </a:lnSpc>
            </a:pPr>
            <a:r>
              <a:rPr lang="it-IT" sz="2400" dirty="0" smtClean="0">
                <a:latin typeface="Baskerville Old Face" pitchFamily="18" charset="0"/>
              </a:rPr>
              <a:t>    degli “effettori  terminali” di offerta di salute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836712"/>
            <a:ext cx="7200800" cy="4985980"/>
          </a:xfrm>
          <a:prstGeom prst="rect">
            <a:avLst/>
          </a:prstGeom>
        </p:spPr>
        <p:txBody>
          <a:bodyPr wrap="square">
            <a:spAutoFit/>
          </a:bodyPr>
          <a:lstStyle/>
          <a:p>
            <a:pPr algn="ctr"/>
            <a:r>
              <a:rPr lang="it-IT" sz="3200" b="1" dirty="0" smtClean="0">
                <a:solidFill>
                  <a:srgbClr val="FFFF00"/>
                </a:solidFill>
                <a:latin typeface="Baskerville Old Face" pitchFamily="18" charset="0"/>
              </a:rPr>
              <a:t>Le Risorse dell’Organizzazione</a:t>
            </a:r>
          </a:p>
          <a:p>
            <a:endParaRPr lang="it-IT" sz="2400" b="1" dirty="0" smtClean="0">
              <a:solidFill>
                <a:srgbClr val="FFFF00"/>
              </a:solidFill>
              <a:latin typeface="Baskerville Old Face" pitchFamily="18" charset="0"/>
            </a:endParaRPr>
          </a:p>
          <a:p>
            <a:r>
              <a:rPr lang="it-IT" sz="2400" dirty="0" smtClean="0">
                <a:latin typeface="Baskerville Old Face" pitchFamily="18" charset="0"/>
              </a:rPr>
              <a:t>• </a:t>
            </a:r>
            <a:r>
              <a:rPr lang="it-IT" sz="2800" dirty="0" smtClean="0">
                <a:solidFill>
                  <a:srgbClr val="FF0000"/>
                </a:solidFill>
                <a:latin typeface="Baskerville Old Face" pitchFamily="18" charset="0"/>
              </a:rPr>
              <a:t>Il personale</a:t>
            </a:r>
            <a:endParaRPr lang="it-IT" sz="3000" dirty="0" smtClean="0">
              <a:solidFill>
                <a:srgbClr val="FF0000"/>
              </a:solidFill>
              <a:latin typeface="Baskerville Old Face" pitchFamily="18" charset="0"/>
            </a:endParaRPr>
          </a:p>
          <a:p>
            <a:endParaRPr lang="it-IT" sz="2400" dirty="0" smtClean="0">
              <a:solidFill>
                <a:srgbClr val="FF0000"/>
              </a:solidFill>
              <a:latin typeface="Baskerville Old Face" pitchFamily="18" charset="0"/>
            </a:endParaRPr>
          </a:p>
          <a:p>
            <a:r>
              <a:rPr lang="it-IT" sz="2000" i="1" dirty="0" smtClean="0">
                <a:latin typeface="Baskerville Old Face" pitchFamily="18" charset="0"/>
              </a:rPr>
              <a:t>– </a:t>
            </a:r>
            <a:r>
              <a:rPr lang="it-IT" sz="2400" i="1" dirty="0" smtClean="0">
                <a:latin typeface="Baskerville Old Face" pitchFamily="18" charset="0"/>
              </a:rPr>
              <a:t>aspetti psicologici (motivazione e incentivo, relazioni)</a:t>
            </a:r>
          </a:p>
          <a:p>
            <a:endParaRPr lang="it-IT" sz="2400" i="1" dirty="0" smtClean="0">
              <a:latin typeface="Baskerville Old Face" pitchFamily="18" charset="0"/>
            </a:endParaRPr>
          </a:p>
          <a:p>
            <a:r>
              <a:rPr lang="it-IT" sz="2400" i="1" dirty="0" smtClean="0">
                <a:latin typeface="Baskerville Old Face" pitchFamily="18" charset="0"/>
              </a:rPr>
              <a:t>– aspetti sociologici (i gruppi, il potere)</a:t>
            </a:r>
          </a:p>
          <a:p>
            <a:endParaRPr lang="it-IT" dirty="0" smtClean="0">
              <a:latin typeface="Baskerville Old Face" pitchFamily="18" charset="0"/>
            </a:endParaRPr>
          </a:p>
          <a:p>
            <a:r>
              <a:rPr lang="it-IT" sz="2400" dirty="0" smtClean="0">
                <a:latin typeface="Baskerville Old Face" pitchFamily="18" charset="0"/>
              </a:rPr>
              <a:t>• </a:t>
            </a:r>
            <a:r>
              <a:rPr lang="it-IT" sz="2800" dirty="0" smtClean="0">
                <a:solidFill>
                  <a:srgbClr val="FF0000"/>
                </a:solidFill>
                <a:latin typeface="Baskerville Old Face" pitchFamily="18" charset="0"/>
              </a:rPr>
              <a:t>Le tecnologie</a:t>
            </a:r>
            <a:endParaRPr lang="it-IT" sz="3000" dirty="0" smtClean="0">
              <a:solidFill>
                <a:srgbClr val="FF0000"/>
              </a:solidFill>
              <a:latin typeface="Baskerville Old Face" pitchFamily="18" charset="0"/>
            </a:endParaRPr>
          </a:p>
          <a:p>
            <a:endParaRPr lang="it-IT" dirty="0" smtClean="0">
              <a:latin typeface="Baskerville Old Face" pitchFamily="18" charset="0"/>
            </a:endParaRPr>
          </a:p>
          <a:p>
            <a:r>
              <a:rPr lang="it-IT" sz="2400" dirty="0" smtClean="0">
                <a:latin typeface="Baskerville Old Face" pitchFamily="18" charset="0"/>
              </a:rPr>
              <a:t>• </a:t>
            </a:r>
            <a:r>
              <a:rPr lang="it-IT" sz="2800" dirty="0" smtClean="0">
                <a:solidFill>
                  <a:srgbClr val="FF0000"/>
                </a:solidFill>
                <a:latin typeface="Baskerville Old Face" pitchFamily="18" charset="0"/>
              </a:rPr>
              <a:t>I materiali</a:t>
            </a:r>
            <a:endParaRPr lang="it-IT" sz="3000" dirty="0" smtClean="0">
              <a:solidFill>
                <a:srgbClr val="FF0000"/>
              </a:solidFill>
              <a:latin typeface="Baskerville Old Face" pitchFamily="18" charset="0"/>
            </a:endParaRPr>
          </a:p>
          <a:p>
            <a:endParaRPr lang="it-IT" dirty="0" smtClean="0">
              <a:latin typeface="Baskerville Old Face" pitchFamily="18" charset="0"/>
            </a:endParaRPr>
          </a:p>
          <a:p>
            <a:r>
              <a:rPr lang="it-IT" sz="2400" dirty="0" smtClean="0">
                <a:latin typeface="Baskerville Old Face" pitchFamily="18" charset="0"/>
              </a:rPr>
              <a:t>• </a:t>
            </a:r>
            <a:r>
              <a:rPr lang="it-IT" sz="2800" dirty="0" smtClean="0">
                <a:solidFill>
                  <a:srgbClr val="FF0000"/>
                </a:solidFill>
                <a:latin typeface="Baskerville Old Face" pitchFamily="18" charset="0"/>
              </a:rPr>
              <a:t>Gli spazi fisici</a:t>
            </a:r>
            <a:endParaRPr lang="it-IT" sz="3200" dirty="0" smtClean="0">
              <a:solidFill>
                <a:srgbClr val="FF0000"/>
              </a:solidFill>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8"/>
            <a:ext cx="8136904" cy="5801588"/>
          </a:xfrm>
          <a:prstGeom prst="rect">
            <a:avLst/>
          </a:prstGeom>
        </p:spPr>
        <p:txBody>
          <a:bodyPr wrap="square">
            <a:spAutoFit/>
          </a:bodyPr>
          <a:lstStyle/>
          <a:p>
            <a:pPr algn="ctr"/>
            <a:r>
              <a:rPr lang="it-IT" sz="2800" dirty="0" smtClean="0"/>
              <a:t>Organizzazione nelle aziende sanitarie: </a:t>
            </a:r>
            <a:r>
              <a:rPr lang="it-IT" sz="2800" b="1" dirty="0" smtClean="0">
                <a:solidFill>
                  <a:schemeClr val="accent2">
                    <a:lumMod val="40000"/>
                    <a:lumOff val="60000"/>
                  </a:schemeClr>
                </a:solidFill>
              </a:rPr>
              <a:t> condizionamenti</a:t>
            </a:r>
          </a:p>
          <a:p>
            <a:endParaRPr lang="it-IT" dirty="0" smtClean="0"/>
          </a:p>
          <a:p>
            <a:r>
              <a:rPr lang="it-IT" dirty="0" smtClean="0"/>
              <a:t>• </a:t>
            </a:r>
            <a:r>
              <a:rPr lang="it-IT" sz="2200" dirty="0" smtClean="0"/>
              <a:t>Scaturiscono da:</a:t>
            </a:r>
          </a:p>
          <a:p>
            <a:endParaRPr lang="it-IT" dirty="0" smtClean="0"/>
          </a:p>
          <a:p>
            <a:pPr>
              <a:lnSpc>
                <a:spcPct val="150000"/>
              </a:lnSpc>
            </a:pPr>
            <a:r>
              <a:rPr lang="it-IT" sz="2000" dirty="0" smtClean="0"/>
              <a:t>– presenza di regole, giuridiche o di comportamento, che si   </a:t>
            </a:r>
          </a:p>
          <a:p>
            <a:pPr>
              <a:lnSpc>
                <a:spcPct val="150000"/>
              </a:lnSpc>
            </a:pPr>
            <a:r>
              <a:rPr lang="it-IT" sz="2000" dirty="0" smtClean="0"/>
              <a:t>   propongono la  tutela di interessi generali</a:t>
            </a:r>
          </a:p>
          <a:p>
            <a:endParaRPr lang="it-IT" sz="2000" dirty="0" smtClean="0"/>
          </a:p>
          <a:p>
            <a:pPr>
              <a:lnSpc>
                <a:spcPct val="150000"/>
              </a:lnSpc>
            </a:pPr>
            <a:r>
              <a:rPr lang="it-IT" sz="2000" dirty="0" smtClean="0"/>
              <a:t>– influenza delle dinamiche politico-istituzionali  (mutamenti delle   </a:t>
            </a:r>
          </a:p>
          <a:p>
            <a:pPr>
              <a:lnSpc>
                <a:spcPct val="150000"/>
              </a:lnSpc>
            </a:pPr>
            <a:r>
              <a:rPr lang="it-IT" sz="2000" dirty="0" smtClean="0"/>
              <a:t>   forme   organizzative dalla </a:t>
            </a:r>
            <a:r>
              <a:rPr lang="it-IT" sz="2000" b="1" dirty="0" smtClean="0">
                <a:solidFill>
                  <a:srgbClr val="FF0000"/>
                </a:solidFill>
              </a:rPr>
              <a:t>833/78  alla 229/99</a:t>
            </a:r>
            <a:r>
              <a:rPr lang="it-IT" sz="2000" dirty="0" smtClean="0"/>
              <a:t>)</a:t>
            </a:r>
          </a:p>
          <a:p>
            <a:pPr>
              <a:lnSpc>
                <a:spcPct val="150000"/>
              </a:lnSpc>
            </a:pPr>
            <a:r>
              <a:rPr lang="it-IT" sz="2000" dirty="0" smtClean="0"/>
              <a:t>– specifiche caratteristiche della gestione delle stesse (es. autonomia  </a:t>
            </a:r>
          </a:p>
          <a:p>
            <a:pPr>
              <a:lnSpc>
                <a:spcPct val="150000"/>
              </a:lnSpc>
            </a:pPr>
            <a:r>
              <a:rPr lang="it-IT" sz="2000" dirty="0" smtClean="0"/>
              <a:t>   tecnico professionale, difficoltà nello standardizzare i  processi  </a:t>
            </a:r>
          </a:p>
          <a:p>
            <a:pPr>
              <a:lnSpc>
                <a:spcPct val="150000"/>
              </a:lnSpc>
            </a:pPr>
            <a:r>
              <a:rPr lang="it-IT" sz="2000" dirty="0" smtClean="0"/>
              <a:t>   produttivi, ecc.)</a:t>
            </a:r>
          </a:p>
          <a:p>
            <a:pPr>
              <a:lnSpc>
                <a:spcPct val="150000"/>
              </a:lnSpc>
            </a:pPr>
            <a:endParaRPr lang="it-IT"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20688"/>
            <a:ext cx="8136904" cy="5493812"/>
          </a:xfrm>
          <a:prstGeom prst="rect">
            <a:avLst/>
          </a:prstGeom>
        </p:spPr>
        <p:txBody>
          <a:bodyPr wrap="square">
            <a:spAutoFit/>
          </a:bodyPr>
          <a:lstStyle/>
          <a:p>
            <a:pPr algn="ctr"/>
            <a:r>
              <a:rPr lang="it-IT" sz="3200" dirty="0" smtClean="0">
                <a:latin typeface="Baskerville Old Face" pitchFamily="18" charset="0"/>
              </a:rPr>
              <a:t>I </a:t>
            </a:r>
            <a:r>
              <a:rPr lang="it-IT" sz="3200" dirty="0" smtClean="0">
                <a:solidFill>
                  <a:srgbClr val="FF0000"/>
                </a:solidFill>
                <a:latin typeface="Baskerville Old Face" pitchFamily="18" charset="0"/>
              </a:rPr>
              <a:t>Risultati</a:t>
            </a:r>
          </a:p>
          <a:p>
            <a:endParaRPr lang="it-IT" sz="2800" dirty="0" smtClean="0"/>
          </a:p>
          <a:p>
            <a:pPr>
              <a:lnSpc>
                <a:spcPct val="150000"/>
              </a:lnSpc>
            </a:pPr>
            <a:r>
              <a:rPr lang="it-IT" sz="2000" dirty="0" smtClean="0">
                <a:latin typeface="Baskerville Old Face" pitchFamily="18" charset="0"/>
              </a:rPr>
              <a:t>• Il “Prodotto” fornito dalle strutture sanitarie è rappresentato dalla Salute  </a:t>
            </a:r>
          </a:p>
          <a:p>
            <a:pPr>
              <a:lnSpc>
                <a:spcPct val="150000"/>
              </a:lnSpc>
            </a:pPr>
            <a:r>
              <a:rPr lang="it-IT" sz="2000" dirty="0" smtClean="0">
                <a:latin typeface="Baskerville Old Face" pitchFamily="18" charset="0"/>
              </a:rPr>
              <a:t>  del singolo o della comunità che ad esse si rivolge. Tale risultato</a:t>
            </a:r>
          </a:p>
          <a:p>
            <a:pPr>
              <a:lnSpc>
                <a:spcPct val="150000"/>
              </a:lnSpc>
            </a:pPr>
            <a:r>
              <a:rPr lang="it-IT" sz="2000" dirty="0" smtClean="0">
                <a:latin typeface="Baskerville Old Face" pitchFamily="18" charset="0"/>
              </a:rPr>
              <a:t>  può essere valutato come:</a:t>
            </a:r>
          </a:p>
          <a:p>
            <a:endParaRPr lang="it-IT" dirty="0" smtClean="0"/>
          </a:p>
          <a:p>
            <a:pPr>
              <a:lnSpc>
                <a:spcPct val="150000"/>
              </a:lnSpc>
            </a:pPr>
            <a:r>
              <a:rPr lang="it-IT" dirty="0" smtClean="0"/>
              <a:t>– </a:t>
            </a:r>
            <a:r>
              <a:rPr lang="it-IT" sz="2200" i="1" dirty="0" err="1" smtClean="0">
                <a:latin typeface="Baskerville Old Face" pitchFamily="18" charset="0"/>
              </a:rPr>
              <a:t>outcome</a:t>
            </a:r>
            <a:r>
              <a:rPr lang="it-IT" sz="2200" i="1" dirty="0" smtClean="0">
                <a:latin typeface="Baskerville Old Face" pitchFamily="18" charset="0"/>
              </a:rPr>
              <a:t>,</a:t>
            </a:r>
            <a:r>
              <a:rPr lang="it-IT" sz="2200" dirty="0" smtClean="0">
                <a:latin typeface="Baskerville Old Face" pitchFamily="18" charset="0"/>
              </a:rPr>
              <a:t> esito sulla popolazione delle prestazioni effettuate (misure  </a:t>
            </a:r>
          </a:p>
          <a:p>
            <a:pPr>
              <a:lnSpc>
                <a:spcPct val="150000"/>
              </a:lnSpc>
            </a:pPr>
            <a:r>
              <a:rPr lang="it-IT" sz="2200" dirty="0" smtClean="0">
                <a:latin typeface="Baskerville Old Face" pitchFamily="18" charset="0"/>
              </a:rPr>
              <a:t>   epidemiologiche)</a:t>
            </a:r>
          </a:p>
          <a:p>
            <a:endParaRPr lang="it-IT" dirty="0" smtClean="0"/>
          </a:p>
          <a:p>
            <a:pPr>
              <a:lnSpc>
                <a:spcPct val="150000"/>
              </a:lnSpc>
            </a:pPr>
            <a:r>
              <a:rPr lang="it-IT" sz="2000" dirty="0" smtClean="0">
                <a:latin typeface="Baskerville Old Face" pitchFamily="18" charset="0"/>
              </a:rPr>
              <a:t>– </a:t>
            </a:r>
            <a:r>
              <a:rPr lang="it-IT" sz="2200" i="1" dirty="0" smtClean="0">
                <a:latin typeface="Baskerville Old Face" pitchFamily="18" charset="0"/>
              </a:rPr>
              <a:t>output,</a:t>
            </a:r>
            <a:r>
              <a:rPr lang="it-IT" sz="2200" dirty="0" smtClean="0">
                <a:latin typeface="Baskerville Old Face" pitchFamily="18" charset="0"/>
              </a:rPr>
              <a:t> prestazioni sanitarie erogate (es. interventi chirurgici, </a:t>
            </a:r>
          </a:p>
          <a:p>
            <a:pPr>
              <a:lnSpc>
                <a:spcPct val="150000"/>
              </a:lnSpc>
            </a:pPr>
            <a:r>
              <a:rPr lang="it-IT" sz="2200" dirty="0" smtClean="0">
                <a:latin typeface="Baskerville Old Face" pitchFamily="18" charset="0"/>
              </a:rPr>
              <a:t>   vaccinazioni  ecc.),“performance complessiva” dell’organizzazione  </a:t>
            </a:r>
          </a:p>
          <a:p>
            <a:pPr>
              <a:lnSpc>
                <a:spcPct val="150000"/>
              </a:lnSpc>
            </a:pPr>
            <a:r>
              <a:rPr lang="it-IT" sz="2200" dirty="0" smtClean="0">
                <a:latin typeface="Baskerville Old Face" pitchFamily="18" charset="0"/>
              </a:rPr>
              <a:t>   sanitaria (DRG)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412776"/>
            <a:ext cx="7992888"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Il </a:t>
            </a:r>
            <a:r>
              <a:rPr kumimoji="0" lang="it-IT" sz="2200" b="1" i="0" u="none" strike="noStrike" cap="none" normalizeH="0" baseline="0" dirty="0" smtClean="0">
                <a:ln>
                  <a:noFill/>
                </a:ln>
                <a:solidFill>
                  <a:srgbClr val="FF0000"/>
                </a:solidFill>
                <a:effectLst/>
                <a:latin typeface="Baskerville Old Face" pitchFamily="18" charset="0"/>
                <a:ea typeface="Calibri" pitchFamily="34" charset="0"/>
                <a:cs typeface="Times New Roman" pitchFamily="18" charset="0"/>
              </a:rPr>
              <a:t>Dipartimento</a:t>
            </a: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è una struttura complessa costituita da più Servizi, dotati di autonomia tecnico-funzionale, rispetto ai quali agisce come strumento di integrazione. </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I suoi aspetti caratterizzanti sono:</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approccio multidisciplinare ai problemi;</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coordinamento delle attività degli operatori;</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integrazione delle professionalità;</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efficienza per una utilizzazione ottimale delle risorse;</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efficacia operativa.</a:t>
            </a:r>
            <a:endParaRPr kumimoji="0" lang="it-IT" sz="2200" b="0" i="0" u="none" strike="noStrike" cap="none" normalizeH="0" baseline="0" dirty="0" smtClean="0">
              <a:ln>
                <a:noFill/>
              </a:ln>
              <a:solidFill>
                <a:schemeClr val="tx1"/>
              </a:solidFill>
              <a:effectLst/>
              <a:latin typeface="Baskerville Old Face" pitchFamily="18" charset="0"/>
            </a:endParaRPr>
          </a:p>
        </p:txBody>
      </p:sp>
      <p:sp>
        <p:nvSpPr>
          <p:cNvPr id="7" name="Rettangolo 6"/>
          <p:cNvSpPr/>
          <p:nvPr/>
        </p:nvSpPr>
        <p:spPr>
          <a:xfrm>
            <a:off x="2987824" y="764704"/>
            <a:ext cx="3504486"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t-IT"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ea typeface="Calibri" pitchFamily="34" charset="0"/>
                <a:cs typeface="Times New Roman" pitchFamily="18" charset="0"/>
              </a:rPr>
              <a:t>Il Dipartimento </a:t>
            </a:r>
            <a:endParaRPr lang="it-IT"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55576" y="1124744"/>
            <a:ext cx="7992888" cy="39158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200" b="0" i="0" u="none" strike="noStrike" cap="none" normalizeH="0" baseline="0" dirty="0" smtClean="0">
                <a:ln>
                  <a:noFill/>
                </a:ln>
                <a:solidFill>
                  <a:schemeClr val="tx1">
                    <a:lumMod val="95000"/>
                  </a:schemeClr>
                </a:solidFill>
                <a:effectLst/>
                <a:latin typeface="Baskerville Old Face" pitchFamily="18" charset="0"/>
                <a:ea typeface="Times New Roman" pitchFamily="18" charset="0"/>
                <a:cs typeface="Arial" pitchFamily="34" charset="0"/>
              </a:rPr>
              <a:t>* </a:t>
            </a:r>
            <a:r>
              <a:rPr kumimoji="0" lang="it-IT" sz="2400" b="0" i="0" u="none" strike="noStrike" cap="none" normalizeH="0" baseline="0" dirty="0" smtClean="0">
                <a:ln>
                  <a:noFill/>
                </a:ln>
                <a:solidFill>
                  <a:schemeClr val="tx1">
                    <a:lumMod val="95000"/>
                  </a:schemeClr>
                </a:solidFill>
                <a:effectLst/>
                <a:latin typeface="Baskerville Old Face" pitchFamily="18" charset="0"/>
                <a:ea typeface="Times New Roman" pitchFamily="18" charset="0"/>
                <a:cs typeface="Arial" pitchFamily="34" charset="0"/>
              </a:rPr>
              <a:t>La</a:t>
            </a:r>
            <a:r>
              <a:rPr kumimoji="0" lang="it-IT" sz="2400" b="1" i="0" u="none" strike="noStrike" cap="none" normalizeH="0" baseline="0" dirty="0" smtClean="0">
                <a:ln>
                  <a:noFill/>
                </a:ln>
                <a:solidFill>
                  <a:schemeClr val="tx1">
                    <a:lumMod val="95000"/>
                  </a:schemeClr>
                </a:solidFill>
                <a:effectLst/>
                <a:latin typeface="Baskerville Old Face" pitchFamily="18" charset="0"/>
                <a:ea typeface="Times New Roman" pitchFamily="18" charset="0"/>
                <a:cs typeface="Arial" pitchFamily="34" charset="0"/>
              </a:rPr>
              <a:t> </a:t>
            </a:r>
            <a:r>
              <a:rPr kumimoji="0" lang="it-IT" sz="2400" b="1" i="0" u="none" strike="noStrike" cap="none" normalizeH="0" baseline="0" dirty="0" smtClean="0">
                <a:ln>
                  <a:noFill/>
                </a:ln>
                <a:solidFill>
                  <a:srgbClr val="FFFF00"/>
                </a:solidFill>
                <a:effectLst/>
                <a:latin typeface="Baskerville Old Face" pitchFamily="18" charset="0"/>
                <a:ea typeface="Times New Roman" pitchFamily="18" charset="0"/>
                <a:cs typeface="Arial" pitchFamily="34" charset="0"/>
              </a:rPr>
              <a:t>definizione di Dipartimento </a:t>
            </a:r>
            <a:r>
              <a:rPr kumimoji="0" lang="it-IT" sz="2400" b="0" i="0" u="none" strike="noStrike" cap="none" normalizeH="0" baseline="0" dirty="0" smtClean="0">
                <a:ln>
                  <a:noFill/>
                </a:ln>
                <a:solidFill>
                  <a:schemeClr val="tx1">
                    <a:lumMod val="95000"/>
                  </a:schemeClr>
                </a:solidFill>
                <a:effectLst/>
                <a:latin typeface="Baskerville Old Face" pitchFamily="18" charset="0"/>
                <a:ea typeface="Times New Roman" pitchFamily="18" charset="0"/>
                <a:cs typeface="Arial" pitchFamily="34" charset="0"/>
              </a:rPr>
              <a:t>di Guzzanti viene riportata nella Proposta di linee guida per l'applicazione del modello dipartimentale nelle strutture ospedaliere", ASSR, 1996, secondo cui "il dipartimento è costituito dalle unità operative omogenee, affini o complementari, che perseguono comuni finalità e sono quindi tra loto interdipendenti, pur mantenendo la propria autonomia e responsabilità professionali". (...)</a:t>
            </a:r>
            <a:endParaRPr kumimoji="0" lang="it-IT" sz="2400" b="0" i="1" u="none" strike="noStrike" cap="none" normalizeH="0" baseline="0" dirty="0" smtClean="0">
              <a:ln>
                <a:noFill/>
              </a:ln>
              <a:solidFill>
                <a:schemeClr val="tx1">
                  <a:lumMod val="95000"/>
                </a:schemeClr>
              </a:solidFill>
              <a:effectLst/>
              <a:latin typeface="Baskerville Old Fac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39552" y="954600"/>
            <a:ext cx="8245424" cy="48705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3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Il </a:t>
            </a:r>
            <a:r>
              <a:rPr kumimoji="0" lang="it-IT" sz="23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Dipartimento</a:t>
            </a:r>
            <a:r>
              <a:rPr kumimoji="0" lang="it-IT" sz="23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è una modalità d'organizzazione delle Strutture complesse e Semplici, raggruppate al fine di razionalizzare, in termini d'efficienza, efficacia ed economicità, i rapporti tra le strutture. In coerenza con il PSSR 2007-2009, il modello organizzativo dipartimentale è fondato sui principi di flessibilità nell'utilizzo delle risorse umane e strumentali, sulla valorizzazione della funzione clinica e di quella </a:t>
            </a:r>
            <a:r>
              <a:rPr kumimoji="0" lang="it-IT" sz="2300" b="0" i="0" u="none" strike="noStrike" cap="none" normalizeH="0" baseline="0" dirty="0" err="1" smtClean="0">
                <a:ln>
                  <a:noFill/>
                </a:ln>
                <a:solidFill>
                  <a:schemeClr val="tx1"/>
                </a:solidFill>
                <a:effectLst/>
                <a:latin typeface="Baskerville Old Face" pitchFamily="18" charset="0"/>
                <a:ea typeface="Times New Roman" pitchFamily="18" charset="0"/>
                <a:cs typeface="Arial" pitchFamily="34" charset="0"/>
              </a:rPr>
              <a:t>gestionale-organizzativa</a:t>
            </a:r>
            <a:r>
              <a:rPr kumimoji="0" lang="it-IT" sz="23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sulla promozione della qualità dell'assistenza infermieristica e sull'obiettivo generale dell'ottimale impegno di tutte le competenze professionali.</a:t>
            </a:r>
            <a:endParaRPr kumimoji="0" lang="it-IT" sz="2300" b="0" i="0" u="none" strike="noStrike" cap="none" normalizeH="0" baseline="0" dirty="0" smtClean="0">
              <a:ln>
                <a:noFill/>
              </a:ln>
              <a:solidFill>
                <a:schemeClr val="tx1"/>
              </a:solidFill>
              <a:effectLst/>
              <a:latin typeface="Baskerville Old Fac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39552" y="984502"/>
            <a:ext cx="820891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tab pos="457200" algn="l"/>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 </a:t>
            </a:r>
            <a:r>
              <a:rPr kumimoji="0" lang="it-IT" sz="24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dipartimenti in relazione alla propria funzione</a:t>
            </a:r>
          </a:p>
          <a:p>
            <a:pPr marL="0" marR="0" lvl="0" indent="0" algn="ctr" defTabSz="914400" rtl="0" eaLnBrk="1" fontAlgn="base" latinLnBrk="0" hangingPunct="1">
              <a:lnSpc>
                <a:spcPct val="150000"/>
              </a:lnSpc>
              <a:spcBef>
                <a:spcPct val="0"/>
              </a:spcBef>
              <a:spcAft>
                <a:spcPct val="0"/>
              </a:spcAft>
              <a:buClrTx/>
              <a:buSzTx/>
              <a:buFontTx/>
              <a:buNone/>
              <a:tabLst>
                <a:tab pos="457200" algn="l"/>
              </a:tabLst>
            </a:pPr>
            <a:r>
              <a:rPr kumimoji="0" lang="it-IT" sz="24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hanno il compito di:</a:t>
            </a:r>
            <a:endParaRPr kumimoji="0" lang="it-IT"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it-IT" sz="22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 </a:t>
            </a:r>
            <a:r>
              <a:rPr lang="it-IT" sz="2200" b="1" dirty="0" smtClean="0">
                <a:solidFill>
                  <a:srgbClr val="FF0000"/>
                </a:solidFill>
                <a:latin typeface="Baskerville Old Face" pitchFamily="18" charset="0"/>
                <a:ea typeface="Times New Roman" pitchFamily="18" charset="0"/>
                <a:cs typeface="Arial" pitchFamily="34" charset="0"/>
              </a:rPr>
              <a:t>V</a:t>
            </a:r>
            <a:r>
              <a:rPr kumimoji="0" lang="it-IT" sz="22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alorizzare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le competenze professionali in un contesto di reale e      </a:t>
            </a:r>
          </a:p>
          <a:p>
            <a:pPr marL="0" marR="0" lvl="0" indent="0" algn="l" defTabSz="914400" rtl="0" eaLnBrk="0" fontAlgn="base" latinLnBrk="0" hangingPunct="0">
              <a:lnSpc>
                <a:spcPct val="150000"/>
              </a:lnSpc>
              <a:spcBef>
                <a:spcPct val="0"/>
              </a:spcBef>
              <a:spcAft>
                <a:spcPct val="0"/>
              </a:spcAft>
              <a:buClrTx/>
              <a:buSzTx/>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concreta  integrazione ed ottimizzazione organizzativa, come funzione   </a:t>
            </a:r>
          </a:p>
          <a:p>
            <a:pPr marL="0" marR="0" lvl="0" indent="0" algn="l" defTabSz="914400" rtl="0" eaLnBrk="0" fontAlgn="base" latinLnBrk="0" hangingPunct="0">
              <a:lnSpc>
                <a:spcPct val="150000"/>
              </a:lnSpc>
              <a:spcBef>
                <a:spcPct val="0"/>
              </a:spcBef>
              <a:spcAft>
                <a:spcPct val="0"/>
              </a:spcAft>
              <a:buClrTx/>
              <a:buSzTx/>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della direzione  sanitaria,   rivolta alla promozione dell'efficienza  </a:t>
            </a:r>
          </a:p>
          <a:p>
            <a:pPr marL="0" marR="0" lvl="0" indent="0" algn="l" defTabSz="914400" rtl="0" eaLnBrk="0" fontAlgn="base" latinLnBrk="0" hangingPunct="0">
              <a:lnSpc>
                <a:spcPct val="150000"/>
              </a:lnSpc>
              <a:spcBef>
                <a:spcPct val="0"/>
              </a:spcBef>
              <a:spcAft>
                <a:spcPct val="0"/>
              </a:spcAft>
              <a:buClrTx/>
              <a:buSzTx/>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nell'uso delle risorse in </a:t>
            </a: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collegamento con la</a:t>
            </a: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direzione strategica  </a:t>
            </a:r>
          </a:p>
          <a:p>
            <a:pPr marL="0" marR="0" lvl="0" indent="0" algn="l" defTabSz="914400" rtl="0" eaLnBrk="0" fontAlgn="base" latinLnBrk="0" hangingPunct="0">
              <a:lnSpc>
                <a:spcPct val="150000"/>
              </a:lnSpc>
              <a:spcBef>
                <a:spcPct val="0"/>
              </a:spcBef>
              <a:spcAft>
                <a:spcPct val="0"/>
              </a:spcAft>
              <a:buClrTx/>
              <a:buSzTx/>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aziendale.</a:t>
            </a:r>
            <a:endParaRPr kumimoji="0" lang="it-IT" sz="2200" b="0" i="0" u="none" strike="noStrike" cap="none" normalizeH="0" baseline="0" dirty="0" smtClean="0">
              <a:ln>
                <a:noFill/>
              </a:ln>
              <a:solidFill>
                <a:schemeClr val="tx1"/>
              </a:solidFill>
              <a:effectLst/>
              <a:latin typeface="Baskerville Old Face"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lang="it-IT" sz="2200" b="1" dirty="0" smtClean="0">
                <a:solidFill>
                  <a:srgbClr val="FF0000"/>
                </a:solidFill>
                <a:latin typeface="Baskerville Old Face" pitchFamily="18" charset="0"/>
                <a:ea typeface="Times New Roman" pitchFamily="18" charset="0"/>
                <a:cs typeface="Arial" pitchFamily="34" charset="0"/>
              </a:rPr>
              <a:t>P</a:t>
            </a:r>
            <a:r>
              <a:rPr kumimoji="0" lang="it-IT" sz="22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romuovere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il coordinamento clinico tra i responsabili delle </a:t>
            </a:r>
            <a:r>
              <a:rPr kumimoji="0" lang="it-IT" sz="2200" b="0" i="0" u="none" strike="noStrike" cap="none" normalizeH="0" baseline="0" dirty="0" err="1" smtClean="0">
                <a:ln>
                  <a:noFill/>
                </a:ln>
                <a:solidFill>
                  <a:schemeClr val="tx1"/>
                </a:solidFill>
                <a:effectLst/>
                <a:latin typeface="Baskerville Old Face" pitchFamily="18" charset="0"/>
                <a:ea typeface="Times New Roman" pitchFamily="18" charset="0"/>
                <a:cs typeface="Arial" pitchFamily="34" charset="0"/>
              </a:rPr>
              <a:t>UU.OO</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467544" y="908720"/>
            <a:ext cx="8064896" cy="2631490"/>
          </a:xfrm>
          <a:prstGeom prst="rect">
            <a:avLst/>
          </a:prstGeom>
        </p:spPr>
        <p:txBody>
          <a:bodyPr wrap="square">
            <a:spAutoFit/>
          </a:bodyPr>
          <a:lstStyle/>
          <a:p>
            <a:pPr lvl="0" eaLnBrk="0" fontAlgn="base" hangingPunct="0">
              <a:lnSpc>
                <a:spcPct val="150000"/>
              </a:lnSpc>
              <a:spcBef>
                <a:spcPct val="0"/>
              </a:spcBef>
              <a:spcAft>
                <a:spcPct val="0"/>
              </a:spcAft>
              <a:buFontTx/>
              <a:buChar char="•"/>
              <a:tabLst>
                <a:tab pos="457200" algn="l"/>
              </a:tabLst>
            </a:pPr>
            <a:r>
              <a:rPr lang="it-IT" sz="2200" b="1" dirty="0" smtClean="0">
                <a:solidFill>
                  <a:srgbClr val="FF0000"/>
                </a:solidFill>
                <a:latin typeface="Baskerville Old Face" pitchFamily="18" charset="0"/>
                <a:ea typeface="Times New Roman" pitchFamily="18" charset="0"/>
                <a:cs typeface="Arial" pitchFamily="34" charset="0"/>
              </a:rPr>
              <a:t>Attivare la funzione </a:t>
            </a:r>
            <a:r>
              <a:rPr lang="it-IT" sz="2200" dirty="0" smtClean="0">
                <a:latin typeface="Baskerville Old Face" pitchFamily="18" charset="0"/>
                <a:ea typeface="Times New Roman" pitchFamily="18" charset="0"/>
                <a:cs typeface="Arial" pitchFamily="34" charset="0"/>
              </a:rPr>
              <a:t>di "</a:t>
            </a:r>
            <a:r>
              <a:rPr lang="it-IT" sz="2200" dirty="0" err="1" smtClean="0">
                <a:latin typeface="Baskerville Old Face" pitchFamily="18" charset="0"/>
                <a:ea typeface="Times New Roman" pitchFamily="18" charset="0"/>
                <a:cs typeface="Arial" pitchFamily="34" charset="0"/>
              </a:rPr>
              <a:t>clinical</a:t>
            </a:r>
            <a:r>
              <a:rPr lang="it-IT" sz="2200" dirty="0" smtClean="0">
                <a:latin typeface="Baskerville Old Face" pitchFamily="18" charset="0"/>
                <a:ea typeface="Times New Roman" pitchFamily="18" charset="0"/>
                <a:cs typeface="Arial" pitchFamily="34" charset="0"/>
              </a:rPr>
              <a:t> </a:t>
            </a:r>
            <a:r>
              <a:rPr lang="it-IT" sz="2200" dirty="0" err="1" smtClean="0">
                <a:latin typeface="Baskerville Old Face" pitchFamily="18" charset="0"/>
                <a:ea typeface="Times New Roman" pitchFamily="18" charset="0"/>
                <a:cs typeface="Arial" pitchFamily="34" charset="0"/>
              </a:rPr>
              <a:t>governance</a:t>
            </a:r>
            <a:r>
              <a:rPr lang="it-IT" sz="2200" dirty="0" smtClean="0">
                <a:latin typeface="Baskerville Old Face" pitchFamily="18" charset="0"/>
                <a:ea typeface="Times New Roman" pitchFamily="18" charset="0"/>
                <a:cs typeface="Arial" pitchFamily="34" charset="0"/>
              </a:rPr>
              <a:t>", intesa come punto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d'incontro tra il  coordinamento clinico e la responsabilità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professionale delle singole strutture, complesse e semplici, i compiti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di tipo gestionale e organizzativo della direzione  sanitaria finalizzati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all'obiettivo generale della </a:t>
            </a:r>
            <a:r>
              <a:rPr lang="it-IT" sz="2200" dirty="0" err="1" smtClean="0">
                <a:latin typeface="Baskerville Old Face" pitchFamily="18" charset="0"/>
                <a:ea typeface="Times New Roman" pitchFamily="18" charset="0"/>
                <a:cs typeface="Arial" pitchFamily="34" charset="0"/>
              </a:rPr>
              <a:t>customer</a:t>
            </a:r>
            <a:r>
              <a:rPr lang="it-IT" sz="2200" dirty="0" smtClean="0">
                <a:latin typeface="Baskerville Old Face" pitchFamily="18" charset="0"/>
                <a:ea typeface="Times New Roman" pitchFamily="18" charset="0"/>
                <a:cs typeface="Arial" pitchFamily="34" charset="0"/>
              </a:rPr>
              <a:t> </a:t>
            </a:r>
            <a:r>
              <a:rPr lang="it-IT" sz="2200" dirty="0" err="1" smtClean="0">
                <a:latin typeface="Baskerville Old Face" pitchFamily="18" charset="0"/>
                <a:ea typeface="Times New Roman" pitchFamily="18" charset="0"/>
                <a:cs typeface="Arial" pitchFamily="34" charset="0"/>
              </a:rPr>
              <a:t>satisfaction</a:t>
            </a:r>
            <a:r>
              <a:rPr lang="it-IT" sz="2200" dirty="0" smtClean="0">
                <a:latin typeface="Baskerville Old Face" pitchFamily="18" charset="0"/>
                <a:ea typeface="Times New Roman" pitchFamily="18" charset="0"/>
                <a:cs typeface="Arial" pitchFamily="34" charset="0"/>
              </a:rPr>
              <a:t>.</a:t>
            </a:r>
            <a:endParaRPr lang="it-IT" sz="2200" dirty="0" smtClean="0">
              <a:latin typeface="Baskerville Old Face" pitchFamily="18" charset="0"/>
            </a:endParaRPr>
          </a:p>
        </p:txBody>
      </p:sp>
      <p:sp>
        <p:nvSpPr>
          <p:cNvPr id="9" name="Rettangolo 8"/>
          <p:cNvSpPr/>
          <p:nvPr/>
        </p:nvSpPr>
        <p:spPr>
          <a:xfrm>
            <a:off x="467544" y="3573016"/>
            <a:ext cx="7992888" cy="1615827"/>
          </a:xfrm>
          <a:prstGeom prst="rect">
            <a:avLst/>
          </a:prstGeom>
        </p:spPr>
        <p:txBody>
          <a:bodyPr wrap="square">
            <a:spAutoFit/>
          </a:bodyPr>
          <a:lstStyle/>
          <a:p>
            <a:pPr lvl="0" eaLnBrk="0" fontAlgn="base" hangingPunct="0">
              <a:lnSpc>
                <a:spcPct val="150000"/>
              </a:lnSpc>
              <a:spcBef>
                <a:spcPct val="0"/>
              </a:spcBef>
              <a:spcAft>
                <a:spcPct val="0"/>
              </a:spcAft>
              <a:buFontTx/>
              <a:buChar char="•"/>
              <a:tabLst>
                <a:tab pos="457200" algn="l"/>
              </a:tabLst>
            </a:pPr>
            <a:r>
              <a:rPr lang="it-IT" sz="2200" b="1" dirty="0" smtClean="0">
                <a:solidFill>
                  <a:srgbClr val="FF0000"/>
                </a:solidFill>
                <a:latin typeface="Baskerville Old Face" pitchFamily="18" charset="0"/>
                <a:ea typeface="Times New Roman" pitchFamily="18" charset="0"/>
                <a:cs typeface="Arial" pitchFamily="34" charset="0"/>
              </a:rPr>
              <a:t>Collaborare</a:t>
            </a:r>
            <a:r>
              <a:rPr lang="it-IT" sz="2200" dirty="0" smtClean="0">
                <a:latin typeface="Baskerville Old Face" pitchFamily="18" charset="0"/>
                <a:ea typeface="Times New Roman" pitchFamily="18" charset="0"/>
                <a:cs typeface="Arial" pitchFamily="34" charset="0"/>
              </a:rPr>
              <a:t> con la Direzione sanitaria aziendale e/o Presidi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ospedalieri alla definizione ed organizzazione dell'attività libero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professionale, medica e  sanitaria.</a:t>
            </a:r>
            <a:endParaRPr lang="it-IT" sz="2200" dirty="0" smtClean="0">
              <a:latin typeface="Baskerville Old Fac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052736"/>
            <a:ext cx="7560840" cy="3647152"/>
          </a:xfrm>
          <a:prstGeom prst="rect">
            <a:avLst/>
          </a:prstGeom>
        </p:spPr>
        <p:txBody>
          <a:bodyPr wrap="square">
            <a:spAutoFit/>
          </a:bodyPr>
          <a:lstStyle/>
          <a:p>
            <a:pPr lvl="0" eaLnBrk="0" fontAlgn="base" hangingPunct="0">
              <a:lnSpc>
                <a:spcPct val="150000"/>
              </a:lnSpc>
              <a:spcBef>
                <a:spcPct val="0"/>
              </a:spcBef>
              <a:spcAft>
                <a:spcPct val="0"/>
              </a:spcAft>
              <a:buFontTx/>
              <a:buChar char="•"/>
              <a:tabLst>
                <a:tab pos="457200" algn="l"/>
              </a:tabLst>
            </a:pPr>
            <a:r>
              <a:rPr lang="it-IT" sz="2200" b="1" dirty="0" smtClean="0">
                <a:solidFill>
                  <a:srgbClr val="FF0000"/>
                </a:solidFill>
                <a:latin typeface="Baskerville Old Face" pitchFamily="18" charset="0"/>
                <a:ea typeface="Times New Roman" pitchFamily="18" charset="0"/>
                <a:cs typeface="Arial" pitchFamily="34" charset="0"/>
              </a:rPr>
              <a:t>C</a:t>
            </a:r>
            <a:r>
              <a:rPr kumimoji="0" lang="it-IT" sz="22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oadiuvare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la Direzione aziendale nella valutazione dei bisogni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di  </a:t>
            </a: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formazione del personale e nella progettazione degli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interventi formativi.</a:t>
            </a:r>
            <a:endParaRPr kumimoji="0" lang="it-IT" sz="2200" b="0" i="0" u="none" strike="noStrike" cap="none" normalizeH="0" baseline="0" dirty="0" smtClean="0">
              <a:ln>
                <a:noFill/>
              </a:ln>
              <a:solidFill>
                <a:schemeClr val="tx1"/>
              </a:solidFill>
              <a:effectLst/>
              <a:latin typeface="Baskerville Old Face" pitchFamily="18" charset="0"/>
            </a:endParaRPr>
          </a:p>
          <a:p>
            <a:pPr lvl="0" eaLnBrk="0" fontAlgn="base" hangingPunct="0">
              <a:lnSpc>
                <a:spcPct val="150000"/>
              </a:lnSpc>
              <a:spcBef>
                <a:spcPct val="0"/>
              </a:spcBef>
              <a:spcAft>
                <a:spcPct val="0"/>
              </a:spcAft>
              <a:buFontTx/>
              <a:buChar char="•"/>
              <a:tabLst>
                <a:tab pos="457200" algn="l"/>
              </a:tabLst>
            </a:pPr>
            <a:r>
              <a:rPr kumimoji="0" lang="it-IT" sz="2200" b="1" i="0" u="none" strike="noStrike" cap="none" normalizeH="0" baseline="0" dirty="0" smtClean="0">
                <a:ln>
                  <a:noFill/>
                </a:ln>
                <a:solidFill>
                  <a:srgbClr val="FF0000"/>
                </a:solidFill>
                <a:effectLst/>
                <a:latin typeface="Baskerville Old Face" pitchFamily="18" charset="0"/>
                <a:ea typeface="Times New Roman" pitchFamily="18" charset="0"/>
                <a:cs typeface="Arial" pitchFamily="34" charset="0"/>
              </a:rPr>
              <a:t>Implementare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 collegamenti funzionali e lo scambio di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informazioni</a:t>
            </a: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tecniche,  </a:t>
            </a:r>
            <a:r>
              <a:rPr kumimoji="0" lang="it-IT" sz="2200" b="0" i="0" u="none" strike="noStrike" cap="none" normalizeH="0" baseline="0" dirty="0" err="1" smtClean="0">
                <a:ln>
                  <a:noFill/>
                </a:ln>
                <a:solidFill>
                  <a:schemeClr val="tx1"/>
                </a:solidFill>
                <a:effectLst/>
                <a:latin typeface="Baskerville Old Face" pitchFamily="18" charset="0"/>
                <a:ea typeface="Times New Roman" pitchFamily="18" charset="0"/>
                <a:cs typeface="Arial" pitchFamily="34" charset="0"/>
              </a:rPr>
              <a:t>clinico-assistenziali</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 ed informatiche,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all'interno del Dipartimento e tra i  dipartimenti aziendali, al fine   </a:t>
            </a:r>
          </a:p>
          <a:p>
            <a:pPr lvl="0" eaLnBrk="0" fontAlgn="base" hangingPunct="0">
              <a:lnSpc>
                <a:spcPct val="150000"/>
              </a:lnSpc>
              <a:spcBef>
                <a:spcPct val="0"/>
              </a:spcBef>
              <a:spcAft>
                <a:spcPct val="0"/>
              </a:spcAft>
              <a:tabLst>
                <a:tab pos="457200" algn="l"/>
              </a:tabLst>
            </a:pPr>
            <a:r>
              <a:rPr lang="it-IT" sz="2200" dirty="0" smtClean="0">
                <a:latin typeface="Baskerville Old Face" pitchFamily="18" charset="0"/>
                <a:ea typeface="Times New Roman" pitchFamily="18" charset="0"/>
                <a:cs typeface="Arial" pitchFamily="34" charset="0"/>
              </a:rPr>
              <a:t>  </a:t>
            </a:r>
            <a:r>
              <a:rPr kumimoji="0" lang="it-IT" sz="2200" b="0" i="0" u="none" strike="noStrike" cap="none" normalizeH="0" baseline="0" dirty="0" smtClean="0">
                <a:ln>
                  <a:noFill/>
                </a:ln>
                <a:solidFill>
                  <a:schemeClr val="tx1"/>
                </a:solidFill>
                <a:effectLst/>
                <a:latin typeface="Baskerville Old Face" pitchFamily="18" charset="0"/>
                <a:ea typeface="Times New Roman" pitchFamily="18" charset="0"/>
                <a:cs typeface="Arial" pitchFamily="34" charset="0"/>
              </a:rPr>
              <a:t>di consentire l'archiviazione unificata e centralizzata dei dati.</a:t>
            </a:r>
            <a:endParaRPr kumimoji="0" lang="it-IT" sz="2200" b="0" i="0" u="none" strike="noStrike" cap="none" normalizeH="0" baseline="0" dirty="0" smtClean="0">
              <a:ln>
                <a:noFill/>
              </a:ln>
              <a:solidFill>
                <a:schemeClr val="tx1"/>
              </a:solidFill>
              <a:effectLst/>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547664" y="764704"/>
            <a:ext cx="8137525" cy="769441"/>
          </a:xfrm>
          <a:prstGeom prst="rect">
            <a:avLst/>
          </a:prstGeom>
          <a:noFill/>
          <a:ln w="9525">
            <a:noFill/>
            <a:miter lim="800000"/>
            <a:headEnd/>
            <a:tailEnd/>
          </a:ln>
        </p:spPr>
        <p:txBody>
          <a:bodyPr>
            <a:spAutoFit/>
          </a:bodyPr>
          <a:lstStyle/>
          <a:p>
            <a:r>
              <a:rPr lang="it-IT"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rPr>
              <a:t>Cosa è una Organizzazione?</a:t>
            </a:r>
          </a:p>
        </p:txBody>
      </p:sp>
      <p:sp>
        <p:nvSpPr>
          <p:cNvPr id="3" name="Text Box 7"/>
          <p:cNvSpPr txBox="1">
            <a:spLocks noChangeArrowheads="1"/>
          </p:cNvSpPr>
          <p:nvPr/>
        </p:nvSpPr>
        <p:spPr bwMode="auto">
          <a:xfrm>
            <a:off x="827584" y="1700808"/>
            <a:ext cx="7920880" cy="4216539"/>
          </a:xfrm>
          <a:prstGeom prst="rect">
            <a:avLst/>
          </a:prstGeom>
          <a:noFill/>
          <a:ln w="9525">
            <a:noFill/>
            <a:miter lim="800000"/>
            <a:headEnd/>
            <a:tailEnd/>
          </a:ln>
        </p:spPr>
        <p:txBody>
          <a:bodyPr wrap="square">
            <a:spAutoFit/>
          </a:bodyPr>
          <a:lstStyle/>
          <a:p>
            <a:r>
              <a:rPr lang="it-IT" sz="2800" dirty="0">
                <a:latin typeface="Baskerville Old Face" pitchFamily="18" charset="0"/>
              </a:rPr>
              <a:t>L’insieme di risorse umane e strumentali e di attività che rispondono a criteri di divisione del lavoro e coordinamento base ai principi di</a:t>
            </a:r>
          </a:p>
          <a:p>
            <a:r>
              <a:rPr lang="it-IT" sz="4000" b="1" dirty="0">
                <a:solidFill>
                  <a:schemeClr val="accent2">
                    <a:lumMod val="60000"/>
                    <a:lumOff val="40000"/>
                  </a:schemeClr>
                </a:solidFill>
                <a:latin typeface="Baskerville Old Face" pitchFamily="18" charset="0"/>
              </a:rPr>
              <a:t>Efficacia</a:t>
            </a:r>
          </a:p>
          <a:p>
            <a:r>
              <a:rPr lang="it-IT" sz="3600" b="1" dirty="0">
                <a:latin typeface="Baskerville Old Face" pitchFamily="18" charset="0"/>
              </a:rPr>
              <a:t>+</a:t>
            </a:r>
          </a:p>
          <a:p>
            <a:r>
              <a:rPr lang="it-IT" sz="4000" b="1" dirty="0">
                <a:solidFill>
                  <a:schemeClr val="accent2">
                    <a:lumMod val="60000"/>
                    <a:lumOff val="40000"/>
                  </a:schemeClr>
                </a:solidFill>
                <a:latin typeface="Baskerville Old Face" pitchFamily="18" charset="0"/>
              </a:rPr>
              <a:t>Efficienza</a:t>
            </a:r>
          </a:p>
          <a:p>
            <a:r>
              <a:rPr lang="it-IT" sz="2800" dirty="0">
                <a:latin typeface="Baskerville Old Face" pitchFamily="18" charset="0"/>
              </a:rPr>
              <a:t>e finalizzato al raggiungimento di uno o più </a:t>
            </a:r>
          </a:p>
          <a:p>
            <a:pPr algn="ctr"/>
            <a:r>
              <a:rPr lang="it-IT" sz="4000" b="1" dirty="0" smtClean="0">
                <a:solidFill>
                  <a:srgbClr val="FFC000"/>
                </a:solidFill>
                <a:latin typeface="Baskerville Old Face" pitchFamily="18" charset="0"/>
              </a:rPr>
              <a:t>                                            Fini</a:t>
            </a:r>
            <a:r>
              <a:rPr lang="it-IT" sz="2800" dirty="0" smtClean="0">
                <a:solidFill>
                  <a:srgbClr val="FFC000"/>
                </a:solidFill>
                <a:latin typeface="Baskerville Old Face" pitchFamily="18" charset="0"/>
              </a:rPr>
              <a:t>    </a:t>
            </a:r>
            <a:endParaRPr lang="it-IT" sz="2800" dirty="0">
              <a:solidFill>
                <a:srgbClr val="FFC000"/>
              </a:solidFill>
              <a:latin typeface="Baskerville Old Fac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611560" y="1052736"/>
            <a:ext cx="7920880" cy="4616648"/>
          </a:xfrm>
          <a:prstGeom prst="rect">
            <a:avLst/>
          </a:prstGeom>
        </p:spPr>
        <p:txBody>
          <a:bodyPr wrap="square">
            <a:spAutoFit/>
          </a:bodyPr>
          <a:lstStyle/>
          <a:p>
            <a:pPr lvl="0" algn="just" fontAlgn="base">
              <a:lnSpc>
                <a:spcPct val="150000"/>
              </a:lnSpc>
              <a:spcBef>
                <a:spcPct val="0"/>
              </a:spcBef>
              <a:spcAft>
                <a:spcPct val="0"/>
              </a:spcAft>
            </a:pPr>
            <a:r>
              <a:rPr lang="it-IT" sz="2800" i="1" dirty="0" smtClean="0">
                <a:solidFill>
                  <a:schemeClr val="tx1">
                    <a:lumMod val="95000"/>
                  </a:schemeClr>
                </a:solidFill>
                <a:latin typeface="Baskerville Old Face" pitchFamily="18" charset="0"/>
                <a:ea typeface="Times New Roman" pitchFamily="18" charset="0"/>
                <a:cs typeface="Arial" pitchFamily="34" charset="0"/>
              </a:rPr>
              <a:t>Le unità operative costituenti il </a:t>
            </a:r>
            <a:r>
              <a:rPr lang="it-IT" sz="2800" i="1" dirty="0" smtClean="0">
                <a:solidFill>
                  <a:schemeClr val="accent2">
                    <a:lumMod val="60000"/>
                    <a:lumOff val="40000"/>
                  </a:schemeClr>
                </a:solidFill>
                <a:latin typeface="Baskerville Old Face" pitchFamily="18" charset="0"/>
                <a:ea typeface="Times New Roman" pitchFamily="18" charset="0"/>
                <a:cs typeface="Arial" pitchFamily="34" charset="0"/>
              </a:rPr>
              <a:t>dipartimento </a:t>
            </a:r>
            <a:r>
              <a:rPr lang="it-IT" sz="2800" i="1" dirty="0" smtClean="0">
                <a:solidFill>
                  <a:schemeClr val="tx1">
                    <a:lumMod val="95000"/>
                  </a:schemeClr>
                </a:solidFill>
                <a:latin typeface="Baskerville Old Face" pitchFamily="18" charset="0"/>
                <a:ea typeface="Times New Roman" pitchFamily="18" charset="0"/>
                <a:cs typeface="Arial" pitchFamily="34" charset="0"/>
              </a:rPr>
              <a:t>sono aggregate in una specifica tipologia organizzativa e gestionale, volta a dare risposte unitarie, tempestive, razionali e complete rispetto ai compiti assegnati e a tal fine adottano regole condivise di comportamento assistenziale, didattico, di ricerca, etico, medico-legale ed economico".</a:t>
            </a:r>
            <a:endParaRPr lang="it-IT" sz="2800" i="1" dirty="0" smtClean="0">
              <a:solidFill>
                <a:schemeClr val="tx1">
                  <a:lumMod val="95000"/>
                </a:schemeClr>
              </a:solidFill>
              <a:latin typeface="Baskerville Old Fac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052736"/>
            <a:ext cx="8136904" cy="5909310"/>
          </a:xfrm>
          <a:prstGeom prst="rect">
            <a:avLst/>
          </a:prstGeom>
        </p:spPr>
        <p:txBody>
          <a:bodyPr wrap="square">
            <a:spAutoFit/>
          </a:bodyPr>
          <a:lstStyle/>
          <a:p>
            <a:pPr algn="just">
              <a:lnSpc>
                <a:spcPct val="150000"/>
              </a:lnSpc>
            </a:pPr>
            <a:r>
              <a:rPr lang="it-IT" sz="2800" dirty="0" smtClean="0">
                <a:latin typeface="Baskerville Old Face" pitchFamily="18" charset="0"/>
              </a:rPr>
              <a:t>Particolare attenzione viene posta all’interdisciplinarietà, ai rapporti con i Distretti e con il Territorio. Tutta l’attività assistenziale viene offerta, per quanto riguarda i tempi di erogazione, in ottemperanza alle vigenti disposizioni Regionali, nella consapevolezza di appartenere ad una rete di Servizi integrati tra loro al fine di realizzare un servizio di Eccellenza per tutti i cittadini. </a:t>
            </a:r>
            <a:br>
              <a:rPr lang="it-IT" sz="2800" dirty="0" smtClean="0">
                <a:latin typeface="Baskerville Old Face" pitchFamily="18" charset="0"/>
              </a:rPr>
            </a:br>
            <a:endParaRPr lang="it-IT" sz="2800" dirty="0">
              <a:latin typeface="Baskerville Old Face"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539552" y="836712"/>
            <a:ext cx="7920880" cy="3508653"/>
          </a:xfrm>
          <a:prstGeom prst="rect">
            <a:avLst/>
          </a:prstGeom>
        </p:spPr>
        <p:txBody>
          <a:bodyPr wrap="square">
            <a:spAutoFit/>
          </a:bodyPr>
          <a:lstStyle/>
          <a:p>
            <a:pPr lvl="0" fontAlgn="base">
              <a:lnSpc>
                <a:spcPct val="150000"/>
              </a:lnSpc>
              <a:spcBef>
                <a:spcPct val="0"/>
              </a:spcBef>
              <a:spcAft>
                <a:spcPct val="0"/>
              </a:spcAft>
            </a:pPr>
            <a:r>
              <a:rPr lang="it-IT" sz="2800" b="1" dirty="0" smtClean="0">
                <a:solidFill>
                  <a:srgbClr val="FF0000"/>
                </a:solidFill>
                <a:latin typeface="Baskerville Old Face" pitchFamily="18" charset="0"/>
                <a:ea typeface="Times New Roman" pitchFamily="18" charset="0"/>
                <a:cs typeface="Times New Roman" pitchFamily="18" charset="0"/>
              </a:rPr>
              <a:t>Obiettivi generali:</a:t>
            </a:r>
            <a:r>
              <a:rPr lang="it-IT" dirty="0" smtClean="0">
                <a:latin typeface="Baskerville Old Face" pitchFamily="18" charset="0"/>
                <a:ea typeface="Times New Roman" pitchFamily="18" charset="0"/>
                <a:cs typeface="Times New Roman" pitchFamily="18" charset="0"/>
              </a:rPr>
              <a:t/>
            </a:r>
            <a:br>
              <a:rPr lang="it-IT" dirty="0" smtClean="0">
                <a:latin typeface="Baskerville Old Face" pitchFamily="18" charset="0"/>
                <a:ea typeface="Times New Roman" pitchFamily="18" charset="0"/>
                <a:cs typeface="Times New Roman" pitchFamily="18" charset="0"/>
              </a:rPr>
            </a:br>
            <a:r>
              <a:rPr lang="it-IT" sz="2400" i="1" dirty="0" smtClean="0">
                <a:latin typeface="Baskerville Old Face" pitchFamily="18" charset="0"/>
                <a:ea typeface="Times New Roman" pitchFamily="18" charset="0"/>
                <a:cs typeface="Times New Roman" pitchFamily="18" charset="0"/>
              </a:rPr>
              <a:t>Gli obiettivi di un Dipartimento derivano dagli obiettivi generali aziendali e rappresentano per ogni U.O. e </a:t>
            </a:r>
            <a:r>
              <a:rPr lang="it-IT" sz="2400" i="1" dirty="0" err="1" smtClean="0">
                <a:latin typeface="Baskerville Old Face" pitchFamily="18" charset="0"/>
                <a:ea typeface="Times New Roman" pitchFamily="18" charset="0"/>
                <a:cs typeface="Times New Roman" pitchFamily="18" charset="0"/>
              </a:rPr>
              <a:t>U.A.</a:t>
            </a:r>
            <a:r>
              <a:rPr lang="it-IT" sz="2400" i="1" dirty="0" smtClean="0">
                <a:latin typeface="Baskerville Old Face" pitchFamily="18" charset="0"/>
                <a:ea typeface="Times New Roman" pitchFamily="18" charset="0"/>
                <a:cs typeface="Times New Roman" pitchFamily="18" charset="0"/>
              </a:rPr>
              <a:t>, l’orientamento definito dalla Direzione del Dipartimento allo scopo di guidare l’organizzazione e gli operatori nelle fasi decisionali.</a:t>
            </a:r>
            <a:endParaRPr lang="it-IT" sz="2400" i="1" dirty="0" smtClean="0">
              <a:latin typeface="Baskerville Old Face" pitchFamily="18" charset="0"/>
            </a:endParaRPr>
          </a:p>
          <a:p>
            <a:pPr lvl="0" eaLnBrk="0" fontAlgn="base" hangingPunct="0">
              <a:lnSpc>
                <a:spcPct val="150000"/>
              </a:lnSpc>
              <a:spcBef>
                <a:spcPct val="0"/>
              </a:spcBef>
              <a:spcAft>
                <a:spcPct val="0"/>
              </a:spcAft>
            </a:pPr>
            <a:endParaRPr lang="it-IT" sz="2400" i="1" dirty="0" smtClean="0">
              <a:latin typeface="Baskerville Old Face" pitchFamily="18" charset="0"/>
            </a:endParaRPr>
          </a:p>
        </p:txBody>
      </p:sp>
      <p:pic>
        <p:nvPicPr>
          <p:cNvPr id="7" name="Picture 2" descr="http://1.bp.blogspot.com/-Oil-9JFtCJ8/TvUMYxmeS8I/AAAAAAAAAT0/Y-DbwEUMNhE/s200/Collaboration_01-resized-600.jpg"/>
          <p:cNvPicPr>
            <a:picLocks noChangeAspect="1" noChangeArrowheads="1"/>
          </p:cNvPicPr>
          <p:nvPr/>
        </p:nvPicPr>
        <p:blipFill>
          <a:blip r:embed="rId2" cstate="print"/>
          <a:srcRect/>
          <a:stretch>
            <a:fillRect/>
          </a:stretch>
        </p:blipFill>
        <p:spPr bwMode="auto">
          <a:xfrm>
            <a:off x="6300192" y="4005064"/>
            <a:ext cx="2232248"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39552" y="620688"/>
            <a:ext cx="820891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FFFF00"/>
                </a:solidFill>
                <a:effectLst/>
                <a:latin typeface="Baskerville Old Face" pitchFamily="18" charset="0"/>
                <a:ea typeface="Times New Roman" pitchFamily="18" charset="0"/>
                <a:cs typeface="Times New Roman" pitchFamily="18" charset="0"/>
              </a:rPr>
              <a:t>Gli obiettivi generali sono:</a:t>
            </a:r>
            <a:endParaRPr kumimoji="0" lang="it-IT" sz="2800" b="1" i="0" u="none" strike="noStrike" cap="none" normalizeH="0" baseline="0" dirty="0" smtClean="0">
              <a:ln>
                <a:noFill/>
              </a:ln>
              <a:solidFill>
                <a:srgbClr val="FFFF00"/>
              </a:solidFill>
              <a:effectLst/>
              <a:latin typeface="Baskerville Old Face"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Promuovere un "processo di miglioramento continuo della qualità" dei   </a:t>
            </a:r>
          </a:p>
          <a:p>
            <a:pPr marL="0" marR="0" lvl="0" indent="0" algn="l" defTabSz="914400" rtl="0" eaLnBrk="0" fontAlgn="base" latinLnBrk="0" hangingPunct="0">
              <a:lnSpc>
                <a:spcPct val="150000"/>
              </a:lnSpc>
              <a:spcBef>
                <a:spcPct val="0"/>
              </a:spcBef>
              <a:spcAft>
                <a:spcPct val="0"/>
              </a:spcAft>
              <a:buClrTx/>
              <a:buSzTx/>
              <a:tabLst/>
            </a:pPr>
            <a:r>
              <a:rPr lang="it-IT" sz="2000" dirty="0" smtClean="0">
                <a:latin typeface="Baskerville Old Face" pitchFamily="18" charset="0"/>
                <a:ea typeface="Times New Roman" pitchFamily="18" charset="0"/>
                <a:cs typeface="Times New Roman" pitchFamily="18" charset="0"/>
              </a:rPr>
              <a:t>   </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servizi offerti </a:t>
            </a:r>
            <a:endParaRPr kumimoji="0" lang="it-IT"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Perseguire la soddisfazione dell’utente rilevando la qualità percepita, le </a:t>
            </a:r>
          </a:p>
          <a:p>
            <a:pPr marL="0" marR="0" lvl="0" indent="0" algn="l" defTabSz="914400" rtl="0" eaLnBrk="0" fontAlgn="base" latinLnBrk="0" hangingPunct="0">
              <a:lnSpc>
                <a:spcPct val="150000"/>
              </a:lnSpc>
              <a:spcBef>
                <a:spcPct val="0"/>
              </a:spcBef>
              <a:spcAft>
                <a:spcPct val="0"/>
              </a:spcAft>
              <a:buClrTx/>
              <a:buSzTx/>
              <a:tabLst/>
            </a:pPr>
            <a:r>
              <a:rPr lang="it-IT" sz="2000" dirty="0" smtClean="0">
                <a:latin typeface="Baskerville Old Face" pitchFamily="18" charset="0"/>
                <a:ea typeface="Times New Roman" pitchFamily="18" charset="0"/>
                <a:cs typeface="Times New Roman" pitchFamily="18" charset="0"/>
              </a:rPr>
              <a:t>  </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criticità organizzative, attuando le modifiche gestionali e/o cliniche   </a:t>
            </a:r>
          </a:p>
          <a:p>
            <a:pPr marL="0" marR="0" lvl="0" indent="0" algn="l" defTabSz="914400" rtl="0" eaLnBrk="0" fontAlgn="base" latinLnBrk="0" hangingPunct="0">
              <a:lnSpc>
                <a:spcPct val="150000"/>
              </a:lnSpc>
              <a:spcBef>
                <a:spcPct val="0"/>
              </a:spcBef>
              <a:spcAft>
                <a:spcPct val="0"/>
              </a:spcAft>
              <a:buClrTx/>
              <a:buSzTx/>
              <a:tabLst/>
            </a:pPr>
            <a:r>
              <a:rPr lang="it-IT" sz="2000" dirty="0" smtClean="0">
                <a:latin typeface="Baskerville Old Face" pitchFamily="18" charset="0"/>
                <a:ea typeface="Times New Roman" pitchFamily="18" charset="0"/>
                <a:cs typeface="Times New Roman" pitchFamily="18" charset="0"/>
              </a:rPr>
              <a:t>  </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necessarie </a:t>
            </a:r>
            <a:endParaRPr kumimoji="0" lang="it-IT"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Ottimizzare l’impiego delle risorse assegnate </a:t>
            </a:r>
            <a:endParaRPr kumimoji="0" lang="it-IT"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Favorire la formazione continua degli operatori </a:t>
            </a:r>
            <a:endParaRPr kumimoji="0" lang="it-IT"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Garantire una gestione del rischio clinico e organizzativo </a:t>
            </a:r>
            <a:endParaRPr kumimoji="0" lang="it-IT"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Favorire la partecipazione a programmi di ricerca, sviluppo e innovazione </a:t>
            </a:r>
            <a:endParaRPr kumimoji="0" lang="it-IT" sz="2000" b="0" i="0" u="none" strike="noStrike" cap="none" normalizeH="0" baseline="0" dirty="0" smtClean="0">
              <a:ln>
                <a:noFill/>
              </a:ln>
              <a:solidFill>
                <a:schemeClr val="tx1"/>
              </a:solidFill>
              <a:effectLst/>
              <a:latin typeface="Baskerville Old Face" pitchFamily="18"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 Promuovere la valutazione dell’attività secondo i principi del governo clinico  </a:t>
            </a:r>
          </a:p>
          <a:p>
            <a:pPr marL="0" marR="0" lvl="0" indent="0" algn="l" defTabSz="914400" rtl="0" eaLnBrk="0" fontAlgn="base" latinLnBrk="0" hangingPunct="0">
              <a:lnSpc>
                <a:spcPct val="150000"/>
              </a:lnSpc>
              <a:spcBef>
                <a:spcPct val="0"/>
              </a:spcBef>
              <a:spcAft>
                <a:spcPct val="0"/>
              </a:spcAft>
              <a:buClrTx/>
              <a:buSzTx/>
              <a:tabLst/>
            </a:pPr>
            <a:r>
              <a:rPr lang="it-IT" sz="2000" dirty="0" smtClean="0">
                <a:latin typeface="Baskerville Old Face" pitchFamily="18" charset="0"/>
                <a:ea typeface="Times New Roman" pitchFamily="18" charset="0"/>
                <a:cs typeface="Times New Roman" pitchFamily="18" charset="0"/>
              </a:rPr>
              <a:t>  </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attraverso </a:t>
            </a:r>
            <a:r>
              <a:rPr kumimoji="0" lang="it-IT" sz="2000" b="0" i="0" u="none" strike="noStrike" cap="none" normalizeH="0" baseline="0" dirty="0" err="1" smtClean="0">
                <a:ln>
                  <a:noFill/>
                </a:ln>
                <a:solidFill>
                  <a:schemeClr val="tx1"/>
                </a:solidFill>
                <a:effectLst/>
                <a:latin typeface="Baskerville Old Face" pitchFamily="18" charset="0"/>
                <a:ea typeface="Times New Roman" pitchFamily="18" charset="0"/>
                <a:cs typeface="Times New Roman" pitchFamily="18" charset="0"/>
              </a:rPr>
              <a:t>audit</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 clinici multidisciplinari e interprofessionali.</a:t>
            </a:r>
            <a:endParaRPr kumimoji="0" lang="it-IT" sz="2000" b="0" i="0" u="none" strike="noStrike" cap="none" normalizeH="0" baseline="0" dirty="0" smtClean="0">
              <a:ln>
                <a:noFill/>
              </a:ln>
              <a:solidFill>
                <a:schemeClr val="tx1"/>
              </a:solidFill>
              <a:effectLst/>
              <a:latin typeface="Baskerville Old Fac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Baskerville Old Fac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836712"/>
            <a:ext cx="8136904" cy="5632311"/>
          </a:xfrm>
          <a:prstGeom prst="rect">
            <a:avLst/>
          </a:prstGeom>
        </p:spPr>
        <p:txBody>
          <a:bodyPr wrap="square">
            <a:spAutoFit/>
          </a:bodyPr>
          <a:lstStyle/>
          <a:p>
            <a:pPr algn="just">
              <a:lnSpc>
                <a:spcPct val="150000"/>
              </a:lnSpc>
            </a:pPr>
            <a:r>
              <a:rPr lang="it-IT" sz="2400" dirty="0" smtClean="0">
                <a:latin typeface="Baskerville Old Face" pitchFamily="18" charset="0"/>
              </a:rPr>
              <a:t>Il  </a:t>
            </a:r>
            <a:r>
              <a:rPr lang="it-IT" sz="2400" b="1" dirty="0">
                <a:solidFill>
                  <a:srgbClr val="FF0000"/>
                </a:solidFill>
                <a:latin typeface="Baskerville Old Face" pitchFamily="18" charset="0"/>
              </a:rPr>
              <a:t>Dipartimento Chirurgico </a:t>
            </a:r>
            <a:r>
              <a:rPr lang="it-IT" sz="2400" b="1" dirty="0" smtClean="0">
                <a:solidFill>
                  <a:srgbClr val="FF0000"/>
                </a:solidFill>
                <a:latin typeface="Baskerville Old Face" pitchFamily="18" charset="0"/>
              </a:rPr>
              <a:t> </a:t>
            </a:r>
            <a:r>
              <a:rPr lang="it-IT" sz="2400" dirty="0" smtClean="0">
                <a:latin typeface="Baskerville Old Face" pitchFamily="18" charset="0"/>
              </a:rPr>
              <a:t>promuove </a:t>
            </a:r>
            <a:r>
              <a:rPr lang="it-IT" sz="2400" dirty="0">
                <a:latin typeface="Baskerville Old Face" pitchFamily="18" charset="0"/>
              </a:rPr>
              <a:t>equità e trasparenza nell’accesso alle prestazioni e flessibilità nell’erogazione, in accordo con la programmazione sanitaria aziendale ai </a:t>
            </a:r>
            <a:r>
              <a:rPr lang="it-IT" sz="2400" dirty="0" smtClean="0">
                <a:latin typeface="Baskerville Old Face" pitchFamily="18" charset="0"/>
              </a:rPr>
              <a:t>diversi</a:t>
            </a:r>
          </a:p>
          <a:p>
            <a:pPr algn="just">
              <a:lnSpc>
                <a:spcPct val="150000"/>
              </a:lnSpc>
            </a:pPr>
            <a:r>
              <a:rPr lang="it-IT" sz="2400" dirty="0" smtClean="0">
                <a:latin typeface="Baskerville Old Face" pitchFamily="18" charset="0"/>
              </a:rPr>
              <a:t>livelli.</a:t>
            </a:r>
            <a:r>
              <a:rPr lang="it-IT" sz="2400" dirty="0">
                <a:latin typeface="Baskerville Old Face" pitchFamily="18" charset="0"/>
              </a:rPr>
              <a:t> </a:t>
            </a:r>
            <a:r>
              <a:rPr lang="it-IT" sz="2400" dirty="0" smtClean="0">
                <a:latin typeface="Baskerville Old Face" pitchFamily="18" charset="0"/>
              </a:rPr>
              <a:t>Funzione </a:t>
            </a:r>
            <a:r>
              <a:rPr lang="it-IT" sz="2400" dirty="0">
                <a:latin typeface="Baskerville Old Face" pitchFamily="18" charset="0"/>
              </a:rPr>
              <a:t>specifica del Dipartimento Chirurgico è </a:t>
            </a:r>
            <a:r>
              <a:rPr lang="it-IT" sz="2400" b="1" dirty="0">
                <a:latin typeface="Baskerville Old Face" pitchFamily="18" charset="0"/>
              </a:rPr>
              <a:t>organizzare</a:t>
            </a:r>
            <a:r>
              <a:rPr lang="it-IT" sz="2400" dirty="0">
                <a:latin typeface="Baskerville Old Face" pitchFamily="18" charset="0"/>
              </a:rPr>
              <a:t> l’assistenza attraverso una rete di servizi che consentano, in tutto il territorio aziendale, la fruizione di prestazioni di chirurgia generale e specialistica secondo le esigenze individuate nei percorsi </a:t>
            </a:r>
            <a:r>
              <a:rPr lang="it-IT" sz="2400" dirty="0" err="1">
                <a:latin typeface="Baskerville Old Face" pitchFamily="18" charset="0"/>
              </a:rPr>
              <a:t>clinico-assistenziali</a:t>
            </a:r>
            <a:r>
              <a:rPr lang="it-IT" sz="2400" dirty="0">
                <a:latin typeface="Baskerville Old Face" pitchFamily="18" charset="0"/>
              </a:rPr>
              <a:t>. </a:t>
            </a:r>
            <a:endParaRPr lang="it-IT" sz="2400" dirty="0" smtClean="0">
              <a:latin typeface="Baskerville Old Face" pitchFamily="18" charset="0"/>
            </a:endParaRPr>
          </a:p>
          <a:p>
            <a:pPr algn="just">
              <a:lnSpc>
                <a:spcPct val="150000"/>
              </a:lnSpc>
            </a:pPr>
            <a:r>
              <a:rPr lang="it-IT" sz="2400" dirty="0">
                <a:latin typeface="Baskerville Old Face" pitchFamily="18" charset="0"/>
              </a:rPr>
              <a:t/>
            </a:r>
            <a:br>
              <a:rPr lang="it-IT" sz="2400" dirty="0">
                <a:latin typeface="Baskerville Old Face" pitchFamily="18" charset="0"/>
              </a:rPr>
            </a:br>
            <a:endParaRPr lang="it-IT" sz="2400" dirty="0">
              <a:latin typeface="Baskerville Old Fac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1052736"/>
            <a:ext cx="7560840" cy="4662815"/>
          </a:xfrm>
          <a:prstGeom prst="rect">
            <a:avLst/>
          </a:prstGeom>
        </p:spPr>
        <p:txBody>
          <a:bodyPr wrap="square">
            <a:spAutoFit/>
          </a:bodyPr>
          <a:lstStyle/>
          <a:p>
            <a:pPr algn="just">
              <a:lnSpc>
                <a:spcPct val="150000"/>
              </a:lnSpc>
            </a:pPr>
            <a:r>
              <a:rPr lang="it-IT" sz="2200" dirty="0" smtClean="0">
                <a:latin typeface="Baskerville Old Face" pitchFamily="18" charset="0"/>
              </a:rPr>
              <a:t>Funzione specifica del </a:t>
            </a:r>
            <a:r>
              <a:rPr lang="it-IT" sz="2200" b="1" dirty="0" smtClean="0">
                <a:solidFill>
                  <a:srgbClr val="FF0000"/>
                </a:solidFill>
                <a:latin typeface="Baskerville Old Face" pitchFamily="18" charset="0"/>
              </a:rPr>
              <a:t>Dipartimento Chirurgico </a:t>
            </a:r>
            <a:r>
              <a:rPr lang="it-IT" sz="2200" dirty="0" smtClean="0">
                <a:latin typeface="Baskerville Old Face" pitchFamily="18" charset="0"/>
              </a:rPr>
              <a:t>è organizzare l’assistenza attraverso una rete di servizi che consentano, in tutto il territorio aziendale, la fruizione di prestazioni di chirurgia generale e specialistica secondo le esigenze individuate nei percorsi </a:t>
            </a:r>
            <a:r>
              <a:rPr lang="it-IT" sz="2200" dirty="0" err="1" smtClean="0">
                <a:latin typeface="Baskerville Old Face" pitchFamily="18" charset="0"/>
              </a:rPr>
              <a:t>clinico-assistenziali</a:t>
            </a:r>
            <a:r>
              <a:rPr lang="it-IT" sz="2200" dirty="0" smtClean="0">
                <a:latin typeface="Baskerville Old Face" pitchFamily="18" charset="0"/>
              </a:rPr>
              <a:t>.  Tale funzione si esplica anche mediante l’adozione di nuove tecniche e procedure chirurgiche in conformità con l’innovazione e lo sviluppo delle conoscenze e delle evidenze scientifiche, individuando specifici settori di competenze per le varie realtà operative.</a:t>
            </a:r>
            <a:endParaRPr lang="it-IT" sz="2200" dirty="0">
              <a:latin typeface="Baskerville Old Face"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980728"/>
            <a:ext cx="7848872" cy="2807820"/>
          </a:xfrm>
          <a:prstGeom prst="rect">
            <a:avLst/>
          </a:prstGeom>
        </p:spPr>
        <p:txBody>
          <a:bodyPr wrap="square">
            <a:spAutoFit/>
          </a:bodyPr>
          <a:lstStyle/>
          <a:p>
            <a:pPr algn="just">
              <a:lnSpc>
                <a:spcPct val="150000"/>
              </a:lnSpc>
            </a:pPr>
            <a:r>
              <a:rPr lang="it-IT" sz="2400" dirty="0" smtClean="0">
                <a:latin typeface="Baskerville Old Face" pitchFamily="18" charset="0"/>
              </a:rPr>
              <a:t>Gli obiettivi del Dipartimento Chirurgico derivano dagli obiettivi generali aziendali e rappresentano per ogni U.O. e </a:t>
            </a:r>
            <a:r>
              <a:rPr lang="it-IT" sz="2400" dirty="0" err="1" smtClean="0">
                <a:latin typeface="Baskerville Old Face" pitchFamily="18" charset="0"/>
              </a:rPr>
              <a:t>U.A.</a:t>
            </a:r>
            <a:r>
              <a:rPr lang="it-IT" sz="2400" dirty="0" smtClean="0">
                <a:latin typeface="Baskerville Old Face" pitchFamily="18" charset="0"/>
              </a:rPr>
              <a:t>, l’orientamento definito dalla Direzione del Dipartimento allo scopo di guidare l’organizzazione e gli operatori nelle fasi decisionali.</a:t>
            </a:r>
            <a:endParaRPr lang="it-IT" sz="2400" dirty="0">
              <a:latin typeface="Baskerville Old Fac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39552" y="759187"/>
            <a:ext cx="860444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Il Dipartimento Chirurgico è formato da due </a:t>
            </a:r>
            <a:r>
              <a:rPr kumimoji="0" lang="it-IT" sz="2400" b="1" i="0" u="none" strike="noStrike" cap="none" normalizeH="0" baseline="0" dirty="0" smtClean="0">
                <a:ln>
                  <a:noFill/>
                </a:ln>
                <a:solidFill>
                  <a:srgbClr val="66CCFF"/>
                </a:solidFill>
                <a:effectLst/>
                <a:latin typeface="Baskerville Old Face" pitchFamily="18" charset="0"/>
                <a:ea typeface="Times New Roman" pitchFamily="18" charset="0"/>
                <a:cs typeface="Times New Roman" pitchFamily="18" charset="0"/>
              </a:rPr>
              <a:t>Aree dipartimentali:</a:t>
            </a:r>
            <a:endParaRPr kumimoji="0" lang="it-IT" sz="2000" b="1" i="0" u="none" strike="noStrike" cap="none" normalizeH="0" baseline="0" dirty="0" smtClean="0">
              <a:ln>
                <a:noFill/>
              </a:ln>
              <a:solidFill>
                <a:srgbClr val="66CCFF"/>
              </a:solidFill>
              <a:effectLst/>
              <a:latin typeface="Baskerville Old Fac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 </a:t>
            </a:r>
            <a:r>
              <a:rPr kumimoji="0" lang="it-IT" sz="2000" b="1"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Chirurgie generali </a:t>
            </a:r>
            <a:r>
              <a:rPr kumimoji="0" lang="it-IT" sz="2000" b="1" i="0" u="none" strike="noStrike" cap="none" normalizeH="0" dirty="0" smtClean="0">
                <a:ln>
                  <a:noFill/>
                </a:ln>
                <a:solidFill>
                  <a:srgbClr val="FF0000"/>
                </a:solidFill>
                <a:effectLst/>
                <a:latin typeface="Baskerville Old Face" pitchFamily="18" charset="0"/>
                <a:ea typeface="Times New Roman" pitchFamily="18" charset="0"/>
                <a:cs typeface="Times New Roman" pitchFamily="18" charset="0"/>
              </a:rPr>
              <a:t> </a:t>
            </a:r>
            <a:r>
              <a:rPr kumimoji="0" lang="it-IT" sz="2000" b="1" i="0" u="none" strike="noStrike" cap="none" normalizeH="0" dirty="0" smtClean="0">
                <a:ln>
                  <a:noFill/>
                </a:ln>
                <a:effectLst/>
                <a:latin typeface="Baskerville Old Face" pitchFamily="18" charset="0"/>
                <a:ea typeface="Times New Roman" pitchFamily="18" charset="0"/>
                <a:cs typeface="Times New Roman" pitchFamily="18" charset="0"/>
              </a:rPr>
              <a:t>e</a:t>
            </a:r>
            <a:r>
              <a:rPr kumimoji="0" lang="it-IT" sz="2000" b="1" i="0" u="none" strike="noStrike" cap="none" normalizeH="0" baseline="0" dirty="0" smtClean="0">
                <a:ln>
                  <a:noFill/>
                </a:ln>
                <a:solidFill>
                  <a:srgbClr val="FFFF00"/>
                </a:solidFill>
                <a:effectLst/>
                <a:latin typeface="Baskerville Old Face" pitchFamily="18" charset="0"/>
                <a:ea typeface="Times New Roman" pitchFamily="18" charset="0"/>
                <a:cs typeface="Times New Roman" pitchFamily="18" charset="0"/>
              </a:rPr>
              <a:t> </a:t>
            </a:r>
            <a:r>
              <a:rPr kumimoji="0" lang="it-IT" sz="2000" b="1"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Chirurgie specialistiche</a:t>
            </a: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Ogni Area comprende unità operative, dislocate nei diversi </a:t>
            </a:r>
            <a:r>
              <a:rPr lang="it-IT" sz="2000" dirty="0" smtClean="0">
                <a:latin typeface="Baskerville Old Face" pitchFamily="18" charset="0"/>
                <a:ea typeface="Times New Roman" pitchFamily="18" charset="0"/>
                <a:cs typeface="Times New Roman" pitchFamily="18" charset="0"/>
              </a:rPr>
              <a:t>reparti </a:t>
            </a:r>
            <a:r>
              <a:rPr kumimoji="0" lang="it-IT" sz="2000" b="0" i="0" u="none" strike="noStrike" cap="none" normalizeH="0" baseline="0" dirty="0" smtClean="0">
                <a:ln>
                  <a:noFill/>
                </a:ln>
                <a:solidFill>
                  <a:schemeClr val="tx1"/>
                </a:solidFill>
                <a:effectLst/>
                <a:latin typeface="Baskerville Old Face" pitchFamily="18" charset="0"/>
                <a:ea typeface="Times New Roman" pitchFamily="18" charset="0"/>
                <a:cs typeface="Times New Roman" pitchFamily="18" charset="0"/>
              </a:rPr>
              <a:t> ospedalieri dell’Azienda, dove si svolgono le seguenti attività: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Baskerville Old Fac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Chirurgia</a:t>
            </a:r>
            <a:endParaRPr kumimoji="0" lang="it-IT" sz="2000" b="0" i="0" u="none" strike="noStrike" cap="none" normalizeH="0" baseline="0" dirty="0" smtClean="0">
              <a:ln>
                <a:noFill/>
              </a:ln>
              <a:solidFill>
                <a:srgbClr val="FF0000"/>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Chirurgia vascolare </a:t>
            </a:r>
            <a:endParaRPr kumimoji="0" lang="it-IT" sz="2000" b="0" i="0" u="none" strike="noStrike" cap="none" normalizeH="0" baseline="0" dirty="0" smtClean="0">
              <a:ln>
                <a:noFill/>
              </a:ln>
              <a:solidFill>
                <a:srgbClr val="FF0000"/>
              </a:solidFill>
              <a:effectLst/>
              <a:latin typeface="Baskerville Old Face" pitchFamily="18" charset="0"/>
              <a:ea typeface="Calibri" pitchFamily="34" charset="0"/>
              <a:cs typeface="Times New Roman" pitchFamily="18" charset="0"/>
            </a:endParaRPr>
          </a:p>
          <a:p>
            <a:pPr eaLnBrk="0" fontAlgn="base" hangingPunct="0">
              <a:spcBef>
                <a:spcPct val="0"/>
              </a:spcBef>
              <a:spcAft>
                <a:spcPct val="0"/>
              </a:spcAft>
              <a:buFontTx/>
              <a:buChar char="•"/>
            </a:pPr>
            <a:r>
              <a:rPr kumimoji="0" lang="it-IT" sz="2000" b="0"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Gastroenterologia </a:t>
            </a:r>
            <a:endParaRPr kumimoji="0" lang="it-IT" sz="2000" b="0" i="0" u="none" strike="noStrike" cap="none" normalizeH="0" baseline="0" dirty="0" smtClean="0">
              <a:ln>
                <a:noFill/>
              </a:ln>
              <a:solidFill>
                <a:srgbClr val="FF0000"/>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Endoscopia </a:t>
            </a:r>
            <a:endParaRPr kumimoji="0" lang="it-IT" sz="2000" b="0" i="0" u="none" strike="noStrike" cap="none" normalizeH="0" baseline="0" dirty="0" smtClean="0">
              <a:ln>
                <a:noFill/>
              </a:ln>
              <a:solidFill>
                <a:srgbClr val="FF0000"/>
              </a:solidFill>
              <a:effectLst/>
              <a:latin typeface="Baskerville Old Face" pitchFamily="18" charset="0"/>
              <a:ea typeface="Calibri" pitchFamily="34" charset="0"/>
              <a:cs typeface="Times New Roman" pitchFamily="18" charset="0"/>
            </a:endParaRPr>
          </a:p>
          <a:p>
            <a:pPr eaLnBrk="0" fontAlgn="base" hangingPunct="0">
              <a:spcBef>
                <a:spcPct val="0"/>
              </a:spcBef>
              <a:spcAft>
                <a:spcPct val="0"/>
              </a:spcAft>
              <a:buFontTx/>
              <a:buChar char="•"/>
            </a:pPr>
            <a:r>
              <a:rPr kumimoji="0" lang="it-IT" sz="2000" b="0" i="0" u="none" strike="noStrike" cap="none" normalizeH="0" baseline="0" dirty="0" smtClean="0">
                <a:ln>
                  <a:noFill/>
                </a:ln>
                <a:solidFill>
                  <a:srgbClr val="FF0000"/>
                </a:solidFill>
                <a:effectLst/>
                <a:latin typeface="Baskerville Old Face" pitchFamily="18" charset="0"/>
                <a:ea typeface="Times New Roman" pitchFamily="18" charset="0"/>
                <a:cs typeface="Times New Roman" pitchFamily="18" charset="0"/>
              </a:rPr>
              <a:t>Urologia </a:t>
            </a:r>
          </a:p>
          <a:p>
            <a:pPr eaLnBrk="0" fontAlgn="base" hangingPunct="0">
              <a:spcBef>
                <a:spcPct val="0"/>
              </a:spcBef>
              <a:spcAft>
                <a:spcPct val="0"/>
              </a:spcAft>
            </a:pPr>
            <a:endParaRPr kumimoji="0" lang="it-IT" sz="2000" b="0" i="0" u="none" strike="noStrike" cap="none" normalizeH="0" baseline="0" dirty="0" smtClean="0">
              <a:ln>
                <a:noFill/>
              </a:ln>
              <a:solidFill>
                <a:srgbClr val="FF0000"/>
              </a:solidFill>
              <a:effectLst/>
              <a:latin typeface="Baskerville Old Face" pitchFamily="18" charset="0"/>
            </a:endParaRPr>
          </a:p>
          <a:p>
            <a:pPr lvl="0" eaLnBrk="0" fontAlgn="base" hangingPunct="0">
              <a:spcBef>
                <a:spcPct val="0"/>
              </a:spcBef>
              <a:spcAft>
                <a:spcPct val="0"/>
              </a:spcAft>
              <a:buFontTx/>
              <a:buChar char="•"/>
            </a:pP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Chirurgia maxillo-facciale</a:t>
            </a: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ndParaRPr>
          </a:p>
          <a:p>
            <a:pPr lvl="0" eaLnBrk="0" fontAlgn="base" hangingPunct="0">
              <a:spcBef>
                <a:spcPct val="0"/>
              </a:spcBef>
              <a:spcAft>
                <a:spcPct val="0"/>
              </a:spcAft>
              <a:buFontTx/>
              <a:buChar char="•"/>
            </a:pP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Chirurgia plastica</a:t>
            </a: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Oculistica</a:t>
            </a: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Odontoiatria e trattamenti odontoiatrici per persone con disabilità e vulnerabilità  </a:t>
            </a:r>
          </a:p>
          <a:p>
            <a:pPr marL="0" marR="0" lvl="0" indent="0" algn="l" defTabSz="914400" rtl="0" eaLnBrk="0" fontAlgn="base" latinLnBrk="0" hangingPunct="0">
              <a:lnSpc>
                <a:spcPct val="100000"/>
              </a:lnSpc>
              <a:spcBef>
                <a:spcPct val="0"/>
              </a:spcBef>
              <a:spcAft>
                <a:spcPct val="0"/>
              </a:spcAft>
              <a:buClrTx/>
              <a:buSzTx/>
              <a:tabLst/>
            </a:pPr>
            <a:r>
              <a:rPr lang="it-IT" sz="2000" dirty="0">
                <a:solidFill>
                  <a:schemeClr val="accent2">
                    <a:lumMod val="40000"/>
                    <a:lumOff val="60000"/>
                  </a:schemeClr>
                </a:solidFill>
                <a:latin typeface="Baskerville Old Face" pitchFamily="18" charset="0"/>
                <a:ea typeface="Times New Roman" pitchFamily="18" charset="0"/>
                <a:cs typeface="Times New Roman" pitchFamily="18" charset="0"/>
              </a:rPr>
              <a:t> </a:t>
            </a:r>
            <a:r>
              <a:rPr lang="it-IT" sz="2000" dirty="0" smtClean="0">
                <a:solidFill>
                  <a:schemeClr val="accent2">
                    <a:lumMod val="40000"/>
                    <a:lumOff val="60000"/>
                  </a:schemeClr>
                </a:solidFill>
                <a:latin typeface="Baskerville Old Face" pitchFamily="18" charset="0"/>
                <a:ea typeface="Times New Roman" pitchFamily="18" charset="0"/>
                <a:cs typeface="Times New Roman" pitchFamily="18" charset="0"/>
              </a:rPr>
              <a:t>  </a:t>
            </a: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sanitaria</a:t>
            </a: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Times New Roman" pitchFamily="18" charset="0"/>
                <a:cs typeface="Times New Roman" pitchFamily="18" charset="0"/>
              </a:rPr>
              <a:t> Otorinolaringoiatria</a:t>
            </a: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accent2">
                  <a:lumMod val="40000"/>
                  <a:lumOff val="60000"/>
                </a:schemeClr>
              </a:solidFill>
              <a:effectLst/>
              <a:latin typeface="Baskerville Old Face"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po 14"/>
          <p:cNvGrpSpPr/>
          <p:nvPr/>
        </p:nvGrpSpPr>
        <p:grpSpPr>
          <a:xfrm>
            <a:off x="575048" y="548680"/>
            <a:ext cx="8568952" cy="5688632"/>
            <a:chOff x="323528" y="620688"/>
            <a:chExt cx="8568952" cy="5688632"/>
          </a:xfrm>
        </p:grpSpPr>
        <p:graphicFrame>
          <p:nvGraphicFramePr>
            <p:cNvPr id="8" name="Diagramma 7"/>
            <p:cNvGraphicFramePr/>
            <p:nvPr/>
          </p:nvGraphicFramePr>
          <p:xfrm>
            <a:off x="323528" y="620688"/>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ttangolo 8"/>
            <p:cNvSpPr/>
            <p:nvPr/>
          </p:nvSpPr>
          <p:spPr>
            <a:xfrm>
              <a:off x="5148064" y="4437112"/>
              <a:ext cx="2520280" cy="461665"/>
            </a:xfrm>
            <a:prstGeom prst="rect">
              <a:avLst/>
            </a:prstGeom>
            <a:ln w="38100">
              <a:solidFill>
                <a:schemeClr val="accent2"/>
              </a:solidFill>
            </a:ln>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a:spAutoFit/>
            </a:bodyPr>
            <a:lstStyle/>
            <a:p>
              <a:pPr lvl="0" algn="ctr" eaLnBrk="0" fontAlgn="base" hangingPunct="0">
                <a:spcBef>
                  <a:spcPct val="0"/>
                </a:spcBef>
                <a:spcAft>
                  <a:spcPct val="0"/>
                </a:spcAft>
              </a:pPr>
              <a:r>
                <a:rPr kumimoji="0" lang="it-IT" b="0" i="0" u="none" strike="noStrike" cap="none" normalizeH="0" baseline="0" dirty="0" smtClean="0">
                  <a:ln>
                    <a:noFill/>
                  </a:ln>
                  <a:solidFill>
                    <a:srgbClr val="FFFF00"/>
                  </a:solidFill>
                  <a:effectLst/>
                  <a:latin typeface="Baskerville Old Face" pitchFamily="18" charset="0"/>
                  <a:ea typeface="Times New Roman" pitchFamily="18" charset="0"/>
                  <a:cs typeface="Times New Roman" pitchFamily="18" charset="0"/>
                </a:rPr>
                <a:t>  </a:t>
              </a:r>
              <a:r>
                <a:rPr kumimoji="0" lang="it-IT" sz="2400" b="0" i="0" u="none" strike="noStrike" cap="none" normalizeH="0" baseline="0" dirty="0" smtClean="0">
                  <a:ln>
                    <a:noFill/>
                  </a:ln>
                  <a:solidFill>
                    <a:schemeClr val="bg1"/>
                  </a:solidFill>
                  <a:effectLst/>
                  <a:latin typeface="Baskerville Old Face" pitchFamily="18" charset="0"/>
                  <a:ea typeface="Times New Roman" pitchFamily="18" charset="0"/>
                  <a:cs typeface="Times New Roman" pitchFamily="18" charset="0"/>
                </a:rPr>
                <a:t>Odontoiatria</a:t>
              </a:r>
            </a:p>
          </p:txBody>
        </p:sp>
        <p:sp>
          <p:nvSpPr>
            <p:cNvPr id="11" name="Rettangolo 10"/>
            <p:cNvSpPr/>
            <p:nvPr/>
          </p:nvSpPr>
          <p:spPr>
            <a:xfrm>
              <a:off x="5436096" y="5157192"/>
              <a:ext cx="2016224" cy="461665"/>
            </a:xfrm>
            <a:prstGeom prst="rect">
              <a:avLst/>
            </a:prstGeom>
            <a:ln w="38100">
              <a:solidFill>
                <a:schemeClr val="accent2"/>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lvl="0" algn="ctr" eaLnBrk="0" fontAlgn="base" hangingPunct="0">
                <a:spcBef>
                  <a:spcPct val="0"/>
                </a:spcBef>
                <a:spcAft>
                  <a:spcPct val="0"/>
                </a:spcAft>
              </a:pPr>
              <a:r>
                <a:rPr kumimoji="0" lang="it-IT" sz="2400" b="0" i="0" u="none" strike="noStrike" cap="none" normalizeH="0" baseline="0" dirty="0" smtClean="0">
                  <a:ln>
                    <a:noFill/>
                  </a:ln>
                  <a:solidFill>
                    <a:schemeClr val="bg1"/>
                  </a:solidFill>
                  <a:effectLst/>
                  <a:latin typeface="Baskerville Old Face" pitchFamily="18" charset="0"/>
                  <a:ea typeface="Times New Roman" pitchFamily="18" charset="0"/>
                  <a:cs typeface="Times New Roman" pitchFamily="18" charset="0"/>
                </a:rPr>
                <a:t>  Oculistica</a:t>
              </a:r>
            </a:p>
          </p:txBody>
        </p:sp>
      </p:grpSp>
      <p:sp>
        <p:nvSpPr>
          <p:cNvPr id="16" name="Rettangolo 15"/>
          <p:cNvSpPr/>
          <p:nvPr/>
        </p:nvSpPr>
        <p:spPr>
          <a:xfrm>
            <a:off x="5148064" y="3717032"/>
            <a:ext cx="3096344" cy="461665"/>
          </a:xfrm>
          <a:prstGeom prst="rect">
            <a:avLst/>
          </a:prstGeom>
          <a:ln w="38100">
            <a:solidFill>
              <a:schemeClr val="accent2"/>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lvl="0" algn="ctr" eaLnBrk="0" fontAlgn="base" hangingPunct="0">
              <a:spcBef>
                <a:spcPct val="0"/>
              </a:spcBef>
              <a:spcAft>
                <a:spcPct val="0"/>
              </a:spcAft>
            </a:pPr>
            <a:r>
              <a:rPr kumimoji="0" lang="it-IT" sz="2400" b="0" i="0" u="none" strike="noStrike" cap="none" normalizeH="0" baseline="0" dirty="0" smtClean="0">
                <a:ln>
                  <a:noFill/>
                </a:ln>
                <a:solidFill>
                  <a:schemeClr val="bg1"/>
                </a:solidFill>
                <a:effectLst/>
                <a:latin typeface="Baskerville Old Face" pitchFamily="18" charset="0"/>
                <a:ea typeface="Times New Roman" pitchFamily="18" charset="0"/>
                <a:cs typeface="Times New Roman" pitchFamily="18" charset="0"/>
              </a:rPr>
              <a:t> Chirurgia</a:t>
            </a:r>
            <a:r>
              <a:rPr kumimoji="0" lang="it-IT" sz="2400" b="0" i="0" u="none" strike="noStrike" cap="none" normalizeH="0" dirty="0" smtClean="0">
                <a:ln>
                  <a:noFill/>
                </a:ln>
                <a:solidFill>
                  <a:schemeClr val="bg1"/>
                </a:solidFill>
                <a:effectLst/>
                <a:latin typeface="Baskerville Old Face" pitchFamily="18" charset="0"/>
                <a:ea typeface="Times New Roman" pitchFamily="18" charset="0"/>
                <a:cs typeface="Times New Roman" pitchFamily="18" charset="0"/>
              </a:rPr>
              <a:t> plastica</a:t>
            </a:r>
            <a:endParaRPr kumimoji="0" lang="it-IT" sz="2400" b="0" i="0" u="none" strike="noStrike" cap="none" normalizeH="0" baseline="0" dirty="0" smtClean="0">
              <a:ln>
                <a:noFill/>
              </a:ln>
              <a:solidFill>
                <a:schemeClr val="bg1"/>
              </a:solidFill>
              <a:effectLst/>
              <a:latin typeface="Baskerville Old Face"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11560" y="980728"/>
            <a:ext cx="8208912" cy="4662815"/>
          </a:xfrm>
          <a:prstGeom prst="rect">
            <a:avLst/>
          </a:prstGeom>
        </p:spPr>
        <p:txBody>
          <a:bodyPr wrap="square">
            <a:spAutoFit/>
          </a:bodyPr>
          <a:lstStyle/>
          <a:p>
            <a:pPr algn="just">
              <a:lnSpc>
                <a:spcPct val="150000"/>
              </a:lnSpc>
            </a:pPr>
            <a:r>
              <a:rPr lang="it-IT" sz="2200" dirty="0" smtClean="0">
                <a:latin typeface="Baskerville Old Face" pitchFamily="18" charset="0"/>
              </a:rPr>
              <a:t>Il </a:t>
            </a:r>
            <a:r>
              <a:rPr lang="it-IT" sz="2200" b="1" dirty="0" smtClean="0">
                <a:solidFill>
                  <a:srgbClr val="FF0000"/>
                </a:solidFill>
                <a:latin typeface="Baskerville Old Face" pitchFamily="18" charset="0"/>
              </a:rPr>
              <a:t>Dipartimento-Area chirurgica </a:t>
            </a:r>
            <a:r>
              <a:rPr lang="it-IT" sz="2200" dirty="0" smtClean="0">
                <a:latin typeface="Baskerville Old Face" pitchFamily="18" charset="0"/>
              </a:rPr>
              <a:t>primo viene coinvolto in modo significativo,  per il riordino normativo delle funzioni dirigenziali: dai reparti di grosse dimensioni vengono create strutture complesse comprendenti strutture semplici, alcune ad indirizzo specialistico. I posti letto delle unità operative affini vengono accorpati al fine di ottimizzare le risorse, creando settori trasversali con l’identificazione e l’assegnazione di numerosi letti dipartimentali, collocati in aree di degenza comuni alle varie unità operative.</a:t>
            </a:r>
          </a:p>
          <a:p>
            <a:pPr algn="just">
              <a:lnSpc>
                <a:spcPct val="150000"/>
              </a:lnSpc>
            </a:pPr>
            <a:endParaRPr lang="it-IT" sz="2200" dirty="0" smtClean="0">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39552" y="1484784"/>
            <a:ext cx="8208912" cy="4185761"/>
          </a:xfrm>
          <a:prstGeom prst="rect">
            <a:avLst/>
          </a:prstGeom>
          <a:noFill/>
          <a:ln w="9525">
            <a:noFill/>
            <a:miter lim="800000"/>
            <a:headEnd/>
            <a:tailEnd/>
          </a:ln>
        </p:spPr>
        <p:txBody>
          <a:bodyPr wrap="square">
            <a:spAutoFit/>
          </a:bodyPr>
          <a:lstStyle/>
          <a:p>
            <a:endParaRPr lang="it-IT" sz="2400" dirty="0" smtClean="0">
              <a:latin typeface="Baskerville Old Face" pitchFamily="18" charset="0"/>
            </a:endParaRPr>
          </a:p>
          <a:p>
            <a:r>
              <a:rPr lang="it-IT" sz="2400" dirty="0" smtClean="0">
                <a:latin typeface="Baskerville Old Face" pitchFamily="18" charset="0"/>
              </a:rPr>
              <a:t>Il </a:t>
            </a:r>
            <a:r>
              <a:rPr lang="it-IT" sz="2400" dirty="0">
                <a:latin typeface="Baskerville Old Face" pitchFamily="18" charset="0"/>
              </a:rPr>
              <a:t>complesso dei beni organizzati dall’imprenditore per l’esercizio </a:t>
            </a:r>
            <a:r>
              <a:rPr lang="it-IT" sz="2400" dirty="0" smtClean="0">
                <a:latin typeface="Baskerville Old Face" pitchFamily="18" charset="0"/>
              </a:rPr>
              <a:t>dell’impresa</a:t>
            </a:r>
            <a:r>
              <a:rPr lang="it-IT" sz="2400" b="1" dirty="0" smtClean="0">
                <a:solidFill>
                  <a:schemeClr val="accent1"/>
                </a:solidFill>
                <a:latin typeface="Baskerville Old Face" pitchFamily="18" charset="0"/>
              </a:rPr>
              <a:t>   </a:t>
            </a:r>
            <a:r>
              <a:rPr lang="it-IT" sz="1100" dirty="0" smtClean="0">
                <a:latin typeface="Baskerville Old Face" pitchFamily="18" charset="0"/>
              </a:rPr>
              <a:t>Art</a:t>
            </a:r>
            <a:r>
              <a:rPr lang="it-IT" sz="1100" dirty="0">
                <a:latin typeface="Baskerville Old Face" pitchFamily="18" charset="0"/>
              </a:rPr>
              <a:t>. 2555 Codice Civile</a:t>
            </a:r>
          </a:p>
          <a:p>
            <a:endParaRPr lang="it-IT" sz="1000" dirty="0">
              <a:latin typeface="Baskerville Old Face" pitchFamily="18" charset="0"/>
            </a:endParaRPr>
          </a:p>
          <a:p>
            <a:r>
              <a:rPr lang="it-IT" sz="2400" dirty="0">
                <a:latin typeface="Baskerville Old Face" pitchFamily="18" charset="0"/>
              </a:rPr>
              <a:t>Elementi essenziali:</a:t>
            </a:r>
          </a:p>
          <a:p>
            <a:pPr>
              <a:buFontTx/>
              <a:buChar char="•"/>
            </a:pPr>
            <a:r>
              <a:rPr lang="it-IT" sz="2400" dirty="0">
                <a:latin typeface="Baskerville Old Face" pitchFamily="18" charset="0"/>
              </a:rPr>
              <a:t> Risorse umane</a:t>
            </a:r>
          </a:p>
          <a:p>
            <a:pPr>
              <a:buFontTx/>
              <a:buChar char="•"/>
            </a:pPr>
            <a:r>
              <a:rPr lang="it-IT" sz="2400" dirty="0">
                <a:latin typeface="Baskerville Old Face" pitchFamily="18" charset="0"/>
              </a:rPr>
              <a:t> Risorse economiche</a:t>
            </a:r>
          </a:p>
          <a:p>
            <a:pPr>
              <a:buFontTx/>
              <a:buChar char="•"/>
            </a:pPr>
            <a:r>
              <a:rPr lang="it-IT" sz="2400" dirty="0">
                <a:latin typeface="Baskerville Old Face" pitchFamily="18" charset="0"/>
              </a:rPr>
              <a:t> Struttura organizzativa</a:t>
            </a:r>
          </a:p>
          <a:p>
            <a:pPr>
              <a:buFontTx/>
              <a:buChar char="•"/>
            </a:pPr>
            <a:r>
              <a:rPr lang="it-IT" sz="2400" dirty="0">
                <a:latin typeface="Baskerville Old Face" pitchFamily="18" charset="0"/>
              </a:rPr>
              <a:t> Attività al fine di  </a:t>
            </a:r>
          </a:p>
          <a:p>
            <a:r>
              <a:rPr lang="it-IT" sz="3200" b="1" i="1" dirty="0">
                <a:solidFill>
                  <a:schemeClr val="accent2">
                    <a:lumMod val="60000"/>
                    <a:lumOff val="40000"/>
                  </a:schemeClr>
                </a:solidFill>
                <a:latin typeface="Baskerville Old Face" pitchFamily="18" charset="0"/>
              </a:rPr>
              <a:t>creare ricchezza mediante produzione e vendita di </a:t>
            </a:r>
            <a:r>
              <a:rPr lang="it-IT" sz="3200" b="1" i="1" dirty="0" smtClean="0">
                <a:solidFill>
                  <a:schemeClr val="accent2">
                    <a:lumMod val="60000"/>
                    <a:lumOff val="40000"/>
                  </a:schemeClr>
                </a:solidFill>
                <a:latin typeface="Baskerville Old Face" pitchFamily="18" charset="0"/>
              </a:rPr>
              <a:t>beni</a:t>
            </a:r>
            <a:r>
              <a:rPr lang="it-IT" sz="3200" i="1" dirty="0" smtClean="0">
                <a:latin typeface="Baskerville Old Face" pitchFamily="18" charset="0"/>
              </a:rPr>
              <a:t>.</a:t>
            </a:r>
            <a:r>
              <a:rPr lang="it-IT" sz="3200" b="1" i="1" dirty="0" smtClean="0">
                <a:solidFill>
                  <a:schemeClr val="accent1"/>
                </a:solidFill>
                <a:latin typeface="Baskerville Old Face" pitchFamily="18" charset="0"/>
              </a:rPr>
              <a:t> </a:t>
            </a:r>
            <a:endParaRPr lang="it-IT" sz="3200" b="1" i="1" dirty="0">
              <a:solidFill>
                <a:schemeClr val="accent2">
                  <a:lumMod val="60000"/>
                  <a:lumOff val="40000"/>
                </a:schemeClr>
              </a:solidFill>
              <a:latin typeface="Baskerville Old Face" pitchFamily="18" charset="0"/>
            </a:endParaRPr>
          </a:p>
        </p:txBody>
      </p:sp>
      <p:sp>
        <p:nvSpPr>
          <p:cNvPr id="6" name="Text Box 5"/>
          <p:cNvSpPr txBox="1">
            <a:spLocks noChangeArrowheads="1"/>
          </p:cNvSpPr>
          <p:nvPr/>
        </p:nvSpPr>
        <p:spPr bwMode="auto">
          <a:xfrm>
            <a:off x="1547664" y="620688"/>
            <a:ext cx="8137525" cy="769441"/>
          </a:xfrm>
          <a:prstGeom prst="rect">
            <a:avLst/>
          </a:prstGeom>
          <a:noFill/>
          <a:ln w="9525">
            <a:noFill/>
            <a:miter lim="800000"/>
            <a:headEnd/>
            <a:tailEnd/>
          </a:ln>
        </p:spPr>
        <p:txBody>
          <a:bodyPr>
            <a:spAutoFit/>
          </a:bodyPr>
          <a:lstStyle/>
          <a:p>
            <a:r>
              <a:rPr lang="it-IT"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rPr>
              <a:t>Cosa è una Organizzazione?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836712"/>
            <a:ext cx="8280920" cy="4801314"/>
          </a:xfrm>
          <a:prstGeom prst="rect">
            <a:avLst/>
          </a:prstGeom>
        </p:spPr>
        <p:txBody>
          <a:bodyPr wrap="square">
            <a:spAutoFit/>
          </a:bodyPr>
          <a:lstStyle/>
          <a:p>
            <a:pPr>
              <a:lnSpc>
                <a:spcPct val="150000"/>
              </a:lnSpc>
            </a:pPr>
            <a:r>
              <a:rPr lang="it-IT" sz="2400" dirty="0" smtClean="0">
                <a:latin typeface="Baskerville Old Face" pitchFamily="18" charset="0"/>
              </a:rPr>
              <a:t> </a:t>
            </a:r>
            <a:r>
              <a:rPr lang="it-IT" sz="2400" b="1" dirty="0" smtClean="0">
                <a:solidFill>
                  <a:srgbClr val="FFFF00"/>
                </a:solidFill>
                <a:latin typeface="Baskerville Old Face" pitchFamily="18" charset="0"/>
              </a:rPr>
              <a:t>I  LIVELLI </a:t>
            </a:r>
            <a:r>
              <a:rPr lang="it-IT" sz="2400" b="1" dirty="0" err="1" smtClean="0">
                <a:solidFill>
                  <a:srgbClr val="FFFF00"/>
                </a:solidFill>
                <a:latin typeface="Baskerville Old Face" pitchFamily="18" charset="0"/>
              </a:rPr>
              <a:t>DI</a:t>
            </a:r>
            <a:r>
              <a:rPr lang="it-IT" sz="2400" b="1" dirty="0" smtClean="0">
                <a:solidFill>
                  <a:srgbClr val="FFFF00"/>
                </a:solidFill>
                <a:latin typeface="Baskerville Old Face" pitchFamily="18" charset="0"/>
              </a:rPr>
              <a:t> ASSISTENZA</a:t>
            </a:r>
          </a:p>
          <a:p>
            <a:pPr algn="just">
              <a:lnSpc>
                <a:spcPct val="150000"/>
              </a:lnSpc>
            </a:pPr>
            <a:r>
              <a:rPr lang="it-IT" sz="2000" dirty="0" smtClean="0">
                <a:latin typeface="Baskerville Old Face" pitchFamily="18" charset="0"/>
              </a:rPr>
              <a:t>L’organizzazione si basa sul modello dell’ ”intensità assistenziale”</a:t>
            </a:r>
          </a:p>
          <a:p>
            <a:pPr algn="just">
              <a:lnSpc>
                <a:spcPct val="150000"/>
              </a:lnSpc>
            </a:pPr>
            <a:r>
              <a:rPr lang="it-IT" sz="2000" dirty="0" smtClean="0">
                <a:latin typeface="Baskerville Old Face" pitchFamily="18" charset="0"/>
              </a:rPr>
              <a:t>e tiene conto della complessità dell’assistenza richiesta.</a:t>
            </a:r>
          </a:p>
          <a:p>
            <a:pPr algn="just">
              <a:lnSpc>
                <a:spcPct val="150000"/>
              </a:lnSpc>
            </a:pPr>
            <a:r>
              <a:rPr lang="it-IT" sz="2000" dirty="0" smtClean="0">
                <a:latin typeface="Baskerville Old Face" pitchFamily="18" charset="0"/>
              </a:rPr>
              <a:t>I criteri di accesso e i relativi percorsi interni sono definiti come segue:</a:t>
            </a:r>
          </a:p>
          <a:p>
            <a:pPr algn="just">
              <a:lnSpc>
                <a:spcPct val="150000"/>
              </a:lnSpc>
            </a:pPr>
            <a:r>
              <a:rPr lang="it-IT" sz="2000" b="1" dirty="0" smtClean="0">
                <a:solidFill>
                  <a:srgbClr val="FF0000"/>
                </a:solidFill>
                <a:latin typeface="Baskerville Old Face" pitchFamily="18" charset="0"/>
              </a:rPr>
              <a:t>1. livello a bassa intensità assistenziale </a:t>
            </a:r>
            <a:r>
              <a:rPr lang="it-IT" sz="2000" dirty="0" smtClean="0">
                <a:latin typeface="Baskerville Old Face" pitchFamily="18" charset="0"/>
              </a:rPr>
              <a:t>(</a:t>
            </a:r>
            <a:r>
              <a:rPr lang="it-IT" sz="2000" dirty="0" err="1" smtClean="0">
                <a:latin typeface="Baskerville Old Face" pitchFamily="18" charset="0"/>
              </a:rPr>
              <a:t>day</a:t>
            </a:r>
            <a:r>
              <a:rPr lang="it-IT" sz="2000" dirty="0" smtClean="0">
                <a:latin typeface="Baskerville Old Face" pitchFamily="18" charset="0"/>
              </a:rPr>
              <a:t> hospital e degenza breve)</a:t>
            </a:r>
          </a:p>
          <a:p>
            <a:pPr algn="just">
              <a:lnSpc>
                <a:spcPct val="150000"/>
              </a:lnSpc>
            </a:pPr>
            <a:r>
              <a:rPr lang="it-IT" sz="2000" dirty="0" smtClean="0">
                <a:latin typeface="Baskerville Old Face" pitchFamily="18" charset="0"/>
              </a:rPr>
              <a:t>- ricoveri programmati con dimissione entro il sabato mattina</a:t>
            </a:r>
          </a:p>
          <a:p>
            <a:pPr algn="just">
              <a:lnSpc>
                <a:spcPct val="150000"/>
              </a:lnSpc>
            </a:pPr>
            <a:r>
              <a:rPr lang="it-IT" sz="2000" dirty="0" smtClean="0">
                <a:latin typeface="Baskerville Old Face" pitchFamily="18" charset="0"/>
              </a:rPr>
              <a:t>- ricoveri programmati per intervento chirurgico di alta od altissima chirurgia per completarne la preparazione preoperatoria</a:t>
            </a:r>
          </a:p>
          <a:p>
            <a:pPr algn="just">
              <a:lnSpc>
                <a:spcPct val="150000"/>
              </a:lnSpc>
            </a:pPr>
            <a:r>
              <a:rPr lang="it-IT" sz="2000" dirty="0" smtClean="0">
                <a:latin typeface="Baskerville Old Face" pitchFamily="18" charset="0"/>
              </a:rPr>
              <a:t>- ricoveri in </a:t>
            </a:r>
            <a:r>
              <a:rPr lang="it-IT" sz="2000" dirty="0" err="1" smtClean="0">
                <a:latin typeface="Baskerville Old Face" pitchFamily="18" charset="0"/>
              </a:rPr>
              <a:t>day</a:t>
            </a:r>
            <a:r>
              <a:rPr lang="it-IT" sz="2000" dirty="0" smtClean="0">
                <a:latin typeface="Baskerville Old Face" pitchFamily="18" charset="0"/>
              </a:rPr>
              <a:t> </a:t>
            </a:r>
            <a:r>
              <a:rPr lang="it-IT" sz="2000" dirty="0" err="1" smtClean="0">
                <a:latin typeface="Baskerville Old Face" pitchFamily="18" charset="0"/>
              </a:rPr>
              <a:t>surgery</a:t>
            </a:r>
            <a:endParaRPr lang="it-IT" sz="2000" dirty="0" smtClean="0">
              <a:latin typeface="Baskerville Old Face" pitchFamily="18" charset="0"/>
            </a:endParaRPr>
          </a:p>
          <a:p>
            <a:pPr algn="just">
              <a:lnSpc>
                <a:spcPct val="150000"/>
              </a:lnSpc>
            </a:pPr>
            <a:endParaRPr lang="it-IT" sz="2000" dirty="0" smtClean="0">
              <a:latin typeface="Baskerville Old Fac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27584" y="836712"/>
            <a:ext cx="7488832" cy="2831544"/>
          </a:xfrm>
          <a:prstGeom prst="rect">
            <a:avLst/>
          </a:prstGeom>
        </p:spPr>
        <p:txBody>
          <a:bodyPr wrap="square">
            <a:spAutoFit/>
          </a:bodyPr>
          <a:lstStyle/>
          <a:p>
            <a:r>
              <a:rPr lang="it-IT" sz="2000" b="1" dirty="0" smtClean="0">
                <a:solidFill>
                  <a:srgbClr val="FF0000"/>
                </a:solidFill>
                <a:latin typeface="Baskerville Old Face" pitchFamily="18" charset="0"/>
              </a:rPr>
              <a:t>2. livello a media intensità assistenziale</a:t>
            </a:r>
          </a:p>
          <a:p>
            <a:r>
              <a:rPr lang="it-IT" sz="2000" dirty="0" smtClean="0">
                <a:latin typeface="Baskerville Old Face" pitchFamily="18" charset="0"/>
              </a:rPr>
              <a:t>(degenze e servizi)</a:t>
            </a:r>
          </a:p>
          <a:p>
            <a:pPr>
              <a:lnSpc>
                <a:spcPct val="150000"/>
              </a:lnSpc>
            </a:pPr>
            <a:r>
              <a:rPr lang="it-IT" sz="2000" dirty="0" smtClean="0">
                <a:latin typeface="Baskerville Old Face" pitchFamily="18" charset="0"/>
              </a:rPr>
              <a:t>- ricoveri urgenti</a:t>
            </a:r>
          </a:p>
          <a:p>
            <a:pPr>
              <a:lnSpc>
                <a:spcPct val="150000"/>
              </a:lnSpc>
            </a:pPr>
            <a:r>
              <a:rPr lang="it-IT" sz="2000" dirty="0" smtClean="0">
                <a:latin typeface="Baskerville Old Face" pitchFamily="18" charset="0"/>
              </a:rPr>
              <a:t>- ricoveri provenienti dalla terapia intensiva postoperatoria</a:t>
            </a:r>
          </a:p>
          <a:p>
            <a:pPr>
              <a:lnSpc>
                <a:spcPct val="150000"/>
              </a:lnSpc>
            </a:pPr>
            <a:r>
              <a:rPr lang="it-IT" sz="2000" dirty="0" smtClean="0">
                <a:latin typeface="Baskerville Old Face" pitchFamily="18" charset="0"/>
              </a:rPr>
              <a:t>- ricoveri programmati in mancanza di disponibilità</a:t>
            </a:r>
          </a:p>
          <a:p>
            <a:pPr>
              <a:lnSpc>
                <a:spcPct val="150000"/>
              </a:lnSpc>
            </a:pPr>
            <a:r>
              <a:rPr lang="it-IT" sz="2000" dirty="0" smtClean="0">
                <a:latin typeface="Baskerville Old Face" pitchFamily="18" charset="0"/>
              </a:rPr>
              <a:t>di letti nel primo livello</a:t>
            </a:r>
          </a:p>
          <a:p>
            <a:endParaRPr lang="it-IT" dirty="0" smtClean="0"/>
          </a:p>
        </p:txBody>
      </p:sp>
      <p:sp>
        <p:nvSpPr>
          <p:cNvPr id="5" name="Rettangolo 4"/>
          <p:cNvSpPr/>
          <p:nvPr/>
        </p:nvSpPr>
        <p:spPr>
          <a:xfrm>
            <a:off x="755576" y="3429000"/>
            <a:ext cx="8136904" cy="2970044"/>
          </a:xfrm>
          <a:prstGeom prst="rect">
            <a:avLst/>
          </a:prstGeom>
        </p:spPr>
        <p:txBody>
          <a:bodyPr wrap="square">
            <a:spAutoFit/>
          </a:bodyPr>
          <a:lstStyle/>
          <a:p>
            <a:r>
              <a:rPr lang="it-IT" sz="2000" b="1" dirty="0" smtClean="0">
                <a:solidFill>
                  <a:srgbClr val="FF0000"/>
                </a:solidFill>
                <a:latin typeface="Baskerville Old Face" pitchFamily="18" charset="0"/>
              </a:rPr>
              <a:t>3. livello ad alta intensità assistenziale</a:t>
            </a:r>
          </a:p>
          <a:p>
            <a:r>
              <a:rPr lang="it-IT" sz="2000" dirty="0" smtClean="0">
                <a:latin typeface="Baskerville Old Face" pitchFamily="18" charset="0"/>
              </a:rPr>
              <a:t>(terapia intensiva post-operatoria)</a:t>
            </a:r>
          </a:p>
          <a:p>
            <a:pPr>
              <a:lnSpc>
                <a:spcPct val="150000"/>
              </a:lnSpc>
            </a:pPr>
            <a:r>
              <a:rPr lang="it-IT" sz="2000" dirty="0" smtClean="0">
                <a:latin typeface="Baskerville Old Face" pitchFamily="18" charset="0"/>
              </a:rPr>
              <a:t>- pazienti chirurgici con caratteristiche cliniche di gravità</a:t>
            </a:r>
          </a:p>
          <a:p>
            <a:pPr>
              <a:lnSpc>
                <a:spcPct val="150000"/>
              </a:lnSpc>
            </a:pPr>
            <a:r>
              <a:rPr lang="it-IT" sz="2000" dirty="0" smtClean="0">
                <a:latin typeface="Baskerville Old Face" pitchFamily="18" charset="0"/>
              </a:rPr>
              <a:t>variabile che richiedano assistenza non erogabile presso il reparto di degenza e non abbiano esigenze di supporti vitali erogabili in terapia intensiva</a:t>
            </a:r>
          </a:p>
          <a:p>
            <a:pPr>
              <a:lnSpc>
                <a:spcPct val="150000"/>
              </a:lnSpc>
            </a:pPr>
            <a:r>
              <a:rPr lang="it-IT" sz="2000" dirty="0" smtClean="0">
                <a:latin typeface="Baskerville Old Face" pitchFamily="18" charset="0"/>
              </a:rPr>
              <a:t>di II livello.</a:t>
            </a:r>
          </a:p>
          <a:p>
            <a:pPr>
              <a:lnSpc>
                <a:spcPct val="150000"/>
              </a:lnSpc>
            </a:pPr>
            <a:endParaRPr lang="it-IT"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92696"/>
            <a:ext cx="7920880" cy="3785652"/>
          </a:xfrm>
          <a:prstGeom prst="rect">
            <a:avLst/>
          </a:prstGeom>
        </p:spPr>
        <p:txBody>
          <a:bodyPr wrap="square">
            <a:spAutoFit/>
          </a:bodyPr>
          <a:lstStyle/>
          <a:p>
            <a:pPr algn="ctr"/>
            <a:r>
              <a:rPr lang="it-IT" sz="2400" b="1" dirty="0" smtClean="0">
                <a:solidFill>
                  <a:srgbClr val="FF0000"/>
                </a:solidFill>
              </a:rPr>
              <a:t>PERCORSI  </a:t>
            </a:r>
            <a:r>
              <a:rPr lang="it-IT" sz="2400" b="1" dirty="0" err="1" smtClean="0">
                <a:solidFill>
                  <a:srgbClr val="FF0000"/>
                </a:solidFill>
              </a:rPr>
              <a:t>DI</a:t>
            </a:r>
            <a:r>
              <a:rPr lang="it-IT" sz="2400" b="1" dirty="0" smtClean="0">
                <a:solidFill>
                  <a:srgbClr val="FF0000"/>
                </a:solidFill>
              </a:rPr>
              <a:t>  CURA </a:t>
            </a:r>
            <a:endParaRPr lang="it-IT" b="1" dirty="0" smtClean="0">
              <a:solidFill>
                <a:srgbClr val="FF0000"/>
              </a:solidFill>
            </a:endParaRPr>
          </a:p>
          <a:p>
            <a:endParaRPr lang="it-IT" dirty="0" smtClean="0"/>
          </a:p>
          <a:p>
            <a:pPr algn="just">
              <a:lnSpc>
                <a:spcPct val="150000"/>
              </a:lnSpc>
            </a:pPr>
            <a:r>
              <a:rPr lang="it-IT" sz="2400" dirty="0" smtClean="0"/>
              <a:t>La “persona” che accede al nostro dipartimento può seguire un percorso esterno oppure un percorso interno.</a:t>
            </a:r>
          </a:p>
          <a:p>
            <a:pPr algn="just">
              <a:lnSpc>
                <a:spcPct val="150000"/>
              </a:lnSpc>
            </a:pPr>
            <a:r>
              <a:rPr lang="it-IT" sz="2400" dirty="0" smtClean="0"/>
              <a:t> Le modalità di accesso del cittadino secondo il percorso</a:t>
            </a:r>
          </a:p>
          <a:p>
            <a:pPr algn="just">
              <a:lnSpc>
                <a:spcPct val="150000"/>
              </a:lnSpc>
            </a:pPr>
            <a:r>
              <a:rPr lang="it-IT" sz="2400" dirty="0" smtClean="0"/>
              <a:t>interno possono essere di tipo programmato o urgente.</a:t>
            </a:r>
          </a:p>
          <a:p>
            <a:endParaRPr lang="it-IT" dirty="0" smtClean="0"/>
          </a:p>
          <a:p>
            <a:endParaRPr lang="it-IT" dirty="0" smtClean="0"/>
          </a:p>
          <a:p>
            <a:endParaRPr lang="it-IT" dirty="0" smtClean="0"/>
          </a:p>
        </p:txBody>
      </p:sp>
      <p:pic>
        <p:nvPicPr>
          <p:cNvPr id="3" name="Picture 4" descr="http://www.usl2.toscana.it/immagini/thtondo.png"/>
          <p:cNvPicPr>
            <a:picLocks noChangeAspect="1" noChangeArrowheads="1"/>
          </p:cNvPicPr>
          <p:nvPr/>
        </p:nvPicPr>
        <p:blipFill>
          <a:blip r:embed="rId2" cstate="print"/>
          <a:srcRect/>
          <a:stretch>
            <a:fillRect/>
          </a:stretch>
        </p:blipFill>
        <p:spPr bwMode="auto">
          <a:xfrm>
            <a:off x="6012160" y="3933056"/>
            <a:ext cx="1905000" cy="189547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620688"/>
            <a:ext cx="8280920" cy="5262979"/>
          </a:xfrm>
          <a:prstGeom prst="rect">
            <a:avLst/>
          </a:prstGeom>
        </p:spPr>
        <p:txBody>
          <a:bodyPr wrap="square">
            <a:spAutoFit/>
          </a:bodyPr>
          <a:lstStyle/>
          <a:p>
            <a:pPr algn="ctr"/>
            <a:r>
              <a:rPr lang="it-IT" sz="2800" b="1" dirty="0" smtClean="0">
                <a:solidFill>
                  <a:srgbClr val="FF0000"/>
                </a:solidFill>
              </a:rPr>
              <a:t>PIANIFICAZIONE DEL PROCESSO ASSISTENZIALE</a:t>
            </a:r>
          </a:p>
          <a:p>
            <a:pPr>
              <a:lnSpc>
                <a:spcPct val="200000"/>
              </a:lnSpc>
            </a:pPr>
            <a:r>
              <a:rPr lang="it-IT" dirty="0" smtClean="0"/>
              <a:t>-  </a:t>
            </a:r>
            <a:r>
              <a:rPr lang="it-IT" sz="2800" dirty="0" smtClean="0"/>
              <a:t>Accoglienza</a:t>
            </a:r>
          </a:p>
          <a:p>
            <a:pPr>
              <a:lnSpc>
                <a:spcPct val="200000"/>
              </a:lnSpc>
            </a:pPr>
            <a:r>
              <a:rPr lang="it-IT" sz="2800" dirty="0" smtClean="0"/>
              <a:t>- Preparazione pre-operatoria</a:t>
            </a:r>
          </a:p>
          <a:p>
            <a:pPr>
              <a:lnSpc>
                <a:spcPct val="200000"/>
              </a:lnSpc>
            </a:pPr>
            <a:r>
              <a:rPr lang="it-IT" sz="2800" dirty="0" smtClean="0"/>
              <a:t>- Intervento chirurgico</a:t>
            </a:r>
          </a:p>
          <a:p>
            <a:pPr>
              <a:lnSpc>
                <a:spcPct val="200000"/>
              </a:lnSpc>
            </a:pPr>
            <a:r>
              <a:rPr lang="it-IT" sz="2800" dirty="0" smtClean="0"/>
              <a:t>- Assistenza post-operatoria</a:t>
            </a:r>
          </a:p>
          <a:p>
            <a:pPr>
              <a:lnSpc>
                <a:spcPct val="200000"/>
              </a:lnSpc>
            </a:pPr>
            <a:r>
              <a:rPr lang="it-IT" sz="2800" dirty="0" smtClean="0"/>
              <a:t>- Dimissione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052736"/>
            <a:ext cx="8352928" cy="2308324"/>
          </a:xfrm>
          <a:prstGeom prst="rect">
            <a:avLst/>
          </a:prstGeom>
        </p:spPr>
        <p:txBody>
          <a:bodyPr wrap="square">
            <a:spAutoFit/>
          </a:bodyPr>
          <a:lstStyle/>
          <a:p>
            <a:pPr algn="ctr">
              <a:lnSpc>
                <a:spcPct val="150000"/>
              </a:lnSpc>
            </a:pPr>
            <a:r>
              <a:rPr lang="it-IT" sz="2400" dirty="0" smtClean="0"/>
              <a:t>Il primo obiettivo è  quello di omogeneizzare i percorsi</a:t>
            </a:r>
          </a:p>
          <a:p>
            <a:pPr algn="ctr">
              <a:lnSpc>
                <a:spcPct val="150000"/>
              </a:lnSpc>
            </a:pPr>
            <a:r>
              <a:rPr lang="it-IT" sz="2400" dirty="0" smtClean="0"/>
              <a:t>assistenziali, le procedure e gli strumenti informativi</a:t>
            </a:r>
          </a:p>
          <a:p>
            <a:pPr algn="ctr">
              <a:lnSpc>
                <a:spcPct val="150000"/>
              </a:lnSpc>
            </a:pPr>
            <a:r>
              <a:rPr lang="it-IT" sz="2400" dirty="0" smtClean="0"/>
              <a:t>al fine di garantire la continuità assistenziale e di promuovere</a:t>
            </a:r>
          </a:p>
          <a:p>
            <a:pPr algn="ctr">
              <a:lnSpc>
                <a:spcPct val="150000"/>
              </a:lnSpc>
            </a:pPr>
            <a:r>
              <a:rPr lang="it-IT" sz="2400" dirty="0" smtClean="0"/>
              <a:t>e favorire il processo dell’integrazione dipartimentale.</a:t>
            </a:r>
          </a:p>
        </p:txBody>
      </p:sp>
      <p:pic>
        <p:nvPicPr>
          <p:cNvPr id="4" name="Picture 2"/>
          <p:cNvPicPr>
            <a:picLocks noChangeAspect="1" noChangeArrowheads="1"/>
          </p:cNvPicPr>
          <p:nvPr/>
        </p:nvPicPr>
        <p:blipFill>
          <a:blip r:embed="rId2" cstate="print"/>
          <a:srcRect/>
          <a:stretch>
            <a:fillRect/>
          </a:stretch>
        </p:blipFill>
        <p:spPr bwMode="auto">
          <a:xfrm>
            <a:off x="5508104" y="3573016"/>
            <a:ext cx="2952328" cy="2376264"/>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92696"/>
            <a:ext cx="7488832" cy="4955203"/>
          </a:xfrm>
          <a:prstGeom prst="rect">
            <a:avLst/>
          </a:prstGeom>
        </p:spPr>
        <p:txBody>
          <a:bodyPr wrap="square">
            <a:spAutoFit/>
          </a:bodyPr>
          <a:lstStyle/>
          <a:p>
            <a:pPr algn="ctr"/>
            <a:r>
              <a:rPr lang="it-IT" sz="2800" dirty="0" smtClean="0">
                <a:solidFill>
                  <a:schemeClr val="accent2">
                    <a:lumMod val="40000"/>
                    <a:lumOff val="60000"/>
                  </a:schemeClr>
                </a:solidFill>
                <a:latin typeface="Baskerville Old Face" pitchFamily="18" charset="0"/>
              </a:rPr>
              <a:t>RETE DIPARTIMENTALE</a:t>
            </a:r>
          </a:p>
          <a:p>
            <a:pPr>
              <a:lnSpc>
                <a:spcPct val="150000"/>
              </a:lnSpc>
            </a:pPr>
            <a:r>
              <a:rPr lang="it-IT" sz="2400" dirty="0" smtClean="0">
                <a:latin typeface="Baskerville Old Face" pitchFamily="18" charset="0"/>
              </a:rPr>
              <a:t>La rete dipartimentale rappresenta una risorsa fondamentale per ottenere gli </a:t>
            </a:r>
            <a:r>
              <a:rPr lang="it-IT" sz="2400" b="1" dirty="0" smtClean="0">
                <a:solidFill>
                  <a:srgbClr val="FF0000"/>
                </a:solidFill>
                <a:latin typeface="Baskerville Old Face" pitchFamily="18" charset="0"/>
              </a:rPr>
              <a:t>obiettivi di assistenza </a:t>
            </a:r>
            <a:r>
              <a:rPr lang="it-IT" sz="2400" dirty="0" smtClean="0">
                <a:latin typeface="Baskerville Old Face" pitchFamily="18" charset="0"/>
              </a:rPr>
              <a:t>prefissati attraverso la rete dei progetti, come :</a:t>
            </a:r>
          </a:p>
          <a:p>
            <a:pPr>
              <a:lnSpc>
                <a:spcPct val="150000"/>
              </a:lnSpc>
            </a:pPr>
            <a:r>
              <a:rPr lang="it-IT" sz="2400" dirty="0" smtClean="0">
                <a:latin typeface="Baskerville Old Face" pitchFamily="18" charset="0"/>
              </a:rPr>
              <a:t>- </a:t>
            </a:r>
            <a:r>
              <a:rPr lang="it-IT" sz="2400" b="1" dirty="0" smtClean="0">
                <a:latin typeface="Baskerville Old Face" pitchFamily="18" charset="0"/>
              </a:rPr>
              <a:t>formazione,</a:t>
            </a:r>
          </a:p>
          <a:p>
            <a:pPr>
              <a:lnSpc>
                <a:spcPct val="150000"/>
              </a:lnSpc>
            </a:pPr>
            <a:r>
              <a:rPr lang="it-IT" sz="2400" b="1" dirty="0" smtClean="0">
                <a:latin typeface="Baskerville Old Face" pitchFamily="18" charset="0"/>
              </a:rPr>
              <a:t>- accreditamento,</a:t>
            </a:r>
          </a:p>
          <a:p>
            <a:pPr>
              <a:lnSpc>
                <a:spcPct val="150000"/>
              </a:lnSpc>
            </a:pPr>
            <a:r>
              <a:rPr lang="it-IT" sz="2400" b="1" dirty="0" smtClean="0">
                <a:latin typeface="Baskerville Old Face" pitchFamily="18" charset="0"/>
              </a:rPr>
              <a:t>- strumenti di integrazione,</a:t>
            </a:r>
          </a:p>
          <a:p>
            <a:pPr>
              <a:lnSpc>
                <a:spcPct val="150000"/>
              </a:lnSpc>
            </a:pPr>
            <a:r>
              <a:rPr lang="it-IT" sz="2400" b="1" dirty="0" smtClean="0">
                <a:latin typeface="Baskerville Old Face" pitchFamily="18" charset="0"/>
              </a:rPr>
              <a:t>- valorizzazione dei professionisti,</a:t>
            </a:r>
          </a:p>
          <a:p>
            <a:pPr>
              <a:lnSpc>
                <a:spcPct val="150000"/>
              </a:lnSpc>
            </a:pPr>
            <a:r>
              <a:rPr lang="it-IT" sz="2400" b="1" dirty="0" smtClean="0">
                <a:latin typeface="Baskerville Old Face" pitchFamily="18" charset="0"/>
              </a:rPr>
              <a:t>- governo clinico.</a:t>
            </a:r>
          </a:p>
        </p:txBody>
      </p:sp>
      <p:pic>
        <p:nvPicPr>
          <p:cNvPr id="3" name="Picture 6" descr="http://www.ausl-cesena.emr.it/portals/0/Documenti/Staff%20Direzione%20Generale/Formazione/puzzle%20rotondo.bmp"/>
          <p:cNvPicPr>
            <a:picLocks noChangeAspect="1" noChangeArrowheads="1"/>
          </p:cNvPicPr>
          <p:nvPr/>
        </p:nvPicPr>
        <p:blipFill>
          <a:blip r:embed="rId2" cstate="print"/>
          <a:srcRect/>
          <a:stretch>
            <a:fillRect/>
          </a:stretch>
        </p:blipFill>
        <p:spPr bwMode="auto">
          <a:xfrm>
            <a:off x="6084168" y="3645024"/>
            <a:ext cx="2143125" cy="214312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96944" cy="6093976"/>
          </a:xfrm>
          <a:prstGeom prst="rect">
            <a:avLst/>
          </a:prstGeom>
        </p:spPr>
        <p:txBody>
          <a:bodyPr wrap="square">
            <a:spAutoFit/>
          </a:bodyPr>
          <a:lstStyle/>
          <a:p>
            <a:pPr algn="ctr"/>
            <a:r>
              <a:rPr lang="it-IT" sz="2400" dirty="0" smtClean="0">
                <a:solidFill>
                  <a:srgbClr val="FFFF00"/>
                </a:solidFill>
                <a:latin typeface="Baskerville Old Face" pitchFamily="18" charset="0"/>
              </a:rPr>
              <a:t>VALORIZZAZIONE </a:t>
            </a:r>
          </a:p>
          <a:p>
            <a:pPr algn="ctr"/>
            <a:r>
              <a:rPr lang="it-IT" sz="2400" dirty="0" smtClean="0">
                <a:solidFill>
                  <a:srgbClr val="FFFF00"/>
                </a:solidFill>
                <a:latin typeface="Baskerville Old Face" pitchFamily="18" charset="0"/>
              </a:rPr>
              <a:t>DEL RUOLO INFERMIERISTICO</a:t>
            </a:r>
          </a:p>
          <a:p>
            <a:endParaRPr lang="it-IT" dirty="0" smtClean="0"/>
          </a:p>
          <a:p>
            <a:pPr algn="ctr">
              <a:lnSpc>
                <a:spcPct val="150000"/>
              </a:lnSpc>
            </a:pPr>
            <a:r>
              <a:rPr lang="it-IT" sz="2400" dirty="0" smtClean="0">
                <a:latin typeface="Baskerville Old Face" pitchFamily="18" charset="0"/>
              </a:rPr>
              <a:t>Il riconoscimento della esperienza professionale, della</a:t>
            </a:r>
          </a:p>
          <a:p>
            <a:pPr algn="ctr">
              <a:lnSpc>
                <a:spcPct val="150000"/>
              </a:lnSpc>
            </a:pPr>
            <a:r>
              <a:rPr lang="it-IT" sz="2400" dirty="0" smtClean="0">
                <a:latin typeface="Baskerville Old Face" pitchFamily="18" charset="0"/>
              </a:rPr>
              <a:t>competenza e della responsabilità porta alla valorizzazione</a:t>
            </a:r>
          </a:p>
          <a:p>
            <a:pPr algn="ctr">
              <a:lnSpc>
                <a:spcPct val="150000"/>
              </a:lnSpc>
            </a:pPr>
            <a:r>
              <a:rPr lang="it-IT" sz="2400" dirty="0" smtClean="0">
                <a:latin typeface="Baskerville Old Face" pitchFamily="18" charset="0"/>
              </a:rPr>
              <a:t>del </a:t>
            </a:r>
            <a:r>
              <a:rPr lang="it-IT" sz="2400" b="1" dirty="0" smtClean="0">
                <a:solidFill>
                  <a:srgbClr val="FF0000"/>
                </a:solidFill>
                <a:latin typeface="Baskerville Old Face" pitchFamily="18" charset="0"/>
              </a:rPr>
              <a:t>ruolo infermieristico.</a:t>
            </a:r>
          </a:p>
          <a:p>
            <a:pPr algn="ctr">
              <a:lnSpc>
                <a:spcPct val="150000"/>
              </a:lnSpc>
            </a:pPr>
            <a:r>
              <a:rPr lang="it-IT" sz="2400" i="1" dirty="0" smtClean="0">
                <a:latin typeface="Baskerville Old Face" pitchFamily="18" charset="0"/>
              </a:rPr>
              <a:t>Una ulteriore risorsa è la mobilità </a:t>
            </a:r>
            <a:r>
              <a:rPr lang="it-IT" sz="2400" i="1" dirty="0" err="1" smtClean="0">
                <a:latin typeface="Baskerville Old Face" pitchFamily="18" charset="0"/>
              </a:rPr>
              <a:t>intra-dipartimentale</a:t>
            </a:r>
            <a:endParaRPr lang="it-IT" sz="2400" i="1" dirty="0" smtClean="0">
              <a:latin typeface="Baskerville Old Face" pitchFamily="18" charset="0"/>
            </a:endParaRPr>
          </a:p>
          <a:p>
            <a:pPr algn="ctr">
              <a:lnSpc>
                <a:spcPct val="150000"/>
              </a:lnSpc>
            </a:pPr>
            <a:r>
              <a:rPr lang="it-IT" sz="2400" i="1" dirty="0" smtClean="0">
                <a:latin typeface="Baskerville Old Face" pitchFamily="18" charset="0"/>
              </a:rPr>
              <a:t>che è attuabile grazie alla formazione comune e al percorso di inserimento dei nuovi assunti che ruotando nel dipartimento hanno la possibilità di acquisire le conoscenze necessarie all’assistenza e tutte le competenze</a:t>
            </a:r>
            <a:r>
              <a:rPr lang="it-IT" sz="2400" i="1" dirty="0" smtClean="0"/>
              <a:t> trasversali al dipartimento.</a:t>
            </a:r>
          </a:p>
          <a:p>
            <a:pPr>
              <a:lnSpc>
                <a:spcPct val="150000"/>
              </a:lnSpc>
            </a:pPr>
            <a:endParaRPr lang="it-IT" sz="2400" i="1" dirty="0" smtClean="0">
              <a:latin typeface="Baskerville Old Fac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548680"/>
            <a:ext cx="8136904" cy="5909310"/>
          </a:xfrm>
          <a:prstGeom prst="rect">
            <a:avLst/>
          </a:prstGeom>
        </p:spPr>
        <p:txBody>
          <a:bodyPr wrap="square">
            <a:spAutoFit/>
          </a:bodyPr>
          <a:lstStyle/>
          <a:p>
            <a:endParaRPr lang="it-IT" dirty="0" smtClean="0"/>
          </a:p>
          <a:p>
            <a:pPr algn="ctr">
              <a:lnSpc>
                <a:spcPct val="150000"/>
              </a:lnSpc>
            </a:pPr>
            <a:r>
              <a:rPr lang="it-IT" sz="2400" dirty="0" smtClean="0">
                <a:latin typeface="Baskerville Old Face" pitchFamily="18" charset="0"/>
              </a:rPr>
              <a:t>Partendo dal presupposto che la </a:t>
            </a:r>
            <a:r>
              <a:rPr lang="it-IT" sz="2400" b="1" dirty="0" smtClean="0">
                <a:solidFill>
                  <a:srgbClr val="FF0000"/>
                </a:solidFill>
                <a:latin typeface="Baskerville Old Face" pitchFamily="18" charset="0"/>
              </a:rPr>
              <a:t>qualità del servizio  </a:t>
            </a:r>
            <a:r>
              <a:rPr lang="it-IT" sz="2400" dirty="0" smtClean="0">
                <a:latin typeface="Baskerville Old Face" pitchFamily="18" charset="0"/>
              </a:rPr>
              <a:t>è</a:t>
            </a:r>
          </a:p>
          <a:p>
            <a:pPr algn="ctr">
              <a:lnSpc>
                <a:spcPct val="150000"/>
              </a:lnSpc>
            </a:pPr>
            <a:r>
              <a:rPr lang="it-IT" sz="2400" dirty="0" smtClean="0">
                <a:latin typeface="Baskerville Old Face" pitchFamily="18" charset="0"/>
              </a:rPr>
              <a:t>garantita soprattutto dalla professionalità degli operatori,</a:t>
            </a:r>
          </a:p>
          <a:p>
            <a:pPr algn="ctr">
              <a:lnSpc>
                <a:spcPct val="150000"/>
              </a:lnSpc>
            </a:pPr>
            <a:r>
              <a:rPr lang="it-IT" sz="2400" dirty="0" smtClean="0">
                <a:latin typeface="Baskerville Old Face" pitchFamily="18" charset="0"/>
              </a:rPr>
              <a:t>nel dipartimento vengono implementati progetti di sviluppo</a:t>
            </a:r>
          </a:p>
          <a:p>
            <a:pPr algn="ctr">
              <a:lnSpc>
                <a:spcPct val="150000"/>
              </a:lnSpc>
            </a:pPr>
            <a:r>
              <a:rPr lang="it-IT" sz="2400" dirty="0" smtClean="0">
                <a:latin typeface="Baskerville Old Face" pitchFamily="18" charset="0"/>
              </a:rPr>
              <a:t>professionale assegnati dalla Direzione</a:t>
            </a:r>
          </a:p>
          <a:p>
            <a:pPr algn="ctr">
              <a:lnSpc>
                <a:spcPct val="150000"/>
              </a:lnSpc>
            </a:pPr>
            <a:r>
              <a:rPr lang="it-IT" sz="2400" dirty="0" smtClean="0">
                <a:latin typeface="Baskerville Old Face" pitchFamily="18" charset="0"/>
              </a:rPr>
              <a:t>e rivolti alla valorizzazione del ruolo infermieristico.</a:t>
            </a:r>
          </a:p>
          <a:p>
            <a:pPr algn="ctr">
              <a:lnSpc>
                <a:spcPct val="150000"/>
              </a:lnSpc>
            </a:pPr>
            <a:r>
              <a:rPr lang="it-IT" sz="2400" dirty="0" smtClean="0">
                <a:latin typeface="Baskerville Old Face" pitchFamily="18" charset="0"/>
              </a:rPr>
              <a:t>Ne sono esempi:</a:t>
            </a:r>
          </a:p>
          <a:p>
            <a:pPr algn="ctr">
              <a:lnSpc>
                <a:spcPct val="150000"/>
              </a:lnSpc>
            </a:pPr>
            <a:r>
              <a:rPr lang="it-IT" sz="2400" dirty="0" smtClean="0">
                <a:solidFill>
                  <a:srgbClr val="FFFF00"/>
                </a:solidFill>
                <a:latin typeface="Baskerville Old Face" pitchFamily="18" charset="0"/>
              </a:rPr>
              <a:t> </a:t>
            </a:r>
            <a:r>
              <a:rPr lang="it-IT" sz="2400" b="1" dirty="0" smtClean="0">
                <a:solidFill>
                  <a:srgbClr val="FFFF00"/>
                </a:solidFill>
                <a:latin typeface="Baskerville Old Face" pitchFamily="18" charset="0"/>
              </a:rPr>
              <a:t>i profili di competenza </a:t>
            </a:r>
            <a:r>
              <a:rPr lang="it-IT" sz="2400" dirty="0" smtClean="0">
                <a:latin typeface="Baskerville Old Face" pitchFamily="18" charset="0"/>
              </a:rPr>
              <a:t>con la valorizzazione del ruolo</a:t>
            </a:r>
          </a:p>
          <a:p>
            <a:pPr algn="ctr">
              <a:lnSpc>
                <a:spcPct val="150000"/>
              </a:lnSpc>
            </a:pPr>
            <a:r>
              <a:rPr lang="it-IT" sz="2400" dirty="0" smtClean="0">
                <a:latin typeface="Baskerville Old Face" pitchFamily="18" charset="0"/>
              </a:rPr>
              <a:t> infermieristico e l’inserimento del personale di supporto;</a:t>
            </a:r>
          </a:p>
          <a:p>
            <a:pPr algn="ctr">
              <a:lnSpc>
                <a:spcPct val="150000"/>
              </a:lnSpc>
            </a:pPr>
            <a:r>
              <a:rPr lang="it-IT" sz="2400" b="1" dirty="0" smtClean="0">
                <a:solidFill>
                  <a:srgbClr val="FFFF00"/>
                </a:solidFill>
                <a:latin typeface="Baskerville Old Face" pitchFamily="18" charset="0"/>
              </a:rPr>
              <a:t> la consulenza infermieristica;</a:t>
            </a:r>
            <a:endParaRPr lang="it-IT" sz="2400" dirty="0" smtClean="0">
              <a:solidFill>
                <a:srgbClr val="FFFF00"/>
              </a:solidFill>
              <a:latin typeface="Baskerville Old Face" pitchFamily="18" charset="0"/>
            </a:endParaRPr>
          </a:p>
          <a:p>
            <a:pPr algn="ctr">
              <a:lnSpc>
                <a:spcPct val="150000"/>
              </a:lnSpc>
            </a:pPr>
            <a:r>
              <a:rPr lang="it-IT" sz="2400" dirty="0" smtClean="0">
                <a:solidFill>
                  <a:srgbClr val="FFFF00"/>
                </a:solidFill>
                <a:latin typeface="Baskerville Old Face" pitchFamily="18" charset="0"/>
              </a:rPr>
              <a:t> </a:t>
            </a:r>
            <a:r>
              <a:rPr lang="it-IT" sz="2400" b="1" dirty="0" smtClean="0">
                <a:solidFill>
                  <a:srgbClr val="FFFF00"/>
                </a:solidFill>
                <a:latin typeface="Baskerville Old Face" pitchFamily="18" charset="0"/>
              </a:rPr>
              <a:t>percorsi formativi dipartimentali;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20688"/>
            <a:ext cx="8280920" cy="3416320"/>
          </a:xfrm>
          <a:prstGeom prst="rect">
            <a:avLst/>
          </a:prstGeom>
        </p:spPr>
        <p:txBody>
          <a:bodyPr wrap="square">
            <a:spAutoFit/>
          </a:bodyPr>
          <a:lstStyle/>
          <a:p>
            <a:pPr>
              <a:lnSpc>
                <a:spcPct val="150000"/>
              </a:lnSpc>
            </a:pPr>
            <a:r>
              <a:rPr lang="it-IT" sz="2400" dirty="0" smtClean="0">
                <a:latin typeface="Baskerville Old Face" pitchFamily="18" charset="0"/>
              </a:rPr>
              <a:t>Per orientare il </a:t>
            </a:r>
            <a:r>
              <a:rPr lang="it-IT" sz="2400" b="1" dirty="0" smtClean="0">
                <a:solidFill>
                  <a:schemeClr val="accent2">
                    <a:lumMod val="40000"/>
                    <a:lumOff val="60000"/>
                  </a:schemeClr>
                </a:solidFill>
                <a:latin typeface="Baskerville Old Face" pitchFamily="18" charset="0"/>
              </a:rPr>
              <a:t>cambiamento </a:t>
            </a:r>
            <a:r>
              <a:rPr lang="it-IT" sz="2400" dirty="0" smtClean="0">
                <a:latin typeface="Baskerville Old Face" pitchFamily="18" charset="0"/>
              </a:rPr>
              <a:t>e sviluppare la cultura dipartimentale si organizzano spesso iniziative quali </a:t>
            </a:r>
            <a:r>
              <a:rPr lang="it-IT" sz="2400" b="1" dirty="0" smtClean="0">
                <a:solidFill>
                  <a:srgbClr val="FF0000"/>
                </a:solidFill>
                <a:latin typeface="Baskerville Old Face" pitchFamily="18" charset="0"/>
              </a:rPr>
              <a:t>seminari infermieristici </a:t>
            </a:r>
            <a:r>
              <a:rPr lang="it-IT" sz="2400" dirty="0" smtClean="0">
                <a:latin typeface="Baskerville Old Face" pitchFamily="18" charset="0"/>
              </a:rPr>
              <a:t>finalizzati:</a:t>
            </a:r>
          </a:p>
          <a:p>
            <a:pPr>
              <a:lnSpc>
                <a:spcPct val="150000"/>
              </a:lnSpc>
            </a:pPr>
            <a:r>
              <a:rPr lang="it-IT" sz="2400" dirty="0" smtClean="0">
                <a:latin typeface="Baskerville Old Face" pitchFamily="18" charset="0"/>
              </a:rPr>
              <a:t>- </a:t>
            </a:r>
            <a:r>
              <a:rPr lang="it-IT" sz="2400" i="1" dirty="0" smtClean="0">
                <a:latin typeface="Baskerville Old Face" pitchFamily="18" charset="0"/>
              </a:rPr>
              <a:t>allo sviluppo professionale,</a:t>
            </a:r>
          </a:p>
          <a:p>
            <a:pPr>
              <a:lnSpc>
                <a:spcPct val="150000"/>
              </a:lnSpc>
            </a:pPr>
            <a:r>
              <a:rPr lang="it-IT" sz="2400" i="1" dirty="0" smtClean="0">
                <a:latin typeface="Baskerville Old Face" pitchFamily="18" charset="0"/>
              </a:rPr>
              <a:t>- all’integrazione dipartimentale,</a:t>
            </a:r>
          </a:p>
          <a:p>
            <a:pPr>
              <a:lnSpc>
                <a:spcPct val="150000"/>
              </a:lnSpc>
            </a:pPr>
            <a:r>
              <a:rPr lang="it-IT" sz="2400" i="1" dirty="0" smtClean="0">
                <a:latin typeface="Baskerville Old Face" pitchFamily="18" charset="0"/>
              </a:rPr>
              <a:t>- alla socializzazione dei progetti.</a:t>
            </a:r>
          </a:p>
        </p:txBody>
      </p:sp>
      <p:sp>
        <p:nvSpPr>
          <p:cNvPr id="3" name="Rettangolo 2"/>
          <p:cNvSpPr/>
          <p:nvPr/>
        </p:nvSpPr>
        <p:spPr>
          <a:xfrm>
            <a:off x="683568" y="3933056"/>
            <a:ext cx="7758608" cy="2308324"/>
          </a:xfrm>
          <a:prstGeom prst="rect">
            <a:avLst/>
          </a:prstGeom>
        </p:spPr>
        <p:txBody>
          <a:bodyPr wrap="square">
            <a:spAutoFit/>
          </a:bodyPr>
          <a:lstStyle/>
          <a:p>
            <a:pPr algn="just">
              <a:lnSpc>
                <a:spcPct val="150000"/>
              </a:lnSpc>
            </a:pPr>
            <a:r>
              <a:rPr lang="it-IT" sz="2400" dirty="0" smtClean="0">
                <a:latin typeface="Baskerville Old Face" pitchFamily="18" charset="0"/>
              </a:rPr>
              <a:t>Questi hanno sempre contenuti di diretto e rilevante interesse professionale, con tematiche multidisciplinari che coinvolgono in modo specifico il dipartimento e sono contestualizzabili nel quotidiano.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ChangeArrowheads="1"/>
          </p:cNvSpPr>
          <p:nvPr/>
        </p:nvSpPr>
        <p:spPr bwMode="auto">
          <a:xfrm>
            <a:off x="1115616" y="3086000"/>
            <a:ext cx="925909" cy="533400"/>
          </a:xfrm>
          <a:prstGeom prst="rect">
            <a:avLst/>
          </a:prstGeom>
          <a:solidFill>
            <a:srgbClr val="CC9900"/>
          </a:solidFill>
          <a:ln w="15875">
            <a:solidFill>
              <a:schemeClr val="tx1"/>
            </a:solidFill>
            <a:miter lim="800000"/>
            <a:headEnd/>
            <a:tailEnd/>
          </a:ln>
        </p:spPr>
        <p:txBody>
          <a:bodyPr lIns="36000" tIns="0" rIns="36000" bIns="0" anchor="ctr" anchorCtr="1"/>
          <a:lstStyle/>
          <a:p>
            <a:pPr algn="ctr"/>
            <a:r>
              <a:rPr lang="it-IT" sz="800" b="1" dirty="0">
                <a:latin typeface="Arial" charset="0"/>
              </a:rPr>
              <a:t>Chirurgia generale e vascolare</a:t>
            </a:r>
          </a:p>
        </p:txBody>
      </p:sp>
      <p:sp>
        <p:nvSpPr>
          <p:cNvPr id="25604" name="Rectangle 11"/>
          <p:cNvSpPr>
            <a:spLocks noChangeArrowheads="1"/>
          </p:cNvSpPr>
          <p:nvPr/>
        </p:nvSpPr>
        <p:spPr bwMode="auto">
          <a:xfrm>
            <a:off x="3286125" y="3086000"/>
            <a:ext cx="889000" cy="533400"/>
          </a:xfrm>
          <a:prstGeom prst="rect">
            <a:avLst/>
          </a:prstGeom>
          <a:solidFill>
            <a:srgbClr val="CC9900"/>
          </a:solidFill>
          <a:ln w="28575">
            <a:solidFill>
              <a:schemeClr val="tx1"/>
            </a:solidFill>
            <a:miter lim="800000"/>
            <a:headEnd/>
            <a:tailEnd/>
          </a:ln>
        </p:spPr>
        <p:txBody>
          <a:bodyPr lIns="36000" tIns="0" rIns="36000" bIns="0" anchor="ctr" anchorCtr="1"/>
          <a:lstStyle/>
          <a:p>
            <a:pPr algn="ctr"/>
            <a:r>
              <a:rPr lang="it-IT" sz="800" b="1" dirty="0">
                <a:latin typeface="Arial" charset="0"/>
              </a:rPr>
              <a:t>Oculistica</a:t>
            </a:r>
          </a:p>
        </p:txBody>
      </p:sp>
      <p:sp>
        <p:nvSpPr>
          <p:cNvPr id="25606" name="Rectangle 13"/>
          <p:cNvSpPr>
            <a:spLocks noChangeArrowheads="1"/>
          </p:cNvSpPr>
          <p:nvPr/>
        </p:nvSpPr>
        <p:spPr bwMode="auto">
          <a:xfrm>
            <a:off x="4276725" y="3086000"/>
            <a:ext cx="825500" cy="533400"/>
          </a:xfrm>
          <a:prstGeom prst="rect">
            <a:avLst/>
          </a:prstGeom>
          <a:solidFill>
            <a:srgbClr val="CC9900"/>
          </a:solidFill>
          <a:ln w="28575">
            <a:solidFill>
              <a:schemeClr val="tx1"/>
            </a:solidFill>
            <a:miter lim="800000"/>
            <a:headEnd/>
            <a:tailEnd/>
          </a:ln>
        </p:spPr>
        <p:txBody>
          <a:bodyPr lIns="36000" tIns="0" rIns="36000" bIns="0" anchor="ctr" anchorCtr="1"/>
          <a:lstStyle/>
          <a:p>
            <a:pPr algn="ctr"/>
            <a:r>
              <a:rPr lang="it-IT" sz="800" b="1">
                <a:latin typeface="Arial" charset="0"/>
              </a:rPr>
              <a:t>ORL</a:t>
            </a:r>
          </a:p>
        </p:txBody>
      </p:sp>
      <p:sp>
        <p:nvSpPr>
          <p:cNvPr id="25608" name="Rectangle 15"/>
          <p:cNvSpPr>
            <a:spLocks noChangeArrowheads="1"/>
          </p:cNvSpPr>
          <p:nvPr/>
        </p:nvSpPr>
        <p:spPr bwMode="auto">
          <a:xfrm>
            <a:off x="5191125" y="3086000"/>
            <a:ext cx="889000" cy="533400"/>
          </a:xfrm>
          <a:prstGeom prst="rect">
            <a:avLst/>
          </a:prstGeom>
          <a:solidFill>
            <a:srgbClr val="CC9900"/>
          </a:solidFill>
          <a:ln w="28575">
            <a:solidFill>
              <a:schemeClr val="tx1"/>
            </a:solidFill>
            <a:miter lim="800000"/>
            <a:headEnd/>
            <a:tailEnd/>
          </a:ln>
        </p:spPr>
        <p:txBody>
          <a:bodyPr lIns="36000" tIns="0" rIns="36000" bIns="0" anchor="ctr" anchorCtr="1"/>
          <a:lstStyle/>
          <a:p>
            <a:pPr algn="ctr"/>
            <a:r>
              <a:rPr lang="it-IT" sz="800" b="1">
                <a:latin typeface="Arial" charset="0"/>
              </a:rPr>
              <a:t>Urologia</a:t>
            </a:r>
          </a:p>
        </p:txBody>
      </p:sp>
      <p:sp>
        <p:nvSpPr>
          <p:cNvPr id="25610" name="Rectangle 17"/>
          <p:cNvSpPr>
            <a:spLocks noChangeArrowheads="1"/>
          </p:cNvSpPr>
          <p:nvPr/>
        </p:nvSpPr>
        <p:spPr bwMode="auto">
          <a:xfrm>
            <a:off x="2193925" y="3086000"/>
            <a:ext cx="914400" cy="533400"/>
          </a:xfrm>
          <a:prstGeom prst="rect">
            <a:avLst/>
          </a:prstGeom>
          <a:solidFill>
            <a:srgbClr val="CC9900"/>
          </a:solidFill>
          <a:ln w="28575">
            <a:solidFill>
              <a:schemeClr val="tx1"/>
            </a:solidFill>
            <a:miter lim="800000"/>
            <a:headEnd/>
            <a:tailEnd/>
          </a:ln>
        </p:spPr>
        <p:txBody>
          <a:bodyPr lIns="36000" tIns="0" rIns="36000" bIns="0" anchor="ctr" anchorCtr="1"/>
          <a:lstStyle/>
          <a:p>
            <a:pPr algn="ctr"/>
            <a:r>
              <a:rPr lang="it-IT" sz="800" b="1">
                <a:latin typeface="Arial" charset="0"/>
              </a:rPr>
              <a:t>Ortopedia e traumatologia</a:t>
            </a:r>
          </a:p>
        </p:txBody>
      </p:sp>
      <p:sp>
        <p:nvSpPr>
          <p:cNvPr id="25612" name="Rectangle 26"/>
          <p:cNvSpPr>
            <a:spLocks noChangeArrowheads="1"/>
          </p:cNvSpPr>
          <p:nvPr/>
        </p:nvSpPr>
        <p:spPr bwMode="auto">
          <a:xfrm>
            <a:off x="6181725" y="3082825"/>
            <a:ext cx="838200" cy="533400"/>
          </a:xfrm>
          <a:prstGeom prst="rect">
            <a:avLst/>
          </a:prstGeom>
          <a:ln w="28575">
            <a:headEnd/>
            <a:tailEnd/>
          </a:ln>
        </p:spPr>
        <p:style>
          <a:lnRef idx="1">
            <a:schemeClr val="accent5"/>
          </a:lnRef>
          <a:fillRef idx="2">
            <a:schemeClr val="accent5"/>
          </a:fillRef>
          <a:effectRef idx="1">
            <a:schemeClr val="accent5"/>
          </a:effectRef>
          <a:fontRef idx="minor">
            <a:schemeClr val="dk1"/>
          </a:fontRef>
        </p:style>
        <p:txBody>
          <a:bodyPr lIns="36000" tIns="0" rIns="36000" bIns="0" anchor="ctr" anchorCtr="1"/>
          <a:lstStyle/>
          <a:p>
            <a:pPr algn="ctr"/>
            <a:r>
              <a:rPr lang="it-IT" sz="900" dirty="0">
                <a:latin typeface="Arial" charset="0"/>
              </a:rPr>
              <a:t>Endoscopia digestiva</a:t>
            </a:r>
          </a:p>
        </p:txBody>
      </p:sp>
      <p:sp>
        <p:nvSpPr>
          <p:cNvPr id="25613" name="Text Box 29"/>
          <p:cNvSpPr txBox="1">
            <a:spLocks noChangeArrowheads="1"/>
          </p:cNvSpPr>
          <p:nvPr/>
        </p:nvSpPr>
        <p:spPr bwMode="auto">
          <a:xfrm>
            <a:off x="6228184" y="3717032"/>
            <a:ext cx="792088" cy="333617"/>
          </a:xfrm>
          <a:prstGeom prst="rect">
            <a:avLst/>
          </a:prstGeom>
          <a:ln w="28575">
            <a:headEnd/>
            <a:tailEnd/>
          </a:ln>
        </p:spPr>
        <p:style>
          <a:lnRef idx="1">
            <a:schemeClr val="accent3"/>
          </a:lnRef>
          <a:fillRef idx="2">
            <a:schemeClr val="accent3"/>
          </a:fillRef>
          <a:effectRef idx="1">
            <a:schemeClr val="accent3"/>
          </a:effectRef>
          <a:fontRef idx="minor">
            <a:schemeClr val="dk1"/>
          </a:fontRef>
        </p:style>
        <p:txBody>
          <a:bodyPr wrap="square" lIns="0" tIns="0" rIns="0" bIns="0" anchor="ctr" anchorCtr="1">
            <a:spAutoFit/>
          </a:bodyPr>
          <a:lstStyle/>
          <a:p>
            <a:pPr algn="ctr">
              <a:spcBef>
                <a:spcPct val="50000"/>
              </a:spcBef>
            </a:pPr>
            <a:r>
              <a:rPr lang="it-IT" sz="700" dirty="0" smtClean="0">
                <a:latin typeface="Arial" charset="0"/>
              </a:rPr>
              <a:t>Struttura  Organizzativa Semplice</a:t>
            </a:r>
            <a:endParaRPr lang="it-IT" sz="700" dirty="0">
              <a:latin typeface="Arial" charset="0"/>
            </a:endParaRPr>
          </a:p>
        </p:txBody>
      </p:sp>
      <p:sp>
        <p:nvSpPr>
          <p:cNvPr id="22542" name="Rectangle 32"/>
          <p:cNvSpPr>
            <a:spLocks noGrp="1" noChangeArrowheads="1"/>
          </p:cNvSpPr>
          <p:nvPr>
            <p:ph type="title"/>
          </p:nvPr>
        </p:nvSpPr>
        <p:spPr>
          <a:xfrm>
            <a:off x="899592" y="260648"/>
            <a:ext cx="7920880" cy="1268760"/>
          </a:xfrm>
        </p:spPr>
        <p:txBody>
          <a:bodyPr/>
          <a:lstStyle/>
          <a:p>
            <a:pPr algn="ctr" fontAlgn="auto">
              <a:spcAft>
                <a:spcPts val="0"/>
              </a:spcAft>
              <a:defRPr/>
            </a:pPr>
            <a:r>
              <a:rPr lang="it-IT" sz="2400" dirty="0" smtClean="0">
                <a:solidFill>
                  <a:schemeClr val="accent2">
                    <a:lumMod val="40000"/>
                    <a:lumOff val="60000"/>
                  </a:schemeClr>
                </a:solidFill>
                <a:latin typeface="Bookman Old Style" pitchFamily="18" charset="0"/>
              </a:rPr>
              <a:t>FUNZIONE DELLA PRODUZIONE </a:t>
            </a:r>
            <a:br>
              <a:rPr lang="it-IT" sz="2400" dirty="0" smtClean="0">
                <a:solidFill>
                  <a:schemeClr val="accent2">
                    <a:lumMod val="40000"/>
                    <a:lumOff val="60000"/>
                  </a:schemeClr>
                </a:solidFill>
                <a:latin typeface="Bookman Old Style" pitchFamily="18" charset="0"/>
              </a:rPr>
            </a:br>
            <a:r>
              <a:rPr lang="it-IT" sz="2400" dirty="0" smtClean="0">
                <a:solidFill>
                  <a:schemeClr val="accent2">
                    <a:lumMod val="40000"/>
                    <a:lumOff val="60000"/>
                  </a:schemeClr>
                </a:solidFill>
                <a:latin typeface="Bookman Old Style" pitchFamily="18" charset="0"/>
              </a:rPr>
              <a:t>DEI SERVIZI SANITARI</a:t>
            </a:r>
          </a:p>
        </p:txBody>
      </p:sp>
      <p:sp>
        <p:nvSpPr>
          <p:cNvPr id="25615" name="Rectangle 20"/>
          <p:cNvSpPr>
            <a:spLocks noChangeArrowheads="1"/>
          </p:cNvSpPr>
          <p:nvPr/>
        </p:nvSpPr>
        <p:spPr bwMode="auto">
          <a:xfrm>
            <a:off x="1115616" y="4704184"/>
            <a:ext cx="864096" cy="381000"/>
          </a:xfrm>
          <a:prstGeom prst="rect">
            <a:avLst/>
          </a:prstGeom>
          <a:solidFill>
            <a:srgbClr val="FF9900">
              <a:alpha val="50195"/>
            </a:srgbClr>
          </a:solidFill>
          <a:ln w="28575">
            <a:solidFill>
              <a:schemeClr val="tx1"/>
            </a:solidFill>
            <a:miter lim="800000"/>
            <a:headEnd/>
            <a:tailEnd/>
          </a:ln>
        </p:spPr>
        <p:txBody>
          <a:bodyPr lIns="72000" tIns="0" rIns="0" bIns="0" anchor="ctr"/>
          <a:lstStyle/>
          <a:p>
            <a:pPr algn="ctr">
              <a:lnSpc>
                <a:spcPct val="80000"/>
              </a:lnSpc>
            </a:pPr>
            <a:r>
              <a:rPr lang="it-IT" sz="900" dirty="0">
                <a:latin typeface="Arial" charset="0"/>
              </a:rPr>
              <a:t>Chirurgia mammaria</a:t>
            </a:r>
          </a:p>
        </p:txBody>
      </p:sp>
      <p:sp>
        <p:nvSpPr>
          <p:cNvPr id="25616" name="Rectangle 21"/>
          <p:cNvSpPr>
            <a:spLocks noChangeArrowheads="1"/>
          </p:cNvSpPr>
          <p:nvPr/>
        </p:nvSpPr>
        <p:spPr bwMode="auto">
          <a:xfrm>
            <a:off x="1115616" y="4221088"/>
            <a:ext cx="864096" cy="381000"/>
          </a:xfrm>
          <a:prstGeom prst="rect">
            <a:avLst/>
          </a:prstGeom>
          <a:solidFill>
            <a:srgbClr val="FF9900">
              <a:alpha val="50195"/>
            </a:srgbClr>
          </a:solidFill>
          <a:ln w="28575">
            <a:solidFill>
              <a:schemeClr val="tx1"/>
            </a:solidFill>
            <a:miter lim="800000"/>
            <a:headEnd/>
            <a:tailEnd/>
          </a:ln>
        </p:spPr>
        <p:txBody>
          <a:bodyPr lIns="72000" tIns="0" rIns="0" bIns="0" anchor="ctr"/>
          <a:lstStyle/>
          <a:p>
            <a:pPr algn="ctr">
              <a:lnSpc>
                <a:spcPct val="80000"/>
              </a:lnSpc>
            </a:pPr>
            <a:r>
              <a:rPr lang="it-IT" sz="900" dirty="0">
                <a:latin typeface="Arial" charset="0"/>
              </a:rPr>
              <a:t>Chirurgia vascolare</a:t>
            </a:r>
          </a:p>
        </p:txBody>
      </p:sp>
      <p:sp>
        <p:nvSpPr>
          <p:cNvPr id="25619" name="Rectangle 41"/>
          <p:cNvSpPr>
            <a:spLocks noChangeArrowheads="1"/>
          </p:cNvSpPr>
          <p:nvPr/>
        </p:nvSpPr>
        <p:spPr bwMode="auto">
          <a:xfrm>
            <a:off x="1115616" y="5208240"/>
            <a:ext cx="864096" cy="381000"/>
          </a:xfrm>
          <a:prstGeom prst="rect">
            <a:avLst/>
          </a:prstGeom>
          <a:solidFill>
            <a:srgbClr val="FF9900">
              <a:alpha val="50195"/>
            </a:srgbClr>
          </a:solidFill>
          <a:ln w="28575">
            <a:solidFill>
              <a:schemeClr val="tx1"/>
            </a:solidFill>
            <a:miter lim="800000"/>
            <a:headEnd/>
            <a:tailEnd/>
          </a:ln>
        </p:spPr>
        <p:txBody>
          <a:bodyPr lIns="72000" tIns="0" rIns="0" bIns="0" anchor="ctr"/>
          <a:lstStyle/>
          <a:p>
            <a:pPr algn="ctr">
              <a:lnSpc>
                <a:spcPct val="80000"/>
              </a:lnSpc>
            </a:pPr>
            <a:r>
              <a:rPr lang="it-IT" sz="800" dirty="0">
                <a:latin typeface="Arial" charset="0"/>
              </a:rPr>
              <a:t>Chirurgia addominale</a:t>
            </a:r>
          </a:p>
        </p:txBody>
      </p:sp>
      <p:sp>
        <p:nvSpPr>
          <p:cNvPr id="25623" name="Rectangle 46"/>
          <p:cNvSpPr>
            <a:spLocks noChangeArrowheads="1"/>
          </p:cNvSpPr>
          <p:nvPr/>
        </p:nvSpPr>
        <p:spPr bwMode="auto">
          <a:xfrm>
            <a:off x="1115616" y="5712296"/>
            <a:ext cx="864096" cy="453008"/>
          </a:xfrm>
          <a:prstGeom prst="rect">
            <a:avLst/>
          </a:prstGeom>
          <a:solidFill>
            <a:srgbClr val="FF9900">
              <a:alpha val="50195"/>
            </a:srgbClr>
          </a:solidFill>
          <a:ln w="28575">
            <a:solidFill>
              <a:schemeClr val="tx1"/>
            </a:solidFill>
            <a:miter lim="800000"/>
            <a:headEnd/>
            <a:tailEnd/>
          </a:ln>
        </p:spPr>
        <p:txBody>
          <a:bodyPr lIns="72000" tIns="0" rIns="0" bIns="0" anchor="ctr"/>
          <a:lstStyle/>
          <a:p>
            <a:pPr algn="ctr">
              <a:lnSpc>
                <a:spcPct val="80000"/>
              </a:lnSpc>
            </a:pPr>
            <a:r>
              <a:rPr lang="it-IT" sz="800" dirty="0">
                <a:latin typeface="Arial" charset="0"/>
              </a:rPr>
              <a:t>Chirurgia laparoscopica e mini invasiva</a:t>
            </a:r>
          </a:p>
        </p:txBody>
      </p:sp>
      <p:cxnSp>
        <p:nvCxnSpPr>
          <p:cNvPr id="25625" name="AutoShape 50"/>
          <p:cNvCxnSpPr>
            <a:cxnSpLocks noChangeShapeType="1"/>
          </p:cNvCxnSpPr>
          <p:nvPr/>
        </p:nvCxnSpPr>
        <p:spPr bwMode="auto">
          <a:xfrm rot="5400000">
            <a:off x="-438907" y="4610783"/>
            <a:ext cx="3096346" cy="12700"/>
          </a:xfrm>
          <a:prstGeom prst="bentConnector3">
            <a:avLst>
              <a:gd name="adj1" fmla="val 50000"/>
            </a:avLst>
          </a:prstGeom>
          <a:noFill/>
          <a:ln w="28575">
            <a:solidFill>
              <a:schemeClr val="tx1"/>
            </a:solidFill>
            <a:miter lim="800000"/>
            <a:headEnd/>
            <a:tailEnd/>
          </a:ln>
        </p:spPr>
      </p:cxnSp>
      <p:cxnSp>
        <p:nvCxnSpPr>
          <p:cNvPr id="25626" name="AutoShape 53"/>
          <p:cNvCxnSpPr>
            <a:cxnSpLocks noChangeShapeType="1"/>
            <a:stCxn id="25630" idx="4"/>
            <a:endCxn id="25602" idx="0"/>
          </p:cNvCxnSpPr>
          <p:nvPr/>
        </p:nvCxnSpPr>
        <p:spPr bwMode="auto">
          <a:xfrm rot="5400000">
            <a:off x="2556335" y="1430375"/>
            <a:ext cx="677862" cy="2633389"/>
          </a:xfrm>
          <a:prstGeom prst="bentConnector3">
            <a:avLst>
              <a:gd name="adj1" fmla="val 50000"/>
            </a:avLst>
          </a:prstGeom>
          <a:noFill/>
          <a:ln w="19050">
            <a:solidFill>
              <a:schemeClr val="tx1"/>
            </a:solidFill>
            <a:miter lim="800000"/>
            <a:headEnd/>
            <a:tailEnd/>
          </a:ln>
        </p:spPr>
      </p:cxnSp>
      <p:cxnSp>
        <p:nvCxnSpPr>
          <p:cNvPr id="25627" name="AutoShape 55"/>
          <p:cNvCxnSpPr>
            <a:cxnSpLocks noChangeShapeType="1"/>
            <a:stCxn id="25630" idx="4"/>
            <a:endCxn id="25610" idx="0"/>
          </p:cNvCxnSpPr>
          <p:nvPr/>
        </p:nvCxnSpPr>
        <p:spPr bwMode="auto">
          <a:xfrm rot="5400000">
            <a:off x="3092612" y="1966652"/>
            <a:ext cx="677862" cy="1560835"/>
          </a:xfrm>
          <a:prstGeom prst="bentConnector3">
            <a:avLst>
              <a:gd name="adj1" fmla="val 50000"/>
            </a:avLst>
          </a:prstGeom>
          <a:noFill/>
          <a:ln w="28575">
            <a:solidFill>
              <a:schemeClr val="tx1"/>
            </a:solidFill>
            <a:miter lim="800000"/>
            <a:headEnd/>
            <a:tailEnd/>
          </a:ln>
        </p:spPr>
      </p:cxnSp>
      <p:cxnSp>
        <p:nvCxnSpPr>
          <p:cNvPr id="25628" name="AutoShape 56"/>
          <p:cNvCxnSpPr>
            <a:cxnSpLocks noChangeShapeType="1"/>
            <a:stCxn id="25630" idx="4"/>
            <a:endCxn id="25608" idx="0"/>
          </p:cNvCxnSpPr>
          <p:nvPr/>
        </p:nvCxnSpPr>
        <p:spPr bwMode="auto">
          <a:xfrm rot="16200000" flipH="1">
            <a:off x="4584861" y="2035236"/>
            <a:ext cx="677862" cy="1423665"/>
          </a:xfrm>
          <a:prstGeom prst="bentConnector3">
            <a:avLst>
              <a:gd name="adj1" fmla="val 50000"/>
            </a:avLst>
          </a:prstGeom>
          <a:noFill/>
          <a:ln w="28575">
            <a:solidFill>
              <a:schemeClr val="tx1"/>
            </a:solidFill>
            <a:miter lim="800000"/>
            <a:headEnd/>
            <a:tailEnd/>
          </a:ln>
        </p:spPr>
      </p:cxnSp>
      <p:cxnSp>
        <p:nvCxnSpPr>
          <p:cNvPr id="25629" name="AutoShape 57"/>
          <p:cNvCxnSpPr>
            <a:cxnSpLocks noChangeShapeType="1"/>
            <a:stCxn id="25630" idx="4"/>
            <a:endCxn id="25606" idx="0"/>
          </p:cNvCxnSpPr>
          <p:nvPr/>
        </p:nvCxnSpPr>
        <p:spPr bwMode="auto">
          <a:xfrm rot="16200000" flipH="1">
            <a:off x="4111786" y="2508311"/>
            <a:ext cx="677862" cy="477515"/>
          </a:xfrm>
          <a:prstGeom prst="bentConnector3">
            <a:avLst>
              <a:gd name="adj1" fmla="val 50000"/>
            </a:avLst>
          </a:prstGeom>
          <a:noFill/>
          <a:ln w="28575">
            <a:solidFill>
              <a:schemeClr val="tx1"/>
            </a:solidFill>
            <a:miter lim="800000"/>
            <a:headEnd/>
            <a:tailEnd/>
          </a:ln>
        </p:spPr>
      </p:cxnSp>
      <p:sp>
        <p:nvSpPr>
          <p:cNvPr id="25630" name="Oval 60"/>
          <p:cNvSpPr>
            <a:spLocks noChangeArrowheads="1"/>
          </p:cNvSpPr>
          <p:nvPr/>
        </p:nvSpPr>
        <p:spPr bwMode="auto">
          <a:xfrm>
            <a:off x="3275856" y="1904900"/>
            <a:ext cx="1872207" cy="50323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it-IT" sz="1200" b="1" dirty="0">
                <a:latin typeface="Lucida Sans Unicode" pitchFamily="34" charset="0"/>
              </a:rPr>
              <a:t>DIRETTORE</a:t>
            </a:r>
            <a:br>
              <a:rPr lang="it-IT" sz="1200" b="1" dirty="0">
                <a:latin typeface="Lucida Sans Unicode" pitchFamily="34" charset="0"/>
              </a:rPr>
            </a:br>
            <a:r>
              <a:rPr lang="it-IT" sz="1200" b="1" dirty="0">
                <a:latin typeface="Lucida Sans Unicode" pitchFamily="34" charset="0"/>
              </a:rPr>
              <a:t> SANITARIO</a:t>
            </a:r>
          </a:p>
        </p:txBody>
      </p:sp>
      <p:cxnSp>
        <p:nvCxnSpPr>
          <p:cNvPr id="25632" name="AutoShape 63"/>
          <p:cNvCxnSpPr>
            <a:cxnSpLocks noChangeShapeType="1"/>
            <a:stCxn id="25630" idx="4"/>
            <a:endCxn id="25604" idx="0"/>
          </p:cNvCxnSpPr>
          <p:nvPr/>
        </p:nvCxnSpPr>
        <p:spPr bwMode="auto">
          <a:xfrm rot="5400000">
            <a:off x="3632362" y="2506402"/>
            <a:ext cx="677862" cy="481335"/>
          </a:xfrm>
          <a:prstGeom prst="bentConnector3">
            <a:avLst>
              <a:gd name="adj1" fmla="val 50000"/>
            </a:avLst>
          </a:prstGeom>
          <a:noFill/>
          <a:ln w="28575">
            <a:solidFill>
              <a:schemeClr val="tx1"/>
            </a:solidFill>
            <a:miter lim="800000"/>
            <a:headEnd/>
            <a:tailEnd/>
          </a:ln>
        </p:spPr>
      </p:cxnSp>
      <p:cxnSp>
        <p:nvCxnSpPr>
          <p:cNvPr id="25633" name="AutoShape 64"/>
          <p:cNvCxnSpPr>
            <a:cxnSpLocks noChangeShapeType="1"/>
            <a:stCxn id="25630" idx="4"/>
            <a:endCxn id="25612" idx="0"/>
          </p:cNvCxnSpPr>
          <p:nvPr/>
        </p:nvCxnSpPr>
        <p:spPr bwMode="auto">
          <a:xfrm rot="16200000" flipH="1">
            <a:off x="5069049" y="1551048"/>
            <a:ext cx="674687" cy="2388865"/>
          </a:xfrm>
          <a:prstGeom prst="bentConnector3">
            <a:avLst>
              <a:gd name="adj1" fmla="val 50000"/>
            </a:avLst>
          </a:prstGeom>
          <a:noFill/>
          <a:ln w="28575">
            <a:solidFill>
              <a:schemeClr val="tx1"/>
            </a:solidFill>
            <a:miter lim="800000"/>
            <a:headEnd/>
            <a:tailEnd/>
          </a:ln>
        </p:spPr>
      </p:cxnSp>
      <p:sp>
        <p:nvSpPr>
          <p:cNvPr id="25634" name="Rectangle 65"/>
          <p:cNvSpPr>
            <a:spLocks noChangeArrowheads="1"/>
          </p:cNvSpPr>
          <p:nvPr/>
        </p:nvSpPr>
        <p:spPr bwMode="auto">
          <a:xfrm>
            <a:off x="5292080" y="1904801"/>
            <a:ext cx="2376264" cy="584775"/>
          </a:xfrm>
          <a:prstGeom prst="rect">
            <a:avLst/>
          </a:prstGeom>
          <a:noFill/>
          <a:ln w="9525">
            <a:noFill/>
            <a:miter lim="800000"/>
            <a:headEnd/>
            <a:tailEnd/>
          </a:ln>
        </p:spPr>
        <p:txBody>
          <a:bodyPr wrap="square">
            <a:spAutoFit/>
          </a:bodyPr>
          <a:lstStyle/>
          <a:p>
            <a:r>
              <a:rPr lang="it-IT" sz="1600" b="1" dirty="0" smtClean="0">
                <a:solidFill>
                  <a:srgbClr val="FF3300"/>
                </a:solidFill>
                <a:latin typeface="Lucida Sans Unicode" pitchFamily="34" charset="0"/>
              </a:rPr>
              <a:t>   AREA </a:t>
            </a:r>
            <a:r>
              <a:rPr lang="it-IT" sz="1600" b="1" dirty="0">
                <a:solidFill>
                  <a:srgbClr val="FF3300"/>
                </a:solidFill>
                <a:latin typeface="Lucida Sans Unicode" pitchFamily="34" charset="0"/>
              </a:rPr>
              <a:t>CHIRURGICA </a:t>
            </a:r>
            <a:endParaRPr lang="it-IT" sz="1600" b="1" dirty="0" smtClean="0">
              <a:solidFill>
                <a:srgbClr val="FF3300"/>
              </a:solidFill>
              <a:latin typeface="Lucida Sans Unicode" pitchFamily="34" charset="0"/>
            </a:endParaRPr>
          </a:p>
          <a:p>
            <a:r>
              <a:rPr lang="it-IT" sz="1600" b="1" dirty="0" smtClean="0">
                <a:solidFill>
                  <a:srgbClr val="FF3300"/>
                </a:solidFill>
                <a:latin typeface="Lucida Sans Unicode" pitchFamily="34" charset="0"/>
              </a:rPr>
              <a:t>   ( </a:t>
            </a:r>
            <a:r>
              <a:rPr lang="it-IT" sz="1600" b="1" dirty="0" err="1" smtClean="0">
                <a:solidFill>
                  <a:srgbClr val="FF3300"/>
                </a:solidFill>
                <a:latin typeface="Lucida Sans Unicode" pitchFamily="34" charset="0"/>
              </a:rPr>
              <a:t>Ricov-</a:t>
            </a:r>
            <a:r>
              <a:rPr lang="it-IT" sz="1600" b="1" dirty="0" smtClean="0">
                <a:solidFill>
                  <a:srgbClr val="FF3300"/>
                </a:solidFill>
                <a:latin typeface="Lucida Sans Unicode" pitchFamily="34" charset="0"/>
              </a:rPr>
              <a:t> </a:t>
            </a:r>
            <a:r>
              <a:rPr lang="it-IT" sz="1600" b="1" dirty="0" err="1">
                <a:solidFill>
                  <a:srgbClr val="FF3300"/>
                </a:solidFill>
                <a:latin typeface="Lucida Sans Unicode" pitchFamily="34" charset="0"/>
              </a:rPr>
              <a:t>Ambulat</a:t>
            </a:r>
            <a:r>
              <a:rPr lang="it-IT" sz="1600" b="1" dirty="0">
                <a:solidFill>
                  <a:srgbClr val="FF3300"/>
                </a:solidFill>
                <a:latin typeface="Lucida Sans Unicode" pitchFamily="34" charset="0"/>
              </a:rPr>
              <a:t>.)</a:t>
            </a:r>
          </a:p>
        </p:txBody>
      </p:sp>
      <p:sp>
        <p:nvSpPr>
          <p:cNvPr id="35" name="Text Box 29"/>
          <p:cNvSpPr txBox="1">
            <a:spLocks noChangeArrowheads="1"/>
          </p:cNvSpPr>
          <p:nvPr/>
        </p:nvSpPr>
        <p:spPr bwMode="auto">
          <a:xfrm>
            <a:off x="5292079" y="3727484"/>
            <a:ext cx="720081" cy="32316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0" tIns="0" rIns="0" bIns="0" anchor="ctr" anchorCtr="1">
            <a:spAutoFit/>
          </a:bodyPr>
          <a:lstStyle/>
          <a:p>
            <a:pPr algn="ctr">
              <a:spcBef>
                <a:spcPct val="50000"/>
              </a:spcBef>
            </a:pPr>
            <a:r>
              <a:rPr lang="it-IT" sz="700" dirty="0" smtClean="0">
                <a:latin typeface="Arial" charset="0"/>
              </a:rPr>
              <a:t>Struttura  Organizzativa Complessa </a:t>
            </a:r>
            <a:endParaRPr lang="it-IT" sz="700" dirty="0">
              <a:latin typeface="Arial" charset="0"/>
            </a:endParaRPr>
          </a:p>
        </p:txBody>
      </p:sp>
      <p:sp>
        <p:nvSpPr>
          <p:cNvPr id="31" name="Text Box 29"/>
          <p:cNvSpPr txBox="1">
            <a:spLocks noChangeArrowheads="1"/>
          </p:cNvSpPr>
          <p:nvPr/>
        </p:nvSpPr>
        <p:spPr bwMode="auto">
          <a:xfrm>
            <a:off x="4283968" y="3727484"/>
            <a:ext cx="792088" cy="32316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0" tIns="0" rIns="0" bIns="0" anchor="ctr" anchorCtr="1">
            <a:spAutoFit/>
          </a:bodyPr>
          <a:lstStyle/>
          <a:p>
            <a:pPr algn="ctr">
              <a:spcBef>
                <a:spcPct val="50000"/>
              </a:spcBef>
            </a:pPr>
            <a:r>
              <a:rPr lang="it-IT" sz="700" dirty="0" smtClean="0">
                <a:latin typeface="Arial" charset="0"/>
              </a:rPr>
              <a:t>Struttura  Organizzativa Complessa</a:t>
            </a:r>
            <a:endParaRPr lang="it-IT" sz="700" dirty="0">
              <a:latin typeface="Arial" charset="0"/>
            </a:endParaRPr>
          </a:p>
        </p:txBody>
      </p:sp>
      <p:sp>
        <p:nvSpPr>
          <p:cNvPr id="32" name="Text Box 29"/>
          <p:cNvSpPr txBox="1">
            <a:spLocks noChangeArrowheads="1"/>
          </p:cNvSpPr>
          <p:nvPr/>
        </p:nvSpPr>
        <p:spPr bwMode="auto">
          <a:xfrm>
            <a:off x="3275856" y="3717032"/>
            <a:ext cx="864096" cy="33855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0" tIns="0" rIns="0" bIns="0" anchor="ctr" anchorCtr="1">
            <a:spAutoFit/>
          </a:bodyPr>
          <a:lstStyle/>
          <a:p>
            <a:pPr algn="ctr">
              <a:spcBef>
                <a:spcPct val="50000"/>
              </a:spcBef>
            </a:pPr>
            <a:r>
              <a:rPr lang="it-IT" sz="800" dirty="0" smtClean="0">
                <a:latin typeface="Arial" charset="0"/>
              </a:rPr>
              <a:t>Struttura</a:t>
            </a:r>
            <a:r>
              <a:rPr lang="it-IT" sz="700" dirty="0" smtClean="0">
                <a:latin typeface="Arial" charset="0"/>
              </a:rPr>
              <a:t>  Organizzativa Complessa</a:t>
            </a:r>
            <a:endParaRPr lang="it-IT" sz="700" dirty="0">
              <a:latin typeface="Arial" charset="0"/>
            </a:endParaRPr>
          </a:p>
        </p:txBody>
      </p:sp>
      <p:sp>
        <p:nvSpPr>
          <p:cNvPr id="33" name="Text Box 29"/>
          <p:cNvSpPr txBox="1">
            <a:spLocks noChangeArrowheads="1"/>
          </p:cNvSpPr>
          <p:nvPr/>
        </p:nvSpPr>
        <p:spPr bwMode="auto">
          <a:xfrm>
            <a:off x="2267744" y="3738518"/>
            <a:ext cx="720080" cy="33855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0" tIns="0" rIns="0" bIns="0" anchor="ctr" anchorCtr="1">
            <a:spAutoFit/>
          </a:bodyPr>
          <a:lstStyle/>
          <a:p>
            <a:pPr algn="ctr">
              <a:spcBef>
                <a:spcPct val="50000"/>
              </a:spcBef>
            </a:pPr>
            <a:r>
              <a:rPr lang="it-IT" sz="800" dirty="0" smtClean="0">
                <a:latin typeface="Arial" charset="0"/>
              </a:rPr>
              <a:t>Struttura</a:t>
            </a:r>
            <a:r>
              <a:rPr lang="it-IT" sz="700" dirty="0" smtClean="0">
                <a:latin typeface="Arial" charset="0"/>
              </a:rPr>
              <a:t>  Organizzativa Complessa</a:t>
            </a:r>
            <a:endParaRPr lang="it-IT" sz="700" dirty="0">
              <a:latin typeface="Arial" charset="0"/>
            </a:endParaRPr>
          </a:p>
        </p:txBody>
      </p:sp>
      <p:sp>
        <p:nvSpPr>
          <p:cNvPr id="34" name="Text Box 29"/>
          <p:cNvSpPr txBox="1">
            <a:spLocks noChangeArrowheads="1"/>
          </p:cNvSpPr>
          <p:nvPr/>
        </p:nvSpPr>
        <p:spPr bwMode="auto">
          <a:xfrm>
            <a:off x="1187624" y="3717032"/>
            <a:ext cx="720079" cy="2923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0" tIns="0" rIns="0" bIns="0" anchor="ctr" anchorCtr="1">
            <a:spAutoFit/>
          </a:bodyPr>
          <a:lstStyle/>
          <a:p>
            <a:pPr algn="ctr">
              <a:spcBef>
                <a:spcPct val="50000"/>
              </a:spcBef>
            </a:pPr>
            <a:r>
              <a:rPr lang="it-IT" sz="600" dirty="0" smtClean="0">
                <a:latin typeface="Arial" charset="0"/>
              </a:rPr>
              <a:t>Struttura  </a:t>
            </a:r>
            <a:r>
              <a:rPr lang="it-IT" sz="700" dirty="0" smtClean="0">
                <a:latin typeface="Arial" charset="0"/>
              </a:rPr>
              <a:t>Organizzativa</a:t>
            </a:r>
            <a:r>
              <a:rPr lang="it-IT" sz="600" dirty="0" smtClean="0">
                <a:latin typeface="Arial" charset="0"/>
              </a:rPr>
              <a:t> Complessa</a:t>
            </a:r>
            <a:endParaRPr lang="it-IT" sz="600"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60648"/>
            <a:ext cx="7543800" cy="1295400"/>
          </a:xfrm>
          <a:prstGeom prst="rect">
            <a:avLst/>
          </a:prstGeom>
          <a:ln>
            <a:noFill/>
          </a:ln>
        </p:spPr>
        <p:txBody>
          <a:bodyPr vert="horz" lIns="0" tIns="0" rIns="18288"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it-IT" sz="48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Baskerville Old Face" pitchFamily="18" charset="0"/>
                <a:ea typeface="+mj-ea"/>
                <a:cs typeface="+mj-cs"/>
              </a:rPr>
              <a:t>Progettare una Azienda</a:t>
            </a:r>
          </a:p>
        </p:txBody>
      </p:sp>
      <p:sp>
        <p:nvSpPr>
          <p:cNvPr id="3" name="Rectangle 3"/>
          <p:cNvSpPr txBox="1">
            <a:spLocks noChangeArrowheads="1"/>
          </p:cNvSpPr>
          <p:nvPr/>
        </p:nvSpPr>
        <p:spPr>
          <a:xfrm>
            <a:off x="611560" y="1772816"/>
            <a:ext cx="8301608" cy="4411662"/>
          </a:xfrm>
          <a:prstGeom prst="rect">
            <a:avLst/>
          </a:prstGeom>
        </p:spPr>
        <p:txBody>
          <a:bodyPr vert="horz" lIns="0" rIns="18288">
            <a:normAutofit/>
          </a:bodyPr>
          <a:lstStyle/>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Divisione del lavoro (analisi dei processi produttivi,  </a:t>
            </a:r>
          </a:p>
          <a:p>
            <a:pPr marL="0" marR="45720" lvl="0" indent="0" defTabSz="914400" rtl="0" eaLnBrk="1" fontAlgn="auto" latinLnBrk="0" hangingPunct="1">
              <a:lnSpc>
                <a:spcPct val="90000"/>
              </a:lnSpc>
              <a:spcBef>
                <a:spcPct val="20000"/>
              </a:spcBef>
              <a:spcAft>
                <a:spcPts val="0"/>
              </a:spcAft>
              <a:buClr>
                <a:schemeClr val="accent3"/>
              </a:buClr>
              <a:buSzPct val="95000"/>
              <a:tabLst/>
              <a:defRPr/>
            </a:pPr>
            <a:r>
              <a:rPr lang="it-IT" sz="2600" dirty="0" smtClean="0">
                <a:latin typeface="Baskerville Old Face" pitchFamily="18" charset="0"/>
              </a:rPr>
              <a:t>     </a:t>
            </a: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individuazione delle aree di complessità .</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Divisione dei compiti alle posizioni (definizione di  </a:t>
            </a:r>
          </a:p>
          <a:p>
            <a:pPr marL="0" marR="45720" lvl="0" indent="0" defTabSz="914400" rtl="0" eaLnBrk="1" fontAlgn="auto" latinLnBrk="0" hangingPunct="1">
              <a:lnSpc>
                <a:spcPct val="90000"/>
              </a:lnSpc>
              <a:spcBef>
                <a:spcPct val="20000"/>
              </a:spcBef>
              <a:spcAft>
                <a:spcPts val="0"/>
              </a:spcAft>
              <a:buClr>
                <a:schemeClr val="accent3"/>
              </a:buClr>
              <a:buSzPct val="95000"/>
              <a:tabLst/>
              <a:defRPr/>
            </a:pPr>
            <a:r>
              <a:rPr lang="it-IT" sz="2600" dirty="0" smtClean="0">
                <a:latin typeface="Baskerville Old Face" pitchFamily="18" charset="0"/>
              </a:rPr>
              <a:t>      </a:t>
            </a: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responsabilità/mansioni)</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Organizzazione della leadership (chi orienta le attività)</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Subordinazione degli interessi individuali al fine </a:t>
            </a:r>
          </a:p>
          <a:p>
            <a:pPr marL="0" marR="45720" lvl="0" indent="0" defTabSz="914400" rtl="0" eaLnBrk="1" fontAlgn="auto" latinLnBrk="0" hangingPunct="1">
              <a:lnSpc>
                <a:spcPct val="90000"/>
              </a:lnSpc>
              <a:spcBef>
                <a:spcPct val="20000"/>
              </a:spcBef>
              <a:spcAft>
                <a:spcPts val="0"/>
              </a:spcAft>
              <a:buClr>
                <a:schemeClr val="accent3"/>
              </a:buClr>
              <a:buSzPct val="95000"/>
              <a:tabLst/>
              <a:defRPr/>
            </a:pPr>
            <a:r>
              <a:rPr lang="it-IT" sz="2600" dirty="0" smtClean="0">
                <a:latin typeface="Baskerville Old Face" pitchFamily="18" charset="0"/>
              </a:rPr>
              <a:t>    </a:t>
            </a: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comune</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Retribuzione</a:t>
            </a:r>
          </a:p>
          <a:p>
            <a:pPr marL="0" marR="45720" lvl="0" indent="0" defTabSz="914400" rtl="0" eaLnBrk="1" fontAlgn="auto" latinLnBrk="0" hangingPunct="1">
              <a:lnSpc>
                <a:spcPct val="90000"/>
              </a:lnSpc>
              <a:spcBef>
                <a:spcPct val="20000"/>
              </a:spcBef>
              <a:spcAft>
                <a:spcPts val="0"/>
              </a:spcAft>
              <a:buClr>
                <a:schemeClr val="accent3"/>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Spirito di iniziativa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95736" y="836712"/>
            <a:ext cx="5710218" cy="769441"/>
          </a:xfrm>
          <a:prstGeom prst="rect">
            <a:avLst/>
          </a:prstGeom>
        </p:spPr>
        <p:txBody>
          <a:bodyPr wrap="none">
            <a:spAutoFit/>
          </a:bodyPr>
          <a:lstStyle/>
          <a:p>
            <a:r>
              <a:rPr lang="it-IT"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rPr>
              <a:t>Tipologie delle Aziende</a:t>
            </a:r>
            <a:endParaRPr lang="it-IT"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endParaRPr>
          </a:p>
        </p:txBody>
      </p:sp>
      <p:sp>
        <p:nvSpPr>
          <p:cNvPr id="3" name="Rectangle 3"/>
          <p:cNvSpPr txBox="1">
            <a:spLocks noChangeArrowheads="1"/>
          </p:cNvSpPr>
          <p:nvPr/>
        </p:nvSpPr>
        <p:spPr>
          <a:xfrm>
            <a:off x="683568" y="1628800"/>
            <a:ext cx="8229600" cy="4411662"/>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3600" b="1" i="0" u="none" strike="noStrike" kern="1200" cap="none" spc="0" normalizeH="0" baseline="0" noProof="0" dirty="0" smtClean="0">
              <a:ln>
                <a:noFill/>
              </a:ln>
              <a:solidFill>
                <a:srgbClr val="009999"/>
              </a:solidFill>
              <a:effectLst/>
              <a:uLnTx/>
              <a:uFillTx/>
              <a:latin typeface="+mn-lt"/>
              <a:ea typeface="+mn-ea"/>
              <a:cs typeface="+mn-cs"/>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3600" b="1" i="0" u="none" strike="noStrike" kern="1200" cap="none" spc="0" normalizeH="0" baseline="0" noProof="0" dirty="0" smtClean="0">
                <a:ln>
                  <a:noFill/>
                </a:ln>
                <a:solidFill>
                  <a:schemeClr val="accent2">
                    <a:lumMod val="60000"/>
                    <a:lumOff val="40000"/>
                  </a:schemeClr>
                </a:solidFill>
                <a:effectLst/>
                <a:uLnTx/>
                <a:uFillTx/>
                <a:latin typeface="Baskerville Old Face" pitchFamily="18" charset="0"/>
              </a:rPr>
              <a:t>Per caratteristiche</a:t>
            </a:r>
          </a:p>
          <a:p>
            <a:pPr marL="0" marR="45720" lvl="0" indent="0" algn="just" defTabSz="914400" rtl="0" eaLnBrk="1" fontAlgn="auto" latinLnBrk="0" hangingPunct="1">
              <a:lnSpc>
                <a:spcPct val="150000"/>
              </a:lnSpc>
              <a:spcBef>
                <a:spcPct val="20000"/>
              </a:spcBef>
              <a:spcAft>
                <a:spcPts val="0"/>
              </a:spcAft>
              <a:buClr>
                <a:schemeClr val="accent3"/>
              </a:buClr>
              <a:buSzPct val="95000"/>
              <a:buFont typeface="Arial" pitchFamily="34" charset="0"/>
              <a:buChar char="•"/>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a:t>
            </a: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Attività economiche (beni, servizi)</a:t>
            </a:r>
          </a:p>
          <a:p>
            <a:pPr marL="0" marR="45720" lvl="0" indent="0" algn="just" defTabSz="914400" rtl="0" eaLnBrk="1" fontAlgn="auto" latinLnBrk="0" hangingPunct="1">
              <a:lnSpc>
                <a:spcPct val="150000"/>
              </a:lnSpc>
              <a:spcBef>
                <a:spcPct val="20000"/>
              </a:spcBef>
              <a:spcAft>
                <a:spcPts val="0"/>
              </a:spcAft>
              <a:buClr>
                <a:schemeClr val="accent3"/>
              </a:buClr>
              <a:buSzPct val="95000"/>
              <a:buFont typeface="Arial" pitchFamily="34" charset="0"/>
              <a:buChar char="•"/>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 Soggetto giuridico (individuale, societaria)</a:t>
            </a:r>
          </a:p>
          <a:p>
            <a:pPr marL="0" marR="45720" lvl="0" indent="0" algn="just" defTabSz="914400" rtl="0" eaLnBrk="1" fontAlgn="auto" latinLnBrk="0" hangingPunct="1">
              <a:lnSpc>
                <a:spcPct val="150000"/>
              </a:lnSpc>
              <a:spcBef>
                <a:spcPct val="20000"/>
              </a:spcBef>
              <a:spcAft>
                <a:spcPts val="0"/>
              </a:spcAft>
              <a:buClr>
                <a:schemeClr val="accent3"/>
              </a:buClr>
              <a:buSzPct val="95000"/>
              <a:buFont typeface="Arial" pitchFamily="34" charset="0"/>
              <a:buChar char="•"/>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 Dimensione (n. di dipendenti e fatturato)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3568" y="1844824"/>
            <a:ext cx="8229600" cy="4411662"/>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3600" b="1" i="0" u="none" strike="noStrike" kern="1200" cap="none" spc="0" normalizeH="0" baseline="0" noProof="0" dirty="0" smtClean="0">
                <a:ln>
                  <a:noFill/>
                </a:ln>
                <a:solidFill>
                  <a:schemeClr val="accent2">
                    <a:lumMod val="60000"/>
                    <a:lumOff val="40000"/>
                  </a:schemeClr>
                </a:solidFill>
                <a:effectLst/>
                <a:uLnTx/>
                <a:uFillTx/>
                <a:latin typeface="Baskerville Old Face" pitchFamily="18" charset="0"/>
              </a:rPr>
              <a:t>Per finalità</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a:t>
            </a: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Familiare, non solo economia</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 Produzione, crea e distribuisce ricchezza</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 No profit, il valore economico va utilizzato a fini sociali</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  Mutualistica, finalizzata ai soci</a:t>
            </a:r>
            <a:r>
              <a:rPr kumimoji="0" lang="it-IT" sz="2800" b="0" i="0" u="none" strike="noStrike" kern="1200" cap="none" spc="0" normalizeH="0" noProof="0" dirty="0" smtClean="0">
                <a:ln>
                  <a:noFill/>
                </a:ln>
                <a:solidFill>
                  <a:schemeClr val="tx1"/>
                </a:solidFill>
                <a:effectLst/>
                <a:uLnTx/>
                <a:uFillTx/>
                <a:latin typeface="Baskerville Old Face" pitchFamily="18" charset="0"/>
              </a:rPr>
              <a:t> </a:t>
            </a: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Pubblica, volta a   </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it-IT" sz="2800" dirty="0" smtClean="0">
                <a:latin typeface="Baskerville Old Face" pitchFamily="18" charset="0"/>
              </a:rPr>
              <a:t>  </a:t>
            </a: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soddisfare bisogni strategici della comunità</a:t>
            </a: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Rettangolo 2"/>
          <p:cNvSpPr/>
          <p:nvPr/>
        </p:nvSpPr>
        <p:spPr>
          <a:xfrm>
            <a:off x="2123728" y="692696"/>
            <a:ext cx="5227713" cy="707886"/>
          </a:xfrm>
          <a:prstGeom prst="rect">
            <a:avLst/>
          </a:prstGeom>
        </p:spPr>
        <p:txBody>
          <a:bodyPr wrap="none">
            <a:spAutoFit/>
          </a:bodyPr>
          <a:lstStyle/>
          <a:p>
            <a:r>
              <a:rPr lang="it-IT"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rPr>
              <a:t>Tipologie delle Aziende</a:t>
            </a:r>
            <a:endParaRPr lang="it-IT"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23528" y="404664"/>
            <a:ext cx="7543800" cy="1295400"/>
          </a:xfrm>
          <a:prstGeom prst="rect">
            <a:avLst/>
          </a:prstGeom>
          <a:ln>
            <a:noFill/>
          </a:ln>
        </p:spPr>
        <p:txBody>
          <a:bodyPr vert="horz" lIns="0" tIns="0" rIns="18288"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it-IT" sz="5400" b="1" i="0" u="none" strike="noStrike" kern="1200" normalizeH="0" baseline="0" noProof="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Baskerville Old Face" pitchFamily="18" charset="0"/>
                <a:ea typeface="+mj-ea"/>
                <a:cs typeface="+mj-cs"/>
              </a:rPr>
              <a:t>Una Azienda Sanitaria</a:t>
            </a:r>
          </a:p>
        </p:txBody>
      </p:sp>
      <p:sp>
        <p:nvSpPr>
          <p:cNvPr id="4" name="Rectangle 3"/>
          <p:cNvSpPr txBox="1">
            <a:spLocks noChangeArrowheads="1"/>
          </p:cNvSpPr>
          <p:nvPr/>
        </p:nvSpPr>
        <p:spPr>
          <a:xfrm>
            <a:off x="457200" y="1719263"/>
            <a:ext cx="8229600" cy="4411662"/>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tx1"/>
                </a:solidFill>
                <a:effectLst/>
                <a:uLnTx/>
                <a:uFillTx/>
                <a:latin typeface="+mn-lt"/>
                <a:ea typeface="+mn-ea"/>
                <a:cs typeface="+mn-cs"/>
              </a:rPr>
              <a:t>	</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it-IT" sz="2800" b="0"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rPr>
              <a:t>Insieme coordinato di risorse (umane, finanziarie e  </a:t>
            </a:r>
          </a:p>
          <a:p>
            <a:pPr marL="0" marR="45720" lvl="0" indent="0" defTabSz="914400" rtl="0" eaLnBrk="1" fontAlgn="auto" latinLnBrk="0" hangingPunct="1">
              <a:lnSpc>
                <a:spcPct val="100000"/>
              </a:lnSpc>
              <a:spcBef>
                <a:spcPct val="20000"/>
              </a:spcBef>
              <a:spcAft>
                <a:spcPts val="0"/>
              </a:spcAft>
              <a:buClr>
                <a:schemeClr val="accent3"/>
              </a:buClr>
              <a:buSzPct val="95000"/>
              <a:tabLst/>
              <a:defRPr/>
            </a:pPr>
            <a:r>
              <a:rPr lang="it-IT" sz="2800" dirty="0" smtClean="0">
                <a:solidFill>
                  <a:schemeClr val="accent2">
                    <a:lumMod val="20000"/>
                    <a:lumOff val="80000"/>
                  </a:schemeClr>
                </a:solidFill>
                <a:latin typeface="Baskerville Old Face" pitchFamily="18" charset="0"/>
              </a:rPr>
              <a:t>   </a:t>
            </a:r>
            <a:r>
              <a:rPr kumimoji="0" lang="it-IT" sz="2800" b="0"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rPr>
              <a:t>tecnologiche) organizzato per raggiungere obiettivi di  </a:t>
            </a:r>
          </a:p>
          <a:p>
            <a:pPr marL="0" marR="45720" lvl="0" indent="0" defTabSz="914400" rtl="0" eaLnBrk="1" fontAlgn="auto" latinLnBrk="0" hangingPunct="1">
              <a:lnSpc>
                <a:spcPct val="100000"/>
              </a:lnSpc>
              <a:spcBef>
                <a:spcPct val="20000"/>
              </a:spcBef>
              <a:spcAft>
                <a:spcPts val="0"/>
              </a:spcAft>
              <a:buClr>
                <a:schemeClr val="accent3"/>
              </a:buClr>
              <a:buSzPct val="95000"/>
              <a:tabLst/>
              <a:defRPr/>
            </a:pPr>
            <a:r>
              <a:rPr lang="it-IT" sz="2800" dirty="0" smtClean="0">
                <a:solidFill>
                  <a:schemeClr val="accent2">
                    <a:lumMod val="20000"/>
                    <a:lumOff val="80000"/>
                  </a:schemeClr>
                </a:solidFill>
                <a:latin typeface="Baskerville Old Face" pitchFamily="18" charset="0"/>
              </a:rPr>
              <a:t>   </a:t>
            </a:r>
            <a:r>
              <a:rPr kumimoji="0" lang="it-IT" sz="2800" b="0"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rPr>
              <a:t>salute.</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800" b="0" i="0" u="none" strike="noStrike" kern="1200" cap="none" spc="0" normalizeH="0" baseline="0" noProof="0" dirty="0" smtClean="0">
              <a:ln>
                <a:noFill/>
              </a:ln>
              <a:solidFill>
                <a:schemeClr val="tx1"/>
              </a:solidFill>
              <a:effectLst/>
              <a:uLnTx/>
              <a:uFillTx/>
              <a:latin typeface="Baskerville Old Face" pitchFamily="18" charset="0"/>
            </a:endParaRP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it-IT" sz="2800" b="0"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rPr>
              <a:t>Acquisisce risorse (input) sulle quali opera e restituisce  </a:t>
            </a:r>
          </a:p>
          <a:p>
            <a:pPr marL="0" marR="45720" lvl="0" indent="0" defTabSz="914400" rtl="0" eaLnBrk="1" fontAlgn="auto" latinLnBrk="0" hangingPunct="1">
              <a:lnSpc>
                <a:spcPct val="100000"/>
              </a:lnSpc>
              <a:spcBef>
                <a:spcPct val="20000"/>
              </a:spcBef>
              <a:spcAft>
                <a:spcPts val="0"/>
              </a:spcAft>
              <a:buClr>
                <a:schemeClr val="accent3"/>
              </a:buClr>
              <a:buSzPct val="95000"/>
              <a:tabLst/>
              <a:defRPr/>
            </a:pPr>
            <a:r>
              <a:rPr lang="it-IT" sz="2800" dirty="0" smtClean="0">
                <a:solidFill>
                  <a:schemeClr val="accent2">
                    <a:lumMod val="20000"/>
                    <a:lumOff val="80000"/>
                  </a:schemeClr>
                </a:solidFill>
                <a:latin typeface="Baskerville Old Face" pitchFamily="18" charset="0"/>
              </a:rPr>
              <a:t>   </a:t>
            </a:r>
            <a:r>
              <a:rPr kumimoji="0" lang="it-IT" sz="2800" b="0"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rPr>
              <a:t>prestazioni (output)</a:t>
            </a:r>
            <a:endParaRPr kumimoji="0" lang="it-IT" sz="5400" b="1" i="0" u="none" strike="noStrike" kern="1200" cap="none" spc="0" normalizeH="0" baseline="0" noProof="0" dirty="0" smtClean="0">
              <a:ln>
                <a:noFill/>
              </a:ln>
              <a:solidFill>
                <a:schemeClr val="accent2">
                  <a:lumMod val="20000"/>
                  <a:lumOff val="80000"/>
                </a:schemeClr>
              </a:solidFill>
              <a:effectLst/>
              <a:uLnTx/>
              <a:uFillTx/>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23528" y="404664"/>
            <a:ext cx="7543800" cy="1295400"/>
          </a:xfrm>
          <a:prstGeom prst="rect">
            <a:avLst/>
          </a:prstGeom>
          <a:ln>
            <a:noFill/>
          </a:ln>
        </p:spPr>
        <p:txBody>
          <a:bodyPr vert="horz" lIns="0" tIns="0" rIns="18288" bIns="0" anchor="b">
            <a:normAutofit/>
          </a:bodyPr>
          <a:lstStyle/>
          <a:p>
            <a:pPr algn="r">
              <a:spcBef>
                <a:spcPct val="0"/>
              </a:spcBef>
              <a:defRPr/>
            </a:pPr>
            <a:r>
              <a:rPr lang="it-IT"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askerville Old Face" pitchFamily="18" charset="0"/>
              </a:rPr>
              <a:t>L’Organizzazione sanitaria</a:t>
            </a:r>
          </a:p>
        </p:txBody>
      </p:sp>
      <p:sp>
        <p:nvSpPr>
          <p:cNvPr id="4" name="Rectangle 3"/>
          <p:cNvSpPr txBox="1">
            <a:spLocks noChangeArrowheads="1"/>
          </p:cNvSpPr>
          <p:nvPr/>
        </p:nvSpPr>
        <p:spPr>
          <a:xfrm>
            <a:off x="914400" y="1916832"/>
            <a:ext cx="8229600" cy="4411662"/>
          </a:xfrm>
          <a:prstGeom prst="rect">
            <a:avLst/>
          </a:prstGeom>
        </p:spPr>
        <p:txBody>
          <a:bodyPr vert="horz" lIns="0" rIns="18288">
            <a:norm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2800" b="0" i="0" u="none" strike="noStrike" kern="1200" cap="none" spc="0" normalizeH="0" baseline="0" noProof="0" dirty="0" smtClean="0">
                <a:ln>
                  <a:noFill/>
                </a:ln>
                <a:solidFill>
                  <a:schemeClr val="tx1"/>
                </a:solidFill>
                <a:effectLst/>
                <a:uLnTx/>
                <a:uFillTx/>
                <a:latin typeface="Baskerville Old Face" pitchFamily="18" charset="0"/>
              </a:rPr>
              <a:t>Disegnata sulla base dei principi di</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kumimoji="0" lang="it-IT" sz="2600" b="0" i="0" u="none" strike="noStrike" kern="1200" cap="none" spc="0" normalizeH="0" baseline="0" noProof="0" dirty="0" smtClean="0">
                <a:ln>
                  <a:noFill/>
                </a:ln>
                <a:solidFill>
                  <a:schemeClr val="tx1"/>
                </a:solidFill>
                <a:effectLst/>
                <a:uLnTx/>
                <a:uFillTx/>
                <a:latin typeface="Baskerville Old Face" pitchFamily="18" charset="0"/>
              </a:rPr>
              <a:t>	</a:t>
            </a: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Sussidiarietà.</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lang="it-IT" sz="2600" b="1" dirty="0" smtClean="0">
                <a:solidFill>
                  <a:schemeClr val="accent2">
                    <a:lumMod val="40000"/>
                    <a:lumOff val="60000"/>
                  </a:schemeClr>
                </a:solidFill>
                <a:latin typeface="Baskerville Old Face" pitchFamily="18" charset="0"/>
              </a:rPr>
              <a:t>        </a:t>
            </a: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Continuità di cura.</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	Rispondenza ai criteri di   appropriatezza,  </a:t>
            </a:r>
            <a:r>
              <a:rPr kumimoji="0" lang="it-IT" sz="2600" b="1" i="0" u="none" strike="noStrike" kern="1200" cap="none" spc="0" normalizeH="0" noProof="0" dirty="0" smtClean="0">
                <a:ln>
                  <a:noFill/>
                </a:ln>
                <a:solidFill>
                  <a:schemeClr val="accent2">
                    <a:lumMod val="40000"/>
                    <a:lumOff val="60000"/>
                  </a:schemeClr>
                </a:solidFill>
                <a:effectLst/>
                <a:uLnTx/>
                <a:uFillTx/>
                <a:latin typeface="Baskerville Old Face" pitchFamily="18" charset="0"/>
              </a:rPr>
              <a:t>    </a:t>
            </a:r>
          </a:p>
          <a:p>
            <a:pPr marL="0" marR="45720" lvl="0" indent="0" defTabSz="914400" rtl="0" eaLnBrk="1" fontAlgn="auto" latinLnBrk="0" hangingPunct="1">
              <a:lnSpc>
                <a:spcPct val="100000"/>
              </a:lnSpc>
              <a:spcBef>
                <a:spcPct val="20000"/>
              </a:spcBef>
              <a:spcAft>
                <a:spcPts val="0"/>
              </a:spcAft>
              <a:buClr>
                <a:srgbClr val="E36E57"/>
              </a:buClr>
              <a:buSzPct val="95000"/>
              <a:tabLst/>
              <a:defRPr/>
            </a:pPr>
            <a:r>
              <a:rPr lang="it-IT" sz="2600" b="1" dirty="0" smtClean="0">
                <a:solidFill>
                  <a:schemeClr val="accent2">
                    <a:lumMod val="40000"/>
                    <a:lumOff val="60000"/>
                  </a:schemeClr>
                </a:solidFill>
                <a:latin typeface="Baskerville Old Face" pitchFamily="18" charset="0"/>
              </a:rPr>
              <a:t>           </a:t>
            </a: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efficacia, efficienza ed economicità.</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	Livelli di complessità.</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	Integrazione socio-sanitaria.</a:t>
            </a:r>
          </a:p>
          <a:p>
            <a:pPr marL="0" marR="45720" lvl="0" indent="0" defTabSz="914400" rtl="0" eaLnBrk="1" fontAlgn="auto" latinLnBrk="0" hangingPunct="1">
              <a:lnSpc>
                <a:spcPct val="100000"/>
              </a:lnSpc>
              <a:spcBef>
                <a:spcPct val="20000"/>
              </a:spcBef>
              <a:spcAft>
                <a:spcPts val="0"/>
              </a:spcAft>
              <a:buClr>
                <a:srgbClr val="E36E57"/>
              </a:buClr>
              <a:buSzPct val="95000"/>
              <a:buFont typeface="Wingdings" pitchFamily="2" charset="2"/>
              <a:buChar char="q"/>
              <a:tabLst/>
              <a:defRPr/>
            </a:pPr>
            <a:r>
              <a:rPr kumimoji="0" lang="it-IT" sz="2600" b="1" i="0" u="none" strike="noStrike" kern="1200" cap="none" spc="0" normalizeH="0" baseline="0" noProof="0" dirty="0" smtClean="0">
                <a:ln>
                  <a:noFill/>
                </a:ln>
                <a:solidFill>
                  <a:schemeClr val="accent2">
                    <a:lumMod val="40000"/>
                    <a:lumOff val="60000"/>
                  </a:schemeClr>
                </a:solidFill>
                <a:effectLst/>
                <a:uLnTx/>
                <a:uFillTx/>
                <a:latin typeface="Baskerville Old Face" pitchFamily="18" charset="0"/>
              </a:rPr>
              <a:t>	Autonomia imprenditoriale.</a:t>
            </a:r>
          </a:p>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1" i="0" u="none" strike="noStrike" kern="1200" cap="none" spc="0" normalizeH="0" baseline="0" noProof="0" dirty="0" smtClean="0">
              <a:ln>
                <a:noFill/>
              </a:ln>
              <a:solidFill>
                <a:srgbClr val="009999"/>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827584" y="1916832"/>
            <a:ext cx="7560840" cy="3323987"/>
          </a:xfrm>
          <a:prstGeom prst="rect">
            <a:avLst/>
          </a:prstGeom>
        </p:spPr>
        <p:txBody>
          <a:bodyPr wrap="square">
            <a:spAutoFit/>
          </a:bodyPr>
          <a:lstStyle/>
          <a:p>
            <a:endParaRPr lang="it-IT" b="1" dirty="0" smtClean="0">
              <a:solidFill>
                <a:srgbClr val="FFFF00"/>
              </a:solidFill>
            </a:endParaRPr>
          </a:p>
          <a:p>
            <a:r>
              <a:rPr lang="it-IT" sz="2000" dirty="0" smtClean="0">
                <a:latin typeface="Baskerville Old Face" pitchFamily="18" charset="0"/>
              </a:rPr>
              <a:t>–  </a:t>
            </a:r>
            <a:r>
              <a:rPr lang="it-IT" sz="2400" dirty="0" smtClean="0">
                <a:latin typeface="Baskerville Old Face" pitchFamily="18" charset="0"/>
              </a:rPr>
              <a:t>Combinare risorse per raggiungere obiettivi prefissati</a:t>
            </a:r>
          </a:p>
          <a:p>
            <a:endParaRPr lang="it-IT" sz="2400" dirty="0" smtClean="0">
              <a:latin typeface="Baskerville Old Face" pitchFamily="18" charset="0"/>
            </a:endParaRPr>
          </a:p>
          <a:p>
            <a:pPr>
              <a:lnSpc>
                <a:spcPct val="150000"/>
              </a:lnSpc>
            </a:pPr>
            <a:r>
              <a:rPr lang="it-IT" sz="2400" dirty="0" smtClean="0">
                <a:latin typeface="Baskerville Old Face" pitchFamily="18" charset="0"/>
              </a:rPr>
              <a:t>–   E’ il complesso di modalità secondo le quali viene effettuata la divisione del lavoro attraverso l’identificazione di obiettivi, compiti, responsabilità, modalità di coordinamento e di controllo</a:t>
            </a:r>
          </a:p>
        </p:txBody>
      </p:sp>
      <p:sp>
        <p:nvSpPr>
          <p:cNvPr id="9" name="Rectangle 5"/>
          <p:cNvSpPr txBox="1">
            <a:spLocks noChangeArrowheads="1"/>
          </p:cNvSpPr>
          <p:nvPr/>
        </p:nvSpPr>
        <p:spPr>
          <a:xfrm>
            <a:off x="827584" y="1052736"/>
            <a:ext cx="6400800" cy="914400"/>
          </a:xfrm>
          <a:prstGeom prst="rect">
            <a:avLst/>
          </a:prstGeom>
        </p:spPr>
        <p:txBody>
          <a:bodyPr vert="horz" lIns="0" rIns="18288">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t-IT" sz="4400" b="0" i="0" u="none" strike="noStrike" kern="1200" cap="none" spc="0" normalizeH="0" baseline="0" noProof="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 </a:t>
            </a:r>
            <a:endParaRPr kumimoji="0" lang="it-IT" sz="4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11" name="Rectangle 5"/>
          <p:cNvSpPr txBox="1">
            <a:spLocks noChangeArrowheads="1"/>
          </p:cNvSpPr>
          <p:nvPr/>
        </p:nvSpPr>
        <p:spPr>
          <a:xfrm>
            <a:off x="755576" y="1700808"/>
            <a:ext cx="6400800" cy="914400"/>
          </a:xfrm>
          <a:prstGeom prst="rect">
            <a:avLst/>
          </a:prstGeom>
        </p:spPr>
        <p:txBody>
          <a:bodyPr vert="horz" lIns="0" rIns="18288">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t-IT" sz="3000" b="0" i="0" u="none" strike="noStrike" kern="1200" cap="none" spc="0" normalizeH="0" baseline="0" noProof="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 </a:t>
            </a:r>
            <a:endParaRPr kumimoji="0" lang="it-IT" sz="30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7" name="Rectangle 2"/>
          <p:cNvSpPr txBox="1">
            <a:spLocks noChangeArrowheads="1"/>
          </p:cNvSpPr>
          <p:nvPr/>
        </p:nvSpPr>
        <p:spPr>
          <a:xfrm>
            <a:off x="251520" y="476672"/>
            <a:ext cx="7776864" cy="1296144"/>
          </a:xfrm>
          <a:prstGeom prst="rect">
            <a:avLst/>
          </a:prstGeom>
          <a:ln>
            <a:noFill/>
          </a:ln>
        </p:spPr>
        <p:txBody>
          <a:bodyPr vert="horz" lIns="0" tIns="0" rIns="18288"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askerville Old Face" pitchFamily="18" charset="0"/>
                <a:ea typeface="+mj-ea"/>
                <a:cs typeface="+mj-cs"/>
              </a:rPr>
              <a:t>L’Organizzazione sanitaria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TotalTime>
  <Words>2011</Words>
  <Application>Microsoft Office PowerPoint</Application>
  <PresentationFormat>Presentazione su schermo (4:3)</PresentationFormat>
  <Paragraphs>284</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FUNZIONE DELLA PRODUZIONE  DEI SERVIZI SANITARI</vt:lpstr>
    </vt:vector>
  </TitlesOfParts>
  <Company>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SuorFiloOasi</dc:creator>
  <cp:lastModifiedBy>SuorFiloOasi</cp:lastModifiedBy>
  <cp:revision>43</cp:revision>
  <dcterms:created xsi:type="dcterms:W3CDTF">2015-11-05T16:37:42Z</dcterms:created>
  <dcterms:modified xsi:type="dcterms:W3CDTF">2016-01-07T18:17:00Z</dcterms:modified>
</cp:coreProperties>
</file>