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1" r:id="rId2"/>
    <p:sldId id="378" r:id="rId3"/>
    <p:sldId id="379" r:id="rId4"/>
    <p:sldId id="380" r:id="rId5"/>
    <p:sldId id="381" r:id="rId6"/>
    <p:sldId id="383" r:id="rId7"/>
    <p:sldId id="382" r:id="rId8"/>
    <p:sldId id="384" r:id="rId9"/>
    <p:sldId id="393" r:id="rId10"/>
    <p:sldId id="385" r:id="rId11"/>
    <p:sldId id="386" r:id="rId12"/>
    <p:sldId id="387" r:id="rId13"/>
    <p:sldId id="388" r:id="rId14"/>
    <p:sldId id="277" r:id="rId15"/>
    <p:sldId id="389" r:id="rId16"/>
    <p:sldId id="391" r:id="rId17"/>
    <p:sldId id="390" r:id="rId18"/>
    <p:sldId id="397" r:id="rId19"/>
    <p:sldId id="392" r:id="rId20"/>
    <p:sldId id="395" r:id="rId21"/>
    <p:sldId id="396" r:id="rId22"/>
    <p:sldId id="398" r:id="rId23"/>
    <p:sldId id="278" r:id="rId24"/>
    <p:sldId id="279" r:id="rId25"/>
    <p:sldId id="280" r:id="rId26"/>
    <p:sldId id="289" r:id="rId27"/>
    <p:sldId id="286" r:id="rId28"/>
    <p:sldId id="290" r:id="rId29"/>
    <p:sldId id="287" r:id="rId30"/>
    <p:sldId id="291" r:id="rId31"/>
    <p:sldId id="292" r:id="rId32"/>
    <p:sldId id="288" r:id="rId33"/>
    <p:sldId id="284" r:id="rId34"/>
    <p:sldId id="295" r:id="rId35"/>
    <p:sldId id="302" r:id="rId36"/>
    <p:sldId id="303" r:id="rId37"/>
    <p:sldId id="296" r:id="rId38"/>
    <p:sldId id="299" r:id="rId39"/>
    <p:sldId id="300" r:id="rId40"/>
    <p:sldId id="301" r:id="rId41"/>
    <p:sldId id="304" r:id="rId42"/>
    <p:sldId id="297" r:id="rId43"/>
    <p:sldId id="285" r:id="rId44"/>
    <p:sldId id="262" r:id="rId45"/>
    <p:sldId id="308" r:id="rId46"/>
    <p:sldId id="306" r:id="rId47"/>
    <p:sldId id="307" r:id="rId48"/>
    <p:sldId id="305" r:id="rId49"/>
    <p:sldId id="270" r:id="rId50"/>
    <p:sldId id="271" r:id="rId51"/>
    <p:sldId id="272" r:id="rId52"/>
    <p:sldId id="273" r:id="rId53"/>
    <p:sldId id="274" r:id="rId54"/>
    <p:sldId id="275" r:id="rId55"/>
    <p:sldId id="309" r:id="rId56"/>
    <p:sldId id="310" r:id="rId57"/>
    <p:sldId id="311" r:id="rId58"/>
    <p:sldId id="263" r:id="rId59"/>
    <p:sldId id="264" r:id="rId60"/>
    <p:sldId id="265" r:id="rId61"/>
    <p:sldId id="266" r:id="rId62"/>
    <p:sldId id="312" r:id="rId63"/>
    <p:sldId id="313" r:id="rId64"/>
    <p:sldId id="320" r:id="rId65"/>
    <p:sldId id="321" r:id="rId66"/>
    <p:sldId id="267" r:id="rId67"/>
    <p:sldId id="268" r:id="rId68"/>
    <p:sldId id="257" r:id="rId69"/>
    <p:sldId id="260" r:id="rId70"/>
    <p:sldId id="258" r:id="rId71"/>
    <p:sldId id="259" r:id="rId72"/>
    <p:sldId id="314" r:id="rId73"/>
    <p:sldId id="319" r:id="rId74"/>
    <p:sldId id="315" r:id="rId75"/>
    <p:sldId id="318" r:id="rId76"/>
    <p:sldId id="316" r:id="rId77"/>
    <p:sldId id="322" r:id="rId78"/>
    <p:sldId id="337" r:id="rId79"/>
    <p:sldId id="338" r:id="rId80"/>
    <p:sldId id="339" r:id="rId81"/>
    <p:sldId id="340" r:id="rId82"/>
    <p:sldId id="341" r:id="rId83"/>
    <p:sldId id="342" r:id="rId84"/>
    <p:sldId id="349" r:id="rId85"/>
    <p:sldId id="348" r:id="rId86"/>
    <p:sldId id="344" r:id="rId87"/>
    <p:sldId id="343" r:id="rId88"/>
    <p:sldId id="324" r:id="rId89"/>
    <p:sldId id="323" r:id="rId90"/>
    <p:sldId id="326" r:id="rId91"/>
    <p:sldId id="327" r:id="rId92"/>
    <p:sldId id="350" r:id="rId93"/>
    <p:sldId id="328" r:id="rId94"/>
    <p:sldId id="329" r:id="rId95"/>
    <p:sldId id="330" r:id="rId96"/>
    <p:sldId id="351" r:id="rId97"/>
    <p:sldId id="352" r:id="rId98"/>
    <p:sldId id="353" r:id="rId99"/>
    <p:sldId id="354" r:id="rId100"/>
    <p:sldId id="355" r:id="rId101"/>
    <p:sldId id="356" r:id="rId102"/>
    <p:sldId id="364" r:id="rId103"/>
    <p:sldId id="357" r:id="rId104"/>
    <p:sldId id="358" r:id="rId105"/>
    <p:sldId id="359" r:id="rId106"/>
    <p:sldId id="360" r:id="rId107"/>
    <p:sldId id="361" r:id="rId108"/>
    <p:sldId id="362" r:id="rId109"/>
    <p:sldId id="363"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99" r:id="rId124"/>
    <p:sldId id="400" r:id="rId125"/>
    <p:sldId id="401" r:id="rId126"/>
    <p:sldId id="402" r:id="rId127"/>
    <p:sldId id="403" r:id="rId128"/>
    <p:sldId id="404" r:id="rId129"/>
    <p:sldId id="405" r:id="rId130"/>
    <p:sldId id="336" r:id="rId1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5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86833" autoAdjust="0"/>
  </p:normalViewPr>
  <p:slideViewPr>
    <p:cSldViewPr>
      <p:cViewPr varScale="1">
        <p:scale>
          <a:sx n="65" d="100"/>
          <a:sy n="65"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93F0269-50E0-423B-8CB7-90C51FF1CB38}" type="slidenum">
              <a:rPr lang="it-IT" smtClean="0"/>
              <a:t>‹N›</a:t>
            </a:fld>
            <a:endParaRPr lang="it-IT"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93F0269-50E0-423B-8CB7-90C51FF1CB38}" type="slidenum">
              <a:rPr lang="it-IT" smtClean="0"/>
              <a:t>‹N›</a:t>
            </a:fld>
            <a:endParaRPr lang="it-IT" dirty="0"/>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93F0269-50E0-423B-8CB7-90C51FF1CB38}" type="slidenum">
              <a:rPr lang="it-IT" smtClean="0"/>
              <a:t>‹N›</a:t>
            </a:fld>
            <a:endParaRPr lang="it-IT" dirty="0"/>
          </a:p>
        </p:txBody>
      </p:sp>
      <p:sp>
        <p:nvSpPr>
          <p:cNvPr id="8" name="Title 7"/>
          <p:cNvSpPr>
            <a:spLocks noGrp="1"/>
          </p:cNvSpPr>
          <p:nvPr>
            <p:ph type="title"/>
          </p:nvPr>
        </p:nvSpPr>
        <p:spPr/>
        <p:txBody>
          <a:bodyPr/>
          <a:lstStyle/>
          <a:p>
            <a:r>
              <a:rPr lang="it-IT" smtClean="0"/>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it-IT" smtClean="0"/>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B93F0269-50E0-423B-8CB7-90C51FF1CB38}" type="slidenum">
              <a:rPr lang="it-IT" smtClean="0"/>
              <a:t>‹N›</a:t>
            </a:fld>
            <a:endParaRPr lang="it-IT" dirty="0"/>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93F0269-50E0-423B-8CB7-90C51FF1CB38}" type="slidenum">
              <a:rPr lang="it-IT" smtClean="0"/>
              <a:t>‹N›</a:t>
            </a:fld>
            <a:endParaRPr lang="it-IT"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CC183A5-A5C4-4833-BB6C-477F3CB2E852}" type="datetimeFigureOut">
              <a:rPr lang="it-IT" smtClean="0"/>
              <a:t>23/05/2017</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93F0269-50E0-423B-8CB7-90C51FF1CB38}" type="slidenum">
              <a:rPr lang="it-IT" smtClean="0"/>
              <a:t>‹N›</a:t>
            </a:fld>
            <a:endParaRPr lang="it-IT"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it-IT" smtClean="0"/>
              <a:t>Fare clic per modificare lo stile del titolo</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CC183A5-A5C4-4833-BB6C-477F3CB2E852}" type="datetimeFigureOut">
              <a:rPr lang="it-IT" smtClean="0"/>
              <a:t>23/05/2017</a:t>
            </a:fld>
            <a:endParaRPr lang="it-IT"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it-IT"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93F0269-50E0-423B-8CB7-90C51FF1CB38}" type="slidenum">
              <a:rPr lang="it-IT" smtClean="0"/>
              <a:t>‹N›</a:t>
            </a:fld>
            <a:endParaRPr lang="it-IT"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my-personaltrainer.it/farmacologia/barriera-placentare-17.html" TargetMode="Externa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my-personaltrainer.it/fisiologia/vene.html" TargetMode="External"/><Relationship Id="rId2" Type="http://schemas.openxmlformats.org/officeDocument/2006/relationships/hyperlink" Target="http://www.my-personaltrainer.it/fisiologia/vasi-sanguigni.html"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www.my-personaltrainer.it/fisiologia/arterie.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my-personaltrainer.it/fisiologia/vasi-sanguigni.html"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gravidanzaonline.it/gravidanza/index.htm" TargetMode="Externa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9512" y="271913"/>
            <a:ext cx="8784976" cy="523220"/>
          </a:xfrm>
          <a:prstGeom prst="rect">
            <a:avLst/>
          </a:prstGeom>
        </p:spPr>
        <p:txBody>
          <a:bodyPr wrap="square">
            <a:spAutoFit/>
          </a:bodyPr>
          <a:lstStyle/>
          <a:p>
            <a:pPr lvl="0" algn="ctr">
              <a:spcBef>
                <a:spcPts val="600"/>
              </a:spcBef>
              <a:buClr>
                <a:srgbClr val="0F6FC6"/>
              </a:buClr>
              <a:buSzPct val="70000"/>
            </a:pPr>
            <a:r>
              <a:rPr lang="it-IT" sz="2800" b="1" i="1" dirty="0">
                <a:solidFill>
                  <a:schemeClr val="bg2">
                    <a:lumMod val="10000"/>
                  </a:schemeClr>
                </a:solidFill>
                <a:latin typeface="Lucida Handwriting" pitchFamily="66" charset="0"/>
              </a:rPr>
              <a:t>Infermieristica Ginecologica ed Ostetrica</a:t>
            </a:r>
          </a:p>
        </p:txBody>
      </p:sp>
      <p:sp>
        <p:nvSpPr>
          <p:cNvPr id="6" name="CasellaDiTesto 5"/>
          <p:cNvSpPr txBox="1"/>
          <p:nvPr/>
        </p:nvSpPr>
        <p:spPr>
          <a:xfrm>
            <a:off x="1187624" y="1275900"/>
            <a:ext cx="6696744" cy="769441"/>
          </a:xfrm>
          <a:prstGeom prst="rect">
            <a:avLst/>
          </a:prstGeom>
          <a:noFill/>
        </p:spPr>
        <p:txBody>
          <a:bodyPr wrap="square" rtlCol="0">
            <a:spAutoFit/>
          </a:bodyPr>
          <a:lstStyle/>
          <a:p>
            <a:pPr algn="ctr"/>
            <a:r>
              <a:rPr lang="it-IT" sz="4400" b="1" i="1" dirty="0" smtClean="0">
                <a:solidFill>
                  <a:schemeClr val="bg2">
                    <a:lumMod val="10000"/>
                  </a:schemeClr>
                </a:solidFill>
                <a:latin typeface="Lucida Calligraphy" pitchFamily="66" charset="0"/>
                <a:cs typeface="Arial" pitchFamily="34" charset="0"/>
              </a:rPr>
              <a:t> Gravidanza  e parto</a:t>
            </a:r>
            <a:endParaRPr lang="it-IT" sz="4400" b="1" i="1" dirty="0">
              <a:solidFill>
                <a:schemeClr val="bg2">
                  <a:lumMod val="10000"/>
                </a:schemeClr>
              </a:solidFill>
              <a:latin typeface="Lucida Calligraphy" pitchFamily="66" charset="0"/>
              <a:cs typeface="Arial" pitchFamily="34" charset="0"/>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708920"/>
            <a:ext cx="4032448"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8" y="2276872"/>
            <a:ext cx="3384376" cy="3816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274822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215008" y="188640"/>
            <a:ext cx="8928992" cy="6186309"/>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L'aumento </a:t>
            </a:r>
            <a:r>
              <a:rPr lang="it-IT" sz="4400" b="1" i="1" dirty="0" smtClean="0">
                <a:latin typeface="Lucida Calligraphy" panose="03010101010101010101" pitchFamily="66" charset="0"/>
                <a:ea typeface="Times New Roman" panose="02020603050405020304" pitchFamily="18" charset="0"/>
                <a:cs typeface="Times New Roman" panose="02020603050405020304" pitchFamily="18" charset="0"/>
              </a:rPr>
              <a:t>ponderale</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L'aumento del peso corporeo è un fenomeno praticamente obbligatorio in gravidanza, determinato non solo dal peso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feto, della placenta, del liquido amniotico e dell'utero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che in totale arrivano a circa 6 chilogrammi),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ma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anche dalla ritenzione di liquidi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rPr>
              <a:t>E</a:t>
            </a:r>
            <a:r>
              <a:rPr lang="it-IT" sz="2000" i="1" dirty="0">
                <a:latin typeface="Lucida Calligraphy" panose="03010101010101010101" pitchFamily="66" charset="0"/>
              </a:rPr>
              <a:t>' consigliabile non superare i 12 chilogrammi di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aumento </a:t>
            </a:r>
            <a:r>
              <a:rPr lang="it-IT" sz="2000" i="1" dirty="0">
                <a:latin typeface="Lucida Calligraphy" panose="03010101010101010101" pitchFamily="66" charset="0"/>
              </a:rPr>
              <a:t>ponderale a termine </a:t>
            </a:r>
            <a:r>
              <a:rPr lang="it-IT" sz="2000" i="1" dirty="0" smtClean="0">
                <a:latin typeface="Lucida Calligraphy" panose="03010101010101010101" pitchFamily="66" charset="0"/>
              </a:rPr>
              <a:t>della gravidanza</a:t>
            </a:r>
            <a:r>
              <a:rPr lang="it-IT" sz="2000" i="1" dirty="0">
                <a:latin typeface="Lucida Calligraphy" panose="03010101010101010101" pitchFamily="66" charset="0"/>
              </a:rPr>
              <a:t>, perché </a:t>
            </a:r>
            <a:r>
              <a:rPr lang="it-IT" sz="2000" i="1" dirty="0" smtClean="0">
                <a:latin typeface="Lucida Calligraphy" panose="03010101010101010101" pitchFamily="66" charset="0"/>
              </a:rPr>
              <a:t> </a:t>
            </a:r>
          </a:p>
          <a:p>
            <a:pPr algn="ctr">
              <a:lnSpc>
                <a:spcPct val="150000"/>
              </a:lnSpc>
            </a:pPr>
            <a:r>
              <a:rPr lang="it-IT" sz="2000" i="1" dirty="0" smtClean="0">
                <a:latin typeface="Lucida Calligraphy" panose="03010101010101010101" pitchFamily="66" charset="0"/>
              </a:rPr>
              <a:t>un </a:t>
            </a:r>
            <a:r>
              <a:rPr lang="it-IT" sz="2000" i="1" dirty="0">
                <a:latin typeface="Lucida Calligraphy" panose="03010101010101010101" pitchFamily="66" charset="0"/>
              </a:rPr>
              <a:t>eccessivo incremento del peso favorisce la comparsa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di </a:t>
            </a:r>
            <a:r>
              <a:rPr lang="it-IT" sz="2000" i="1" dirty="0">
                <a:latin typeface="Lucida Calligraphy" panose="03010101010101010101" pitchFamily="66" charset="0"/>
              </a:rPr>
              <a:t>disturbi e complicazioni come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la </a:t>
            </a:r>
            <a:r>
              <a:rPr lang="it-IT" sz="2000" i="1" dirty="0">
                <a:latin typeface="Lucida Calligraphy" panose="03010101010101010101" pitchFamily="66" charset="0"/>
              </a:rPr>
              <a:t>gestosi, il diabete ed il parto pretermine.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endParaRPr lang="it-IT" sz="2000" i="1" dirty="0">
              <a:latin typeface="Lucida Calligraphy" panose="03010101010101010101" pitchFamily="66" charset="0"/>
            </a:endParaRPr>
          </a:p>
        </p:txBody>
      </p:sp>
    </p:spTree>
    <p:extLst>
      <p:ext uri="{BB962C8B-B14F-4D97-AF65-F5344CB8AC3E}">
        <p14:creationId xmlns:p14="http://schemas.microsoft.com/office/powerpoint/2010/main" val="10048136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960" y="1412776"/>
            <a:ext cx="9123040" cy="4678204"/>
          </a:xfrm>
          <a:prstGeom prst="rect">
            <a:avLst/>
          </a:prstGeom>
        </p:spPr>
        <p:txBody>
          <a:bodyPr wrap="square">
            <a:spAutoFit/>
          </a:bodyPr>
          <a:lstStyle/>
          <a:p>
            <a:pPr lvl="0" algn="ctr"/>
            <a:r>
              <a:rPr lang="it-IT" b="1" i="1" dirty="0">
                <a:solidFill>
                  <a:srgbClr val="002060"/>
                </a:solidFill>
                <a:latin typeface="Lucida Handwriting" pitchFamily="66" charset="0"/>
              </a:rPr>
              <a:t>INVOLUZIONE UTERINA E LOCHI AZIONI</a:t>
            </a:r>
          </a:p>
          <a:p>
            <a:pPr lvl="0"/>
            <a:r>
              <a:rPr lang="it-IT" i="1" dirty="0" smtClean="0">
                <a:solidFill>
                  <a:srgbClr val="002060"/>
                </a:solidFill>
                <a:latin typeface="Lucida Handwriting" pitchFamily="66" charset="0"/>
              </a:rPr>
              <a:t>- </a:t>
            </a:r>
            <a:r>
              <a:rPr lang="it-IT" sz="2000" i="1" dirty="0" smtClean="0">
                <a:solidFill>
                  <a:srgbClr val="002060"/>
                </a:solidFill>
                <a:latin typeface="Lucida Handwriting" pitchFamily="66" charset="0"/>
              </a:rPr>
              <a:t>Se </a:t>
            </a:r>
            <a:r>
              <a:rPr lang="it-IT" sz="2000" i="1" dirty="0">
                <a:solidFill>
                  <a:srgbClr val="002060"/>
                </a:solidFill>
                <a:latin typeface="Lucida Handwriting" pitchFamily="66" charset="0"/>
              </a:rPr>
              <a:t>l’utero non è contratto, massaggiarlo con movimenti </a:t>
            </a:r>
            <a:r>
              <a:rPr lang="it-IT" sz="2000" i="1" dirty="0" smtClean="0">
                <a:solidFill>
                  <a:srgbClr val="002060"/>
                </a:solidFill>
                <a:latin typeface="Lucida Handwriting" pitchFamily="66" charset="0"/>
              </a:rPr>
              <a:t>  </a:t>
            </a:r>
          </a:p>
          <a:p>
            <a:pPr lvl="0"/>
            <a:r>
              <a:rPr lang="it-IT" sz="2000" i="1" dirty="0" smtClean="0">
                <a:solidFill>
                  <a:srgbClr val="002060"/>
                </a:solidFill>
                <a:latin typeface="Lucida Handwriting" pitchFamily="66" charset="0"/>
              </a:rPr>
              <a:t>  circolari </a:t>
            </a:r>
            <a:r>
              <a:rPr lang="it-IT" sz="2000" i="1" dirty="0">
                <a:solidFill>
                  <a:srgbClr val="002060"/>
                </a:solidFill>
                <a:latin typeface="Lucida Handwriting" pitchFamily="66" charset="0"/>
              </a:rPr>
              <a:t>decisi ma delicati </a:t>
            </a:r>
            <a:r>
              <a:rPr lang="it-IT" sz="2000" i="1" dirty="0" smtClean="0">
                <a:solidFill>
                  <a:srgbClr val="002060"/>
                </a:solidFill>
                <a:latin typeface="Lucida Handwriting" pitchFamily="66" charset="0"/>
              </a:rPr>
              <a:t>finché non riacquista </a:t>
            </a:r>
            <a:r>
              <a:rPr lang="it-IT" sz="2000" i="1" dirty="0">
                <a:solidFill>
                  <a:srgbClr val="002060"/>
                </a:solidFill>
                <a:latin typeface="Lucida Handwriting" pitchFamily="66" charset="0"/>
              </a:rPr>
              <a:t>tono </a:t>
            </a:r>
          </a:p>
          <a:p>
            <a:pPr lvl="0"/>
            <a:r>
              <a:rPr lang="it-IT" sz="2000" i="1" dirty="0" smtClean="0">
                <a:solidFill>
                  <a:srgbClr val="002060"/>
                </a:solidFill>
                <a:latin typeface="Lucida Handwriting" pitchFamily="66" charset="0"/>
              </a:rPr>
              <a:t>- Informare </a:t>
            </a:r>
            <a:r>
              <a:rPr lang="it-IT" sz="2000" i="1" dirty="0">
                <a:solidFill>
                  <a:srgbClr val="002060"/>
                </a:solidFill>
                <a:latin typeface="Lucida Handwriting" pitchFamily="66" charset="0"/>
              </a:rPr>
              <a:t>il medico se il rilasciamento e/o la ridotta </a:t>
            </a:r>
            <a:endParaRPr lang="it-IT" sz="2000" i="1" dirty="0" smtClean="0">
              <a:solidFill>
                <a:srgbClr val="002060"/>
              </a:solidFill>
              <a:latin typeface="Lucida Handwriting" pitchFamily="66" charset="0"/>
            </a:endParaRPr>
          </a:p>
          <a:p>
            <a:pPr lvl="0"/>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involuzione </a:t>
            </a:r>
            <a:r>
              <a:rPr lang="it-IT" sz="2000" i="1" dirty="0">
                <a:solidFill>
                  <a:srgbClr val="002060"/>
                </a:solidFill>
                <a:latin typeface="Lucida Handwriting" pitchFamily="66" charset="0"/>
              </a:rPr>
              <a:t>è accompagnata da </a:t>
            </a:r>
            <a:r>
              <a:rPr lang="it-IT" sz="2000" i="1" dirty="0" smtClean="0">
                <a:solidFill>
                  <a:srgbClr val="002060"/>
                </a:solidFill>
                <a:latin typeface="Lucida Handwriting" pitchFamily="66" charset="0"/>
              </a:rPr>
              <a:t>perdite ematiche  </a:t>
            </a:r>
          </a:p>
          <a:p>
            <a:pPr lvl="0"/>
            <a:r>
              <a:rPr lang="it-IT" sz="2000" i="1" dirty="0" smtClean="0">
                <a:solidFill>
                  <a:srgbClr val="002060"/>
                </a:solidFill>
                <a:latin typeface="Lucida Handwriting" pitchFamily="66" charset="0"/>
              </a:rPr>
              <a:t>  abbondanti</a:t>
            </a:r>
            <a:r>
              <a:rPr lang="it-IT" sz="2000" i="1" dirty="0">
                <a:solidFill>
                  <a:srgbClr val="002060"/>
                </a:solidFill>
                <a:latin typeface="Lucida Handwriting" pitchFamily="66" charset="0"/>
              </a:rPr>
              <a:t>, dolore addominale, lochi maleodoranti, </a:t>
            </a:r>
            <a:endParaRPr lang="it-IT" sz="2000" i="1" dirty="0" smtClean="0">
              <a:solidFill>
                <a:srgbClr val="002060"/>
              </a:solidFill>
              <a:latin typeface="Lucida Handwriting" pitchFamily="66" charset="0"/>
            </a:endParaRPr>
          </a:p>
          <a:p>
            <a:pPr lvl="0"/>
            <a:r>
              <a:rPr lang="it-IT" sz="2000" i="1" dirty="0" smtClean="0">
                <a:solidFill>
                  <a:srgbClr val="002060"/>
                </a:solidFill>
                <a:latin typeface="Lucida Handwriting" pitchFamily="66" charset="0"/>
              </a:rPr>
              <a:t>  febbre .</a:t>
            </a:r>
          </a:p>
          <a:p>
            <a:pPr lvl="0"/>
            <a:r>
              <a:rPr lang="it-IT" sz="2000" i="1" dirty="0" smtClean="0">
                <a:solidFill>
                  <a:srgbClr val="002060"/>
                </a:solidFill>
                <a:latin typeface="Lucida Handwriting" pitchFamily="66" charset="0"/>
              </a:rPr>
              <a:t>- Sconsigliare </a:t>
            </a:r>
            <a:r>
              <a:rPr lang="it-IT" sz="2000" i="1" dirty="0">
                <a:solidFill>
                  <a:srgbClr val="002060"/>
                </a:solidFill>
                <a:latin typeface="Lucida Handwriting" pitchFamily="66" charset="0"/>
              </a:rPr>
              <a:t>l’uso routinario di disinfettanti, ovuli e </a:t>
            </a:r>
            <a:endParaRPr lang="it-IT" sz="2000" i="1" dirty="0" smtClean="0">
              <a:solidFill>
                <a:srgbClr val="002060"/>
              </a:solidFill>
              <a:latin typeface="Lucida Handwriting" pitchFamily="66" charset="0"/>
            </a:endParaRPr>
          </a:p>
          <a:p>
            <a:pPr lvl="0"/>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lavande </a:t>
            </a:r>
            <a:r>
              <a:rPr lang="it-IT" sz="2000" i="1" dirty="0">
                <a:solidFill>
                  <a:srgbClr val="002060"/>
                </a:solidFill>
                <a:latin typeface="Lucida Handwriting" pitchFamily="66" charset="0"/>
              </a:rPr>
              <a:t>vaginali.</a:t>
            </a:r>
          </a:p>
          <a:p>
            <a:pPr lvl="0"/>
            <a:r>
              <a:rPr lang="it-IT" sz="2000" i="1" dirty="0" smtClean="0">
                <a:solidFill>
                  <a:srgbClr val="002060"/>
                </a:solidFill>
                <a:latin typeface="Lucida Handwriting" pitchFamily="66" charset="0"/>
              </a:rPr>
              <a:t>- Scoraggiare  l’uso </a:t>
            </a:r>
            <a:r>
              <a:rPr lang="it-IT" sz="2000" i="1" dirty="0">
                <a:solidFill>
                  <a:srgbClr val="002060"/>
                </a:solidFill>
                <a:latin typeface="Lucida Handwriting" pitchFamily="66" charset="0"/>
              </a:rPr>
              <a:t>di tamponi vaginali</a:t>
            </a:r>
            <a:r>
              <a:rPr lang="it-IT" sz="2000" i="1" dirty="0" smtClean="0">
                <a:solidFill>
                  <a:srgbClr val="002060"/>
                </a:solidFill>
                <a:latin typeface="Lucida Handwriting" pitchFamily="66" charset="0"/>
              </a:rPr>
              <a:t>.</a:t>
            </a:r>
          </a:p>
          <a:p>
            <a:r>
              <a:rPr lang="it-IT" sz="2000" i="1" dirty="0" smtClean="0">
                <a:solidFill>
                  <a:srgbClr val="002060"/>
                </a:solidFill>
                <a:latin typeface="Lucida Handwriting" pitchFamily="66" charset="0"/>
              </a:rPr>
              <a:t>- Allertare </a:t>
            </a:r>
            <a:r>
              <a:rPr lang="it-IT" sz="2000" i="1" dirty="0">
                <a:solidFill>
                  <a:srgbClr val="002060"/>
                </a:solidFill>
                <a:latin typeface="Lucida Handwriting" pitchFamily="66" charset="0"/>
              </a:rPr>
              <a:t>il medico per valutare la donna con perdite </a:t>
            </a:r>
            <a:r>
              <a:rPr lang="it-IT" sz="2000" i="1" dirty="0" smtClean="0">
                <a:solidFill>
                  <a:srgbClr val="002060"/>
                </a:solidFill>
                <a:latin typeface="Lucida Handwriting" pitchFamily="66" charset="0"/>
              </a:rPr>
              <a:t>   </a:t>
            </a:r>
          </a:p>
          <a:p>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ematiche </a:t>
            </a:r>
            <a:r>
              <a:rPr lang="it-IT" sz="2000" i="1" dirty="0">
                <a:solidFill>
                  <a:srgbClr val="002060"/>
                </a:solidFill>
                <a:latin typeface="Lucida Handwriting" pitchFamily="66" charset="0"/>
              </a:rPr>
              <a:t>improvvise e abbondanti </a:t>
            </a:r>
            <a:r>
              <a:rPr lang="it-IT" sz="2000" i="1" dirty="0" smtClean="0">
                <a:solidFill>
                  <a:srgbClr val="002060"/>
                </a:solidFill>
                <a:latin typeface="Lucida Handwriting" pitchFamily="66" charset="0"/>
              </a:rPr>
              <a:t>o accompagnate </a:t>
            </a:r>
            <a:r>
              <a:rPr lang="it-IT" sz="2000" i="1" dirty="0">
                <a:solidFill>
                  <a:srgbClr val="002060"/>
                </a:solidFill>
                <a:latin typeface="Lucida Handwriting" pitchFamily="66" charset="0"/>
              </a:rPr>
              <a:t>da </a:t>
            </a:r>
            <a:r>
              <a:rPr lang="it-IT" sz="2000" i="1" dirty="0" smtClean="0">
                <a:solidFill>
                  <a:srgbClr val="002060"/>
                </a:solidFill>
                <a:latin typeface="Lucida Handwriting" pitchFamily="66" charset="0"/>
              </a:rPr>
              <a:t> </a:t>
            </a:r>
          </a:p>
          <a:p>
            <a:r>
              <a:rPr lang="it-IT" sz="2000" i="1" dirty="0" smtClean="0">
                <a:solidFill>
                  <a:srgbClr val="002060"/>
                </a:solidFill>
                <a:latin typeface="Lucida Handwriting" pitchFamily="66" charset="0"/>
              </a:rPr>
              <a:t>  qualsiasi </a:t>
            </a:r>
            <a:r>
              <a:rPr lang="it-IT" sz="2000" i="1" dirty="0">
                <a:solidFill>
                  <a:srgbClr val="002060"/>
                </a:solidFill>
                <a:latin typeface="Lucida Handwriting" pitchFamily="66" charset="0"/>
              </a:rPr>
              <a:t>altro segno e sintomo di shock, inclusa la </a:t>
            </a:r>
            <a:r>
              <a:rPr lang="it-IT" sz="2000" i="1" dirty="0" smtClean="0">
                <a:solidFill>
                  <a:srgbClr val="002060"/>
                </a:solidFill>
                <a:latin typeface="Lucida Handwriting" pitchFamily="66" charset="0"/>
              </a:rPr>
              <a:t> </a:t>
            </a:r>
          </a:p>
          <a:p>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tachicardia</a:t>
            </a:r>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l’ipotensione  e  la </a:t>
            </a:r>
            <a:r>
              <a:rPr lang="it-IT" sz="2000" i="1" dirty="0">
                <a:solidFill>
                  <a:srgbClr val="002060"/>
                </a:solidFill>
                <a:latin typeface="Lucida Handwriting" pitchFamily="66" charset="0"/>
              </a:rPr>
              <a:t>modificazione dello </a:t>
            </a:r>
            <a:endParaRPr lang="it-IT" sz="2000" i="1" dirty="0" smtClean="0">
              <a:solidFill>
                <a:srgbClr val="002060"/>
              </a:solidFill>
              <a:latin typeface="Lucida Handwriting" pitchFamily="66" charset="0"/>
            </a:endParaRPr>
          </a:p>
          <a:p>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stato di </a:t>
            </a:r>
            <a:r>
              <a:rPr lang="it-IT" sz="2000" i="1" dirty="0">
                <a:solidFill>
                  <a:srgbClr val="002060"/>
                </a:solidFill>
                <a:latin typeface="Lucida Handwriting" pitchFamily="66" charset="0"/>
              </a:rPr>
              <a:t>coscienza</a:t>
            </a:r>
          </a:p>
        </p:txBody>
      </p:sp>
      <p:sp>
        <p:nvSpPr>
          <p:cNvPr id="3" name="Rettangolo 2"/>
          <p:cNvSpPr/>
          <p:nvPr/>
        </p:nvSpPr>
        <p:spPr>
          <a:xfrm>
            <a:off x="20960" y="116632"/>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2563799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161256" y="1484784"/>
            <a:ext cx="8982744" cy="4308872"/>
          </a:xfrm>
          <a:prstGeom prst="rect">
            <a:avLst/>
          </a:prstGeom>
        </p:spPr>
        <p:txBody>
          <a:bodyPr wrap="square">
            <a:spAutoFit/>
          </a:bodyPr>
          <a:lstStyle/>
          <a:p>
            <a:r>
              <a:rPr lang="it-IT" b="1" i="1" dirty="0">
                <a:solidFill>
                  <a:srgbClr val="002060"/>
                </a:solidFill>
                <a:latin typeface="Arial" pitchFamily="34" charset="0"/>
                <a:cs typeface="Arial" pitchFamily="34" charset="0"/>
              </a:rPr>
              <a:t>SEGNI e SINTOMI </a:t>
            </a:r>
            <a:r>
              <a:rPr lang="it-IT" b="1" i="1" dirty="0" smtClean="0">
                <a:solidFill>
                  <a:srgbClr val="002060"/>
                </a:solidFill>
                <a:latin typeface="Arial" pitchFamily="34" charset="0"/>
                <a:cs typeface="Arial" pitchFamily="34" charset="0"/>
              </a:rPr>
              <a:t>                                                       RISCHIO </a:t>
            </a:r>
            <a:r>
              <a:rPr lang="it-IT" b="1" i="1" dirty="0">
                <a:solidFill>
                  <a:srgbClr val="002060"/>
                </a:solidFill>
                <a:latin typeface="Arial" pitchFamily="34" charset="0"/>
                <a:cs typeface="Arial" pitchFamily="34" charset="0"/>
              </a:rPr>
              <a:t>POTENZIALE</a:t>
            </a:r>
          </a:p>
          <a:p>
            <a:r>
              <a:rPr lang="it-IT" sz="1600" i="1" dirty="0">
                <a:solidFill>
                  <a:srgbClr val="002060"/>
                </a:solidFill>
                <a:latin typeface="Arial" pitchFamily="34" charset="0"/>
                <a:cs typeface="Arial" pitchFamily="34" charset="0"/>
              </a:rPr>
              <a:t>Perdita ematica improvvisa e abbondante</a:t>
            </a:r>
            <a:r>
              <a:rPr lang="it-IT" sz="1600" i="1" dirty="0" smtClean="0">
                <a:solidFill>
                  <a:srgbClr val="002060"/>
                </a:solidFill>
                <a:latin typeface="Arial" pitchFamily="34" charset="0"/>
                <a:cs typeface="Arial" pitchFamily="34" charset="0"/>
              </a:rPr>
              <a:t>,                                </a:t>
            </a:r>
            <a:r>
              <a:rPr lang="it-IT" sz="1600" i="1" dirty="0">
                <a:solidFill>
                  <a:srgbClr val="002060"/>
                </a:solidFill>
                <a:latin typeface="Arial" pitchFamily="34" charset="0"/>
                <a:cs typeface="Arial" pitchFamily="34" charset="0"/>
              </a:rPr>
              <a:t>Emorragia </a:t>
            </a:r>
            <a:r>
              <a:rPr lang="it-IT" sz="1600" i="1" dirty="0" smtClean="0">
                <a:solidFill>
                  <a:srgbClr val="002060"/>
                </a:solidFill>
                <a:latin typeface="Arial" pitchFamily="34" charset="0"/>
                <a:cs typeface="Arial" pitchFamily="34" charset="0"/>
              </a:rPr>
              <a:t>post partum</a:t>
            </a:r>
            <a:endParaRPr lang="it-IT" sz="1600" i="1" dirty="0">
              <a:solidFill>
                <a:srgbClr val="002060"/>
              </a:solidFill>
              <a:latin typeface="Arial" pitchFamily="34" charset="0"/>
              <a:cs typeface="Arial" pitchFamily="34" charset="0"/>
            </a:endParaRPr>
          </a:p>
          <a:p>
            <a:r>
              <a:rPr lang="it-IT" sz="1600" i="1" dirty="0">
                <a:solidFill>
                  <a:srgbClr val="002060"/>
                </a:solidFill>
                <a:latin typeface="Arial" pitchFamily="34" charset="0"/>
                <a:cs typeface="Arial" pitchFamily="34" charset="0"/>
              </a:rPr>
              <a:t>oppure aumento persistente della perdita.</a:t>
            </a:r>
          </a:p>
          <a:p>
            <a:r>
              <a:rPr lang="it-IT" sz="1600" i="1" dirty="0" smtClean="0">
                <a:solidFill>
                  <a:srgbClr val="002060"/>
                </a:solidFill>
                <a:latin typeface="Arial" pitchFamily="34" charset="0"/>
                <a:cs typeface="Arial" pitchFamily="34" charset="0"/>
              </a:rPr>
              <a:t>Debolezza, vertigini ,palpitazioni, tachicardia</a:t>
            </a:r>
            <a:r>
              <a:rPr lang="it-IT" sz="1600" i="1" dirty="0">
                <a:solidFill>
                  <a:srgbClr val="002060"/>
                </a:solidFill>
                <a:latin typeface="Arial" pitchFamily="34" charset="0"/>
                <a:cs typeface="Arial" pitchFamily="34" charset="0"/>
              </a:rPr>
              <a:t>.</a:t>
            </a:r>
          </a:p>
          <a:p>
            <a:r>
              <a:rPr lang="it-IT" sz="1600" i="1" dirty="0" smtClean="0">
                <a:solidFill>
                  <a:srgbClr val="002060"/>
                </a:solidFill>
                <a:latin typeface="Arial" pitchFamily="34" charset="0"/>
                <a:cs typeface="Arial" pitchFamily="34" charset="0"/>
              </a:rPr>
              <a:t> </a:t>
            </a:r>
            <a:endParaRPr lang="it-IT" sz="1600" i="1" dirty="0">
              <a:solidFill>
                <a:srgbClr val="002060"/>
              </a:solidFill>
              <a:latin typeface="Arial" pitchFamily="34" charset="0"/>
              <a:cs typeface="Arial" pitchFamily="34" charset="0"/>
            </a:endParaRPr>
          </a:p>
          <a:p>
            <a:pPr lvl="0"/>
            <a:r>
              <a:rPr lang="it-IT" sz="1600" i="1" dirty="0">
                <a:solidFill>
                  <a:srgbClr val="002060"/>
                </a:solidFill>
                <a:latin typeface="Arial" pitchFamily="34" charset="0"/>
                <a:cs typeface="Arial" pitchFamily="34" charset="0"/>
              </a:rPr>
              <a:t>Febbre, brividi, dolore addominale e/o </a:t>
            </a:r>
            <a:r>
              <a:rPr lang="it-IT" sz="1600" i="1" dirty="0" smtClean="0">
                <a:solidFill>
                  <a:srgbClr val="002060"/>
                </a:solidFill>
                <a:latin typeface="Arial" pitchFamily="34" charset="0"/>
                <a:cs typeface="Arial" pitchFamily="34" charset="0"/>
              </a:rPr>
              <a:t>perdite                                    Infezioni</a:t>
            </a:r>
            <a:endParaRPr lang="it-IT" sz="1600" i="1" dirty="0">
              <a:solidFill>
                <a:srgbClr val="002060"/>
              </a:solidFill>
              <a:latin typeface="Arial" pitchFamily="34" charset="0"/>
              <a:cs typeface="Arial" pitchFamily="34" charset="0"/>
            </a:endParaRPr>
          </a:p>
          <a:p>
            <a:r>
              <a:rPr lang="it-IT" sz="1600" i="1" dirty="0" smtClean="0">
                <a:solidFill>
                  <a:srgbClr val="002060"/>
                </a:solidFill>
                <a:latin typeface="Arial" pitchFamily="34" charset="0"/>
                <a:cs typeface="Arial" pitchFamily="34" charset="0"/>
              </a:rPr>
              <a:t>vaginali </a:t>
            </a:r>
            <a:r>
              <a:rPr lang="it-IT" sz="1600" i="1" dirty="0">
                <a:solidFill>
                  <a:srgbClr val="002060"/>
                </a:solidFill>
                <a:latin typeface="Arial" pitchFamily="34" charset="0"/>
                <a:cs typeface="Arial" pitchFamily="34" charset="0"/>
              </a:rPr>
              <a:t>importanti</a:t>
            </a:r>
          </a:p>
          <a:p>
            <a:endParaRPr lang="it-IT" sz="1600" i="1" dirty="0" smtClean="0">
              <a:solidFill>
                <a:srgbClr val="002060"/>
              </a:solidFill>
              <a:latin typeface="Arial" pitchFamily="34" charset="0"/>
              <a:cs typeface="Arial" pitchFamily="34" charset="0"/>
            </a:endParaRPr>
          </a:p>
          <a:p>
            <a:pPr lvl="0"/>
            <a:r>
              <a:rPr lang="it-IT" sz="1600" i="1" dirty="0" smtClean="0">
                <a:solidFill>
                  <a:srgbClr val="002060"/>
                </a:solidFill>
                <a:latin typeface="Arial" pitchFamily="34" charset="0"/>
                <a:cs typeface="Arial" pitchFamily="34" charset="0"/>
              </a:rPr>
              <a:t>Cefalea </a:t>
            </a:r>
            <a:r>
              <a:rPr lang="it-IT" sz="1600" i="1" dirty="0">
                <a:solidFill>
                  <a:srgbClr val="002060"/>
                </a:solidFill>
                <a:latin typeface="Arial" pitchFamily="34" charset="0"/>
                <a:cs typeface="Arial" pitchFamily="34" charset="0"/>
              </a:rPr>
              <a:t>accompagnata da uno o più </a:t>
            </a:r>
            <a:r>
              <a:rPr lang="it-IT" sz="1600" i="1" dirty="0" smtClean="0">
                <a:solidFill>
                  <a:srgbClr val="002060"/>
                </a:solidFill>
                <a:latin typeface="Arial" pitchFamily="34" charset="0"/>
                <a:cs typeface="Arial" pitchFamily="34" charset="0"/>
              </a:rPr>
              <a:t>dei                                  Pre-eclampsia</a:t>
            </a:r>
            <a:r>
              <a:rPr lang="it-IT" sz="1600" i="1" dirty="0">
                <a:solidFill>
                  <a:srgbClr val="002060"/>
                </a:solidFill>
                <a:latin typeface="Arial" pitchFamily="34" charset="0"/>
                <a:cs typeface="Arial" pitchFamily="34" charset="0"/>
              </a:rPr>
              <a:t>, eclampsia</a:t>
            </a:r>
          </a:p>
          <a:p>
            <a:r>
              <a:rPr lang="it-IT" sz="1600" i="1" dirty="0" smtClean="0">
                <a:solidFill>
                  <a:srgbClr val="002060"/>
                </a:solidFill>
                <a:latin typeface="Arial" pitchFamily="34" charset="0"/>
                <a:cs typeface="Arial" pitchFamily="34" charset="0"/>
              </a:rPr>
              <a:t>seguenti </a:t>
            </a:r>
            <a:r>
              <a:rPr lang="it-IT" sz="1600" i="1" dirty="0">
                <a:solidFill>
                  <a:srgbClr val="002060"/>
                </a:solidFill>
                <a:latin typeface="Arial" pitchFamily="34" charset="0"/>
                <a:cs typeface="Arial" pitchFamily="34" charset="0"/>
              </a:rPr>
              <a:t>sintomi entro le 72 ore dal parto:</a:t>
            </a:r>
          </a:p>
          <a:p>
            <a:r>
              <a:rPr lang="it-IT" sz="1600" i="1" dirty="0">
                <a:solidFill>
                  <a:srgbClr val="002060"/>
                </a:solidFill>
                <a:latin typeface="Arial" pitchFamily="34" charset="0"/>
                <a:cs typeface="Arial" pitchFamily="34" charset="0"/>
              </a:rPr>
              <a:t>- disturbi della vista</a:t>
            </a:r>
          </a:p>
          <a:p>
            <a:r>
              <a:rPr lang="it-IT" sz="1600" i="1" dirty="0">
                <a:solidFill>
                  <a:srgbClr val="002060"/>
                </a:solidFill>
                <a:latin typeface="Arial" pitchFamily="34" charset="0"/>
                <a:cs typeface="Arial" pitchFamily="34" charset="0"/>
              </a:rPr>
              <a:t>- nausea, vomito</a:t>
            </a:r>
          </a:p>
          <a:p>
            <a:endParaRPr lang="it-IT" sz="1600" i="1" dirty="0" smtClean="0">
              <a:solidFill>
                <a:srgbClr val="002060"/>
              </a:solidFill>
              <a:latin typeface="Arial" pitchFamily="34" charset="0"/>
              <a:cs typeface="Arial" pitchFamily="34" charset="0"/>
            </a:endParaRPr>
          </a:p>
          <a:p>
            <a:pPr lvl="0"/>
            <a:r>
              <a:rPr lang="it-IT" sz="1600" i="1" dirty="0" smtClean="0">
                <a:solidFill>
                  <a:srgbClr val="002060"/>
                </a:solidFill>
                <a:latin typeface="Arial" pitchFamily="34" charset="0"/>
                <a:cs typeface="Arial" pitchFamily="34" charset="0"/>
              </a:rPr>
              <a:t>Dolore </a:t>
            </a:r>
            <a:r>
              <a:rPr lang="it-IT" sz="1600" i="1" dirty="0">
                <a:solidFill>
                  <a:srgbClr val="002060"/>
                </a:solidFill>
                <a:latin typeface="Arial" pitchFamily="34" charset="0"/>
                <a:cs typeface="Arial" pitchFamily="34" charset="0"/>
              </a:rPr>
              <a:t>unilaterale al polpaccio, </a:t>
            </a:r>
            <a:r>
              <a:rPr lang="it-IT" sz="1600" i="1" dirty="0" smtClean="0">
                <a:solidFill>
                  <a:srgbClr val="002060"/>
                </a:solidFill>
                <a:latin typeface="Arial" pitchFamily="34" charset="0"/>
                <a:cs typeface="Arial" pitchFamily="34" charset="0"/>
              </a:rPr>
              <a:t>arrossamento                                Tromboembolia</a:t>
            </a:r>
            <a:endParaRPr lang="it-IT" sz="1600" i="1" dirty="0">
              <a:solidFill>
                <a:srgbClr val="002060"/>
              </a:solidFill>
              <a:latin typeface="Arial" pitchFamily="34" charset="0"/>
              <a:cs typeface="Arial" pitchFamily="34" charset="0"/>
            </a:endParaRPr>
          </a:p>
          <a:p>
            <a:r>
              <a:rPr lang="it-IT" sz="1600" i="1" dirty="0">
                <a:solidFill>
                  <a:srgbClr val="002060"/>
                </a:solidFill>
                <a:latin typeface="Arial" pitchFamily="34" charset="0"/>
                <a:cs typeface="Arial" pitchFamily="34" charset="0"/>
              </a:rPr>
              <a:t>e</a:t>
            </a:r>
            <a:r>
              <a:rPr lang="it-IT" sz="1600" i="1" dirty="0" smtClean="0">
                <a:solidFill>
                  <a:srgbClr val="002060"/>
                </a:solidFill>
                <a:latin typeface="Arial" pitchFamily="34" charset="0"/>
                <a:cs typeface="Arial" pitchFamily="34" charset="0"/>
              </a:rPr>
              <a:t> /o rigonfiamento</a:t>
            </a:r>
            <a:endParaRPr lang="it-IT" sz="1600" i="1" dirty="0">
              <a:solidFill>
                <a:srgbClr val="002060"/>
              </a:solidFill>
              <a:latin typeface="Arial" pitchFamily="34" charset="0"/>
              <a:cs typeface="Arial" pitchFamily="34" charset="0"/>
            </a:endParaRPr>
          </a:p>
          <a:p>
            <a:r>
              <a:rPr lang="it-IT" sz="1600" i="1" dirty="0" smtClean="0">
                <a:solidFill>
                  <a:srgbClr val="002060"/>
                </a:solidFill>
                <a:latin typeface="Arial" pitchFamily="34" charset="0"/>
                <a:cs typeface="Arial" pitchFamily="34" charset="0"/>
              </a:rPr>
              <a:t> </a:t>
            </a:r>
            <a:endParaRPr lang="it-IT" sz="1600" i="1" dirty="0">
              <a:solidFill>
                <a:srgbClr val="002060"/>
              </a:solidFill>
              <a:latin typeface="Arial" pitchFamily="34" charset="0"/>
              <a:cs typeface="Arial" pitchFamily="34" charset="0"/>
            </a:endParaRPr>
          </a:p>
          <a:p>
            <a:endParaRPr lang="it-IT" dirty="0"/>
          </a:p>
        </p:txBody>
      </p:sp>
    </p:spTree>
    <p:extLst>
      <p:ext uri="{BB962C8B-B14F-4D97-AF65-F5344CB8AC3E}">
        <p14:creationId xmlns:p14="http://schemas.microsoft.com/office/powerpoint/2010/main" val="15099096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988840"/>
            <a:ext cx="9145016" cy="3970318"/>
          </a:xfrm>
          <a:prstGeom prst="rect">
            <a:avLst/>
          </a:prstGeom>
        </p:spPr>
        <p:txBody>
          <a:bodyPr wrap="square">
            <a:spAutoFit/>
          </a:bodyPr>
          <a:lstStyle/>
          <a:p>
            <a:r>
              <a:rPr lang="it-IT" i="1" dirty="0" smtClean="0">
                <a:solidFill>
                  <a:srgbClr val="002060"/>
                </a:solidFill>
                <a:latin typeface="Lucida Handwriting" pitchFamily="66" charset="0"/>
              </a:rPr>
              <a:t>L’infermiera </a:t>
            </a:r>
            <a:r>
              <a:rPr lang="it-IT" i="1" dirty="0">
                <a:solidFill>
                  <a:srgbClr val="002060"/>
                </a:solidFill>
                <a:latin typeface="Lucida Handwriting" pitchFamily="66" charset="0"/>
              </a:rPr>
              <a:t>di reparto ha il compito di istruire la paziente sull’importanza </a:t>
            </a:r>
            <a:r>
              <a:rPr lang="it-IT" i="1" dirty="0" smtClean="0">
                <a:solidFill>
                  <a:srgbClr val="002060"/>
                </a:solidFill>
                <a:latin typeface="Lucida Handwriting" pitchFamily="66" charset="0"/>
              </a:rPr>
              <a:t>dell’igiene perineale </a:t>
            </a:r>
            <a:r>
              <a:rPr lang="it-IT" i="1" dirty="0">
                <a:solidFill>
                  <a:srgbClr val="002060"/>
                </a:solidFill>
                <a:latin typeface="Lucida Handwriting" pitchFamily="66" charset="0"/>
              </a:rPr>
              <a:t>che si attua mediante</a:t>
            </a:r>
            <a:r>
              <a:rPr lang="it-IT" i="1" dirty="0" smtClean="0">
                <a:solidFill>
                  <a:srgbClr val="002060"/>
                </a:solidFill>
                <a:latin typeface="Lucida Handwriting" pitchFamily="66" charset="0"/>
              </a:rPr>
              <a:t>:</a:t>
            </a:r>
            <a:endParaRPr lang="it-IT" i="1" dirty="0">
              <a:solidFill>
                <a:srgbClr val="002060"/>
              </a:solidFill>
              <a:latin typeface="Lucida Handwriting" pitchFamily="66" charset="0"/>
            </a:endParaRPr>
          </a:p>
          <a:p>
            <a:r>
              <a:rPr lang="it-IT" i="1" dirty="0">
                <a:solidFill>
                  <a:srgbClr val="002060"/>
                </a:solidFill>
                <a:latin typeface="Lucida Handwriting" pitchFamily="66" charset="0"/>
              </a:rPr>
              <a:t>- lavaggio frequente con acqua tiepida o fresca, usando solo un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paio </a:t>
            </a:r>
            <a:r>
              <a:rPr lang="it-IT" i="1" dirty="0">
                <a:solidFill>
                  <a:srgbClr val="002060"/>
                </a:solidFill>
                <a:latin typeface="Lucida Handwriting" pitchFamily="66" charset="0"/>
              </a:rPr>
              <a:t>di volte al giorno </a:t>
            </a:r>
            <a:r>
              <a:rPr lang="it-IT" i="1" dirty="0" smtClean="0">
                <a:solidFill>
                  <a:srgbClr val="002060"/>
                </a:solidFill>
                <a:latin typeface="Lucida Handwriting" pitchFamily="66" charset="0"/>
              </a:rPr>
              <a:t>un detergente </a:t>
            </a:r>
            <a:r>
              <a:rPr lang="it-IT" i="1" dirty="0">
                <a:solidFill>
                  <a:srgbClr val="002060"/>
                </a:solidFill>
                <a:latin typeface="Lucida Handwriting" pitchFamily="66" charset="0"/>
              </a:rPr>
              <a:t>intimo neutro e procedendo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sempre </a:t>
            </a:r>
            <a:r>
              <a:rPr lang="it-IT" i="1" dirty="0">
                <a:solidFill>
                  <a:srgbClr val="002060"/>
                </a:solidFill>
                <a:latin typeface="Lucida Handwriting" pitchFamily="66" charset="0"/>
              </a:rPr>
              <a:t>dalla vagina verso lo sfintere </a:t>
            </a:r>
            <a:r>
              <a:rPr lang="it-IT" i="1" dirty="0" smtClean="0">
                <a:solidFill>
                  <a:srgbClr val="002060"/>
                </a:solidFill>
                <a:latin typeface="Lucida Handwriting" pitchFamily="66" charset="0"/>
              </a:rPr>
              <a:t>anale</a:t>
            </a:r>
            <a:endParaRPr lang="it-IT" i="1" dirty="0">
              <a:solidFill>
                <a:srgbClr val="002060"/>
              </a:solidFill>
              <a:latin typeface="Lucida Handwriting" pitchFamily="66" charset="0"/>
            </a:endParaRPr>
          </a:p>
          <a:p>
            <a:r>
              <a:rPr lang="it-IT" i="1" dirty="0" smtClean="0">
                <a:solidFill>
                  <a:srgbClr val="002060"/>
                </a:solidFill>
                <a:latin typeface="Lucida Handwriting" pitchFamily="66" charset="0"/>
              </a:rPr>
              <a:t>- uso </a:t>
            </a:r>
            <a:r>
              <a:rPr lang="it-IT" i="1" dirty="0">
                <a:solidFill>
                  <a:srgbClr val="002060"/>
                </a:solidFill>
                <a:latin typeface="Lucida Handwriting" pitchFamily="66" charset="0"/>
              </a:rPr>
              <a:t>degli assorbenti forniti dal reparto (non hanno barriere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antitraspiranti</a:t>
            </a:r>
            <a:r>
              <a:rPr lang="it-IT" i="1" dirty="0">
                <a:solidFill>
                  <a:srgbClr val="002060"/>
                </a:solidFill>
                <a:latin typeface="Lucida Handwriting" pitchFamily="66" charset="0"/>
              </a:rPr>
              <a:t>, sono di </a:t>
            </a:r>
            <a:r>
              <a:rPr lang="it-IT" i="1" dirty="0" smtClean="0">
                <a:solidFill>
                  <a:srgbClr val="002060"/>
                </a:solidFill>
                <a:latin typeface="Lucida Handwriting" pitchFamily="66" charset="0"/>
              </a:rPr>
              <a:t>sola ovatta </a:t>
            </a:r>
            <a:r>
              <a:rPr lang="it-IT" i="1" dirty="0">
                <a:solidFill>
                  <a:srgbClr val="002060"/>
                </a:solidFill>
                <a:latin typeface="Lucida Handwriting" pitchFamily="66" charset="0"/>
              </a:rPr>
              <a:t>morbida che non si attacca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alla </a:t>
            </a:r>
            <a:r>
              <a:rPr lang="it-IT" i="1" dirty="0">
                <a:solidFill>
                  <a:srgbClr val="002060"/>
                </a:solidFill>
                <a:latin typeface="Lucida Handwriting" pitchFamily="66" charset="0"/>
              </a:rPr>
              <a:t>ferita),</a:t>
            </a:r>
          </a:p>
          <a:p>
            <a:r>
              <a:rPr lang="it-IT" i="1" dirty="0" smtClean="0">
                <a:solidFill>
                  <a:srgbClr val="002060"/>
                </a:solidFill>
                <a:latin typeface="Lucida Handwriting" pitchFamily="66" charset="0"/>
              </a:rPr>
              <a:t>- cambio </a:t>
            </a:r>
            <a:r>
              <a:rPr lang="it-IT" i="1" dirty="0">
                <a:solidFill>
                  <a:srgbClr val="002060"/>
                </a:solidFill>
                <a:latin typeface="Lucida Handwriting" pitchFamily="66" charset="0"/>
              </a:rPr>
              <a:t>frequente degli stessi usandone un paio per volta per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evitare </a:t>
            </a:r>
            <a:r>
              <a:rPr lang="it-IT" i="1" dirty="0">
                <a:solidFill>
                  <a:srgbClr val="002060"/>
                </a:solidFill>
                <a:latin typeface="Lucida Handwriting" pitchFamily="66" charset="0"/>
              </a:rPr>
              <a:t>strati troppo </a:t>
            </a:r>
            <a:r>
              <a:rPr lang="it-IT" i="1" dirty="0" smtClean="0">
                <a:solidFill>
                  <a:srgbClr val="002060"/>
                </a:solidFill>
                <a:latin typeface="Lucida Handwriting" pitchFamily="66" charset="0"/>
              </a:rPr>
              <a:t>spessi che </a:t>
            </a:r>
            <a:r>
              <a:rPr lang="it-IT" i="1" dirty="0">
                <a:solidFill>
                  <a:srgbClr val="002060"/>
                </a:solidFill>
                <a:latin typeface="Lucida Handwriting" pitchFamily="66" charset="0"/>
              </a:rPr>
              <a:t>ostacolano la traspirazione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(dopo </a:t>
            </a:r>
            <a:r>
              <a:rPr lang="it-IT" i="1" dirty="0">
                <a:solidFill>
                  <a:srgbClr val="002060"/>
                </a:solidFill>
                <a:latin typeface="Lucida Handwriting" pitchFamily="66" charset="0"/>
              </a:rPr>
              <a:t>ogni minzione ed evacuazione)</a:t>
            </a:r>
          </a:p>
          <a:p>
            <a:r>
              <a:rPr lang="it-IT" i="1" dirty="0" smtClean="0">
                <a:solidFill>
                  <a:srgbClr val="002060"/>
                </a:solidFill>
                <a:latin typeface="Lucida Handwriting" pitchFamily="66" charset="0"/>
              </a:rPr>
              <a:t>- lavaggio </a:t>
            </a:r>
            <a:r>
              <a:rPr lang="it-IT" i="1" dirty="0">
                <a:solidFill>
                  <a:srgbClr val="002060"/>
                </a:solidFill>
                <a:latin typeface="Lucida Handwriting" pitchFamily="66" charset="0"/>
              </a:rPr>
              <a:t>accurato delle mani prima e dopo il cambio </a:t>
            </a:r>
            <a:r>
              <a:rPr lang="it-IT" i="1" dirty="0" smtClean="0">
                <a:solidFill>
                  <a:srgbClr val="002060"/>
                </a:solidFill>
                <a:latin typeface="Lucida Handwriting" pitchFamily="66" charset="0"/>
              </a:rPr>
              <a:t>degli</a:t>
            </a: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assorbenti</a:t>
            </a:r>
            <a:endParaRPr lang="it-IT" i="1" dirty="0">
              <a:solidFill>
                <a:srgbClr val="002060"/>
              </a:solidFill>
              <a:latin typeface="Lucida Handwriting" pitchFamily="66" charset="0"/>
            </a:endParaRPr>
          </a:p>
          <a:p>
            <a:r>
              <a:rPr lang="it-IT" i="1" dirty="0">
                <a:solidFill>
                  <a:srgbClr val="002060"/>
                </a:solidFill>
                <a:latin typeface="Lucida Handwriting" pitchFamily="66" charset="0"/>
              </a:rPr>
              <a:t>- uso degli assorbenti per asciugare il perineo, tamponando </a:t>
            </a:r>
          </a:p>
        </p:txBody>
      </p:sp>
      <p:sp>
        <p:nvSpPr>
          <p:cNvPr id="3" name="Rettangolo 2"/>
          <p:cNvSpPr/>
          <p:nvPr/>
        </p:nvSpPr>
        <p:spPr>
          <a:xfrm>
            <a:off x="0" y="116632"/>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611560" y="1340768"/>
            <a:ext cx="7632848" cy="461665"/>
          </a:xfrm>
          <a:prstGeom prst="rect">
            <a:avLst/>
          </a:prstGeom>
        </p:spPr>
        <p:txBody>
          <a:bodyPr wrap="square">
            <a:spAutoFit/>
          </a:bodyPr>
          <a:lstStyle/>
          <a:p>
            <a:pPr lvl="0" algn="ctr"/>
            <a:r>
              <a:rPr lang="it-IT" sz="2400" b="1" i="1" dirty="0">
                <a:solidFill>
                  <a:srgbClr val="002060"/>
                </a:solidFill>
                <a:latin typeface="Lucida Handwriting" pitchFamily="66" charset="0"/>
              </a:rPr>
              <a:t>CURE IGIENICHE PERINEALI</a:t>
            </a:r>
          </a:p>
        </p:txBody>
      </p:sp>
    </p:spTree>
    <p:extLst>
      <p:ext uri="{BB962C8B-B14F-4D97-AF65-F5344CB8AC3E}">
        <p14:creationId xmlns:p14="http://schemas.microsoft.com/office/powerpoint/2010/main" val="2972939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332656"/>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184136" y="1700808"/>
            <a:ext cx="8964488" cy="4062651"/>
          </a:xfrm>
          <a:prstGeom prst="rect">
            <a:avLst/>
          </a:prstGeom>
        </p:spPr>
        <p:txBody>
          <a:bodyPr wrap="square">
            <a:spAutoFit/>
          </a:bodyPr>
          <a:lstStyle/>
          <a:p>
            <a:pPr algn="ctr"/>
            <a:r>
              <a:rPr lang="it-IT" sz="2400" b="1" i="1" dirty="0">
                <a:solidFill>
                  <a:srgbClr val="002060"/>
                </a:solidFill>
                <a:latin typeface="Lucida Handwriting" pitchFamily="66" charset="0"/>
              </a:rPr>
              <a:t>CURE </a:t>
            </a:r>
            <a:r>
              <a:rPr lang="it-IT" sz="2400" b="1" i="1" dirty="0" smtClean="0">
                <a:solidFill>
                  <a:srgbClr val="002060"/>
                </a:solidFill>
                <a:latin typeface="Lucida Handwriting" pitchFamily="66" charset="0"/>
              </a:rPr>
              <a:t>IGIENICHE </a:t>
            </a:r>
            <a:r>
              <a:rPr lang="it-IT" sz="2400" b="1" i="1" dirty="0">
                <a:solidFill>
                  <a:srgbClr val="002060"/>
                </a:solidFill>
                <a:latin typeface="Lucida Handwriting" pitchFamily="66" charset="0"/>
              </a:rPr>
              <a:t>PERINEALI</a:t>
            </a:r>
            <a:endParaRPr lang="it-IT" sz="2400" b="1" i="1" dirty="0" smtClean="0">
              <a:solidFill>
                <a:srgbClr val="002060"/>
              </a:solidFill>
              <a:latin typeface="Lucida Handwriting" pitchFamily="66" charset="0"/>
            </a:endParaRPr>
          </a:p>
          <a:p>
            <a:endParaRPr lang="it-IT" i="1" dirty="0">
              <a:solidFill>
                <a:srgbClr val="002060"/>
              </a:solidFill>
              <a:latin typeface="Lucida Handwriting" pitchFamily="66" charset="0"/>
            </a:endParaRPr>
          </a:p>
          <a:p>
            <a:r>
              <a:rPr lang="it-IT" i="1" dirty="0" smtClean="0">
                <a:solidFill>
                  <a:srgbClr val="002060"/>
                </a:solidFill>
                <a:latin typeface="Lucida Handwriting" pitchFamily="66" charset="0"/>
              </a:rPr>
              <a:t>In </a:t>
            </a:r>
            <a:r>
              <a:rPr lang="it-IT" i="1" dirty="0">
                <a:solidFill>
                  <a:srgbClr val="002060"/>
                </a:solidFill>
                <a:latin typeface="Lucida Handwriting" pitchFamily="66" charset="0"/>
              </a:rPr>
              <a:t>presenza di episiotomia, invitare la donna ad esprimere ogni preoccupazione riguardo </a:t>
            </a:r>
            <a:r>
              <a:rPr lang="it-IT" i="1" dirty="0" smtClean="0">
                <a:solidFill>
                  <a:srgbClr val="002060"/>
                </a:solidFill>
                <a:latin typeface="Lucida Handwriting" pitchFamily="66" charset="0"/>
              </a:rPr>
              <a:t>al processo </a:t>
            </a:r>
            <a:r>
              <a:rPr lang="it-IT" i="1" dirty="0">
                <a:solidFill>
                  <a:srgbClr val="002060"/>
                </a:solidFill>
                <a:latin typeface="Lucida Handwriting" pitchFamily="66" charset="0"/>
              </a:rPr>
              <a:t>di guarigione della ferita </a:t>
            </a:r>
            <a:r>
              <a:rPr lang="it-IT" i="1" dirty="0" smtClean="0">
                <a:solidFill>
                  <a:srgbClr val="002060"/>
                </a:solidFill>
                <a:latin typeface="Lucida Handwriting" pitchFamily="66" charset="0"/>
              </a:rPr>
              <a:t>vagino perineale </a:t>
            </a:r>
            <a:r>
              <a:rPr lang="it-IT" i="1" dirty="0">
                <a:solidFill>
                  <a:srgbClr val="002060"/>
                </a:solidFill>
                <a:latin typeface="Lucida Handwriting" pitchFamily="66" charset="0"/>
              </a:rPr>
              <a:t>(dolore pungente sensazione di forte </a:t>
            </a:r>
            <a:r>
              <a:rPr lang="it-IT" i="1" dirty="0" smtClean="0">
                <a:solidFill>
                  <a:srgbClr val="002060"/>
                </a:solidFill>
                <a:latin typeface="Lucida Handwriting" pitchFamily="66" charset="0"/>
              </a:rPr>
              <a:t>tensione, odori </a:t>
            </a:r>
            <a:r>
              <a:rPr lang="it-IT" i="1" dirty="0">
                <a:solidFill>
                  <a:srgbClr val="002060"/>
                </a:solidFill>
                <a:latin typeface="Lucida Handwriting" pitchFamily="66" charset="0"/>
              </a:rPr>
              <a:t>maleodoranti,..).</a:t>
            </a:r>
          </a:p>
          <a:p>
            <a:r>
              <a:rPr lang="it-IT" i="1" dirty="0">
                <a:solidFill>
                  <a:srgbClr val="002060"/>
                </a:solidFill>
                <a:latin typeface="Lucida Handwriting" pitchFamily="66" charset="0"/>
              </a:rPr>
              <a:t>Valutare il perineo in caso di riferito dolore, fastidio, gonfiore, aumentata </a:t>
            </a:r>
            <a:r>
              <a:rPr lang="it-IT" i="1" dirty="0" smtClean="0">
                <a:solidFill>
                  <a:srgbClr val="002060"/>
                </a:solidFill>
                <a:latin typeface="Lucida Handwriting" pitchFamily="66" charset="0"/>
              </a:rPr>
              <a:t>sensibilità, arrossamenti ,</a:t>
            </a:r>
            <a:r>
              <a:rPr lang="it-IT" i="1" dirty="0">
                <a:solidFill>
                  <a:srgbClr val="002060"/>
                </a:solidFill>
                <a:latin typeface="Lucida Handwriting" pitchFamily="66" charset="0"/>
              </a:rPr>
              <a:t>sensazione di tensione,...</a:t>
            </a:r>
          </a:p>
          <a:p>
            <a:r>
              <a:rPr lang="it-IT" i="1" dirty="0">
                <a:solidFill>
                  <a:srgbClr val="002060"/>
                </a:solidFill>
                <a:latin typeface="Lucida Handwriting" pitchFamily="66" charset="0"/>
              </a:rPr>
              <a:t>In tali casi proporre l’applicazione locale del freddo usando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un </a:t>
            </a:r>
            <a:r>
              <a:rPr lang="it-IT" i="1" dirty="0">
                <a:solidFill>
                  <a:srgbClr val="002060"/>
                </a:solidFill>
                <a:latin typeface="Lucida Handwriting" pitchFamily="66" charset="0"/>
              </a:rPr>
              <a:t>guanto con ghiaccio rivestito </a:t>
            </a:r>
            <a:r>
              <a:rPr lang="it-IT" i="1" dirty="0" smtClean="0">
                <a:solidFill>
                  <a:srgbClr val="002060"/>
                </a:solidFill>
                <a:latin typeface="Lucida Handwriting" pitchFamily="66" charset="0"/>
              </a:rPr>
              <a:t>di garze </a:t>
            </a:r>
            <a:r>
              <a:rPr lang="it-IT" i="1" dirty="0">
                <a:solidFill>
                  <a:srgbClr val="002060"/>
                </a:solidFill>
                <a:latin typeface="Lucida Handwriting" pitchFamily="66" charset="0"/>
              </a:rPr>
              <a:t>pulite ma non </a:t>
            </a:r>
            <a:r>
              <a:rPr lang="it-IT" i="1" dirty="0" smtClean="0">
                <a:solidFill>
                  <a:srgbClr val="002060"/>
                </a:solidFill>
                <a:latin typeface="Lucida Handwriting" pitchFamily="66" charset="0"/>
              </a:rPr>
              <a:t>sterili ,</a:t>
            </a:r>
          </a:p>
          <a:p>
            <a:r>
              <a:rPr lang="it-IT" i="1" dirty="0" smtClean="0">
                <a:solidFill>
                  <a:srgbClr val="002060"/>
                </a:solidFill>
                <a:latin typeface="Lucida Handwriting" pitchFamily="66" charset="0"/>
              </a:rPr>
              <a:t>il </a:t>
            </a:r>
            <a:r>
              <a:rPr lang="it-IT" i="1" dirty="0">
                <a:solidFill>
                  <a:srgbClr val="002060"/>
                </a:solidFill>
                <a:latin typeface="Lucida Handwriting" pitchFamily="66" charset="0"/>
              </a:rPr>
              <a:t>ghiaccio riduce </a:t>
            </a:r>
            <a:r>
              <a:rPr lang="it-IT" i="1" dirty="0" smtClean="0">
                <a:solidFill>
                  <a:srgbClr val="002060"/>
                </a:solidFill>
                <a:latin typeface="Lucida Handwriting" pitchFamily="66" charset="0"/>
              </a:rPr>
              <a:t>l’edema e ha </a:t>
            </a:r>
            <a:r>
              <a:rPr lang="it-IT" i="1" dirty="0">
                <a:solidFill>
                  <a:srgbClr val="002060"/>
                </a:solidFill>
                <a:latin typeface="Lucida Handwriting" pitchFamily="66" charset="0"/>
              </a:rPr>
              <a:t>un lieve effetto analgesico.</a:t>
            </a:r>
          </a:p>
          <a:p>
            <a:r>
              <a:rPr lang="it-IT" i="1" dirty="0">
                <a:solidFill>
                  <a:srgbClr val="002060"/>
                </a:solidFill>
                <a:latin typeface="Lucida Handwriting" pitchFamily="66" charset="0"/>
              </a:rPr>
              <a:t>Applicare per periodi di 15 – 20 minuti ripetuti ad intervalli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a:t>
            </a:r>
            <a:r>
              <a:rPr lang="it-IT" i="1" dirty="0">
                <a:solidFill>
                  <a:srgbClr val="002060"/>
                </a:solidFill>
                <a:latin typeface="Lucida Handwriting" pitchFamily="66" charset="0"/>
              </a:rPr>
              <a:t>3–4 volte/die</a:t>
            </a:r>
            <a:r>
              <a:rPr lang="it-IT" i="1" dirty="0" smtClean="0">
                <a:solidFill>
                  <a:srgbClr val="002060"/>
                </a:solidFill>
                <a:latin typeface="Lucida Handwriting" pitchFamily="66" charset="0"/>
              </a:rPr>
              <a:t>)</a:t>
            </a:r>
            <a:endParaRPr lang="it-IT" i="1" dirty="0">
              <a:solidFill>
                <a:srgbClr val="002060"/>
              </a:solidFill>
              <a:latin typeface="Lucida Handwriting" pitchFamily="66" charset="0"/>
            </a:endParaRPr>
          </a:p>
          <a:p>
            <a:r>
              <a:rPr lang="it-IT" i="1" dirty="0" smtClean="0">
                <a:solidFill>
                  <a:srgbClr val="002060"/>
                </a:solidFill>
                <a:latin typeface="Lucida Handwriting" pitchFamily="66" charset="0"/>
              </a:rPr>
              <a:t> </a:t>
            </a:r>
            <a:endParaRPr lang="it-IT" dirty="0"/>
          </a:p>
        </p:txBody>
      </p:sp>
    </p:spTree>
    <p:extLst>
      <p:ext uri="{BB962C8B-B14F-4D97-AF65-F5344CB8AC3E}">
        <p14:creationId xmlns:p14="http://schemas.microsoft.com/office/powerpoint/2010/main" val="42470881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36" y="2050048"/>
            <a:ext cx="9142864" cy="2585323"/>
          </a:xfrm>
          <a:prstGeom prst="rect">
            <a:avLst/>
          </a:prstGeom>
        </p:spPr>
        <p:txBody>
          <a:bodyPr wrap="square">
            <a:spAutoFit/>
          </a:bodyPr>
          <a:lstStyle/>
          <a:p>
            <a:pPr lvl="0"/>
            <a:r>
              <a:rPr lang="it-IT" i="1" dirty="0" smtClean="0">
                <a:solidFill>
                  <a:srgbClr val="002060"/>
                </a:solidFill>
                <a:latin typeface="Lucida Handwriting" pitchFamily="66" charset="0"/>
              </a:rPr>
              <a:t>E’ sconsigliato </a:t>
            </a:r>
            <a:r>
              <a:rPr lang="it-IT" i="1" dirty="0">
                <a:solidFill>
                  <a:srgbClr val="002060"/>
                </a:solidFill>
                <a:latin typeface="Lucida Handwriting" pitchFamily="66" charset="0"/>
              </a:rPr>
              <a:t>l’uso routinario di medicazioni e pomate, di indumenti intimi sintetici ed </a:t>
            </a:r>
            <a:r>
              <a:rPr lang="it-IT" i="1" dirty="0" smtClean="0">
                <a:solidFill>
                  <a:srgbClr val="002060"/>
                </a:solidFill>
                <a:latin typeface="Lucida Handwriting" pitchFamily="66" charset="0"/>
              </a:rPr>
              <a:t>in  particolare </a:t>
            </a:r>
            <a:r>
              <a:rPr lang="it-IT" i="1" dirty="0">
                <a:solidFill>
                  <a:srgbClr val="002060"/>
                </a:solidFill>
                <a:latin typeface="Lucida Handwriting" pitchFamily="66" charset="0"/>
              </a:rPr>
              <a:t>di mutande elastiche mentre è da consigliare una doccia che promuove </a:t>
            </a:r>
            <a:endParaRPr lang="it-IT" i="1" dirty="0" smtClean="0">
              <a:solidFill>
                <a:srgbClr val="002060"/>
              </a:solidFill>
              <a:latin typeface="Lucida Handwriting" pitchFamily="66" charset="0"/>
            </a:endParaRPr>
          </a:p>
          <a:p>
            <a:pPr lvl="0"/>
            <a:r>
              <a:rPr lang="it-IT" i="1" dirty="0" smtClean="0">
                <a:solidFill>
                  <a:srgbClr val="002060"/>
                </a:solidFill>
                <a:latin typeface="Lucida Handwriting" pitchFamily="66" charset="0"/>
              </a:rPr>
              <a:t>il benessere generale</a:t>
            </a:r>
            <a:r>
              <a:rPr lang="it-IT" i="1" dirty="0">
                <a:solidFill>
                  <a:srgbClr val="002060"/>
                </a:solidFill>
                <a:latin typeface="Lucida Handwriting" pitchFamily="66" charset="0"/>
              </a:rPr>
              <a:t>.</a:t>
            </a:r>
          </a:p>
          <a:p>
            <a:pPr lvl="0"/>
            <a:r>
              <a:rPr lang="it-IT" i="1" dirty="0">
                <a:solidFill>
                  <a:srgbClr val="002060"/>
                </a:solidFill>
                <a:latin typeface="Lucida Handwriting" pitchFamily="66" charset="0"/>
              </a:rPr>
              <a:t>Come terapia analgesica utilizzare di prima </a:t>
            </a:r>
            <a:r>
              <a:rPr lang="it-IT" i="1" dirty="0" smtClean="0">
                <a:solidFill>
                  <a:srgbClr val="002060"/>
                </a:solidFill>
                <a:latin typeface="Lucida Handwriting" pitchFamily="66" charset="0"/>
              </a:rPr>
              <a:t>scelta il paracetamolo</a:t>
            </a:r>
            <a:r>
              <a:rPr lang="it-IT" i="1" dirty="0">
                <a:solidFill>
                  <a:srgbClr val="002060"/>
                </a:solidFill>
                <a:latin typeface="Lucida Handwriting" pitchFamily="66" charset="0"/>
              </a:rPr>
              <a:t>, salvo controindicazioni. </a:t>
            </a:r>
            <a:endParaRPr lang="it-IT" i="1" dirty="0" smtClean="0">
              <a:solidFill>
                <a:srgbClr val="002060"/>
              </a:solidFill>
              <a:latin typeface="Lucida Handwriting" pitchFamily="66" charset="0"/>
            </a:endParaRPr>
          </a:p>
          <a:p>
            <a:pPr lvl="0"/>
            <a:r>
              <a:rPr lang="it-IT" i="1" dirty="0" smtClean="0">
                <a:solidFill>
                  <a:srgbClr val="002060"/>
                </a:solidFill>
                <a:latin typeface="Lucida Handwriting" pitchFamily="66" charset="0"/>
              </a:rPr>
              <a:t>Valutare la </a:t>
            </a:r>
            <a:r>
              <a:rPr lang="it-IT" i="1" dirty="0">
                <a:solidFill>
                  <a:srgbClr val="002060"/>
                </a:solidFill>
                <a:latin typeface="Lucida Handwriting" pitchFamily="66" charset="0"/>
              </a:rPr>
              <a:t>somministrazione di antiinfiammatori non steroidi per via orale o rettale, se non </a:t>
            </a:r>
            <a:r>
              <a:rPr lang="it-IT" i="1" dirty="0" smtClean="0">
                <a:solidFill>
                  <a:srgbClr val="002060"/>
                </a:solidFill>
                <a:latin typeface="Lucida Handwriting" pitchFamily="66" charset="0"/>
              </a:rPr>
              <a:t>controindicati, se </a:t>
            </a:r>
            <a:r>
              <a:rPr lang="it-IT" i="1" dirty="0">
                <a:solidFill>
                  <a:srgbClr val="002060"/>
                </a:solidFill>
                <a:latin typeface="Lucida Handwriting" pitchFamily="66" charset="0"/>
              </a:rPr>
              <a:t>l’applicazione del freddo ed il Paracetamolo risultano inefficaci.</a:t>
            </a:r>
          </a:p>
        </p:txBody>
      </p:sp>
      <p:sp>
        <p:nvSpPr>
          <p:cNvPr id="3" name="Rettangolo 2"/>
          <p:cNvSpPr/>
          <p:nvPr/>
        </p:nvSpPr>
        <p:spPr>
          <a:xfrm>
            <a:off x="-1136"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0" y="4655314"/>
            <a:ext cx="8964488" cy="1200329"/>
          </a:xfrm>
          <a:prstGeom prst="rect">
            <a:avLst/>
          </a:prstGeom>
        </p:spPr>
        <p:txBody>
          <a:bodyPr wrap="square">
            <a:spAutoFit/>
          </a:bodyPr>
          <a:lstStyle/>
          <a:p>
            <a:pPr lvl="0"/>
            <a:r>
              <a:rPr lang="it-IT" i="1" dirty="0">
                <a:solidFill>
                  <a:srgbClr val="002060"/>
                </a:solidFill>
                <a:latin typeface="Lucida Handwriting" pitchFamily="66" charset="0"/>
              </a:rPr>
              <a:t>Segnalare tempestivamente segni e sintomi d’infezione della ferita, inadeguata cicatrizzazione, diastasi o mancata guarigione (azione urgente di approfondimento diagnostico)</a:t>
            </a:r>
            <a:r>
              <a:rPr lang="it-IT" b="1" i="1" dirty="0">
                <a:solidFill>
                  <a:srgbClr val="002060"/>
                </a:solidFill>
                <a:latin typeface="Lucida Handwriting" pitchFamily="66" charset="0"/>
              </a:rPr>
              <a:t>.</a:t>
            </a:r>
          </a:p>
          <a:p>
            <a:pPr lvl="0"/>
            <a:r>
              <a:rPr lang="it-IT" dirty="0">
                <a:solidFill>
                  <a:prstClr val="black"/>
                </a:solidFill>
                <a:latin typeface="Tahoma"/>
              </a:rPr>
              <a:t> </a:t>
            </a:r>
            <a:endParaRPr lang="it-IT" dirty="0"/>
          </a:p>
        </p:txBody>
      </p:sp>
    </p:spTree>
    <p:extLst>
      <p:ext uri="{BB962C8B-B14F-4D97-AF65-F5344CB8AC3E}">
        <p14:creationId xmlns:p14="http://schemas.microsoft.com/office/powerpoint/2010/main" val="41665253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3105835"/>
            <a:ext cx="4572000" cy="369332"/>
          </a:xfrm>
          <a:prstGeom prst="rect">
            <a:avLst/>
          </a:prstGeom>
        </p:spPr>
        <p:txBody>
          <a:bodyPr>
            <a:spAutoFit/>
          </a:bodyPr>
          <a:lstStyle/>
          <a:p>
            <a:r>
              <a:rPr lang="it-IT" b="1" dirty="0" smtClean="0">
                <a:latin typeface="Tahoma,Bold"/>
              </a:rPr>
              <a:t> </a:t>
            </a:r>
            <a:endParaRPr lang="it-IT" dirty="0"/>
          </a:p>
        </p:txBody>
      </p:sp>
      <p:sp>
        <p:nvSpPr>
          <p:cNvPr id="3" name="Rettangolo 2"/>
          <p:cNvSpPr/>
          <p:nvPr/>
        </p:nvSpPr>
        <p:spPr>
          <a:xfrm>
            <a:off x="0" y="116632"/>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0" y="1397675"/>
            <a:ext cx="9144000" cy="3416320"/>
          </a:xfrm>
          <a:prstGeom prst="rect">
            <a:avLst/>
          </a:prstGeom>
        </p:spPr>
        <p:txBody>
          <a:bodyPr wrap="square">
            <a:spAutoFit/>
          </a:bodyPr>
          <a:lstStyle/>
          <a:p>
            <a:pPr algn="ctr"/>
            <a:r>
              <a:rPr lang="it-IT" sz="2400" b="1" i="1" dirty="0">
                <a:solidFill>
                  <a:srgbClr val="002060"/>
                </a:solidFill>
                <a:latin typeface="Lucida Handwriting" pitchFamily="66" charset="0"/>
              </a:rPr>
              <a:t>CONTROLLI CLINICI</a:t>
            </a:r>
          </a:p>
          <a:p>
            <a:r>
              <a:rPr lang="it-IT" i="1" dirty="0" smtClean="0">
                <a:solidFill>
                  <a:srgbClr val="002060"/>
                </a:solidFill>
                <a:latin typeface="Lucida Handwriting" pitchFamily="66" charset="0"/>
              </a:rPr>
              <a:t>Valutare </a:t>
            </a:r>
            <a:r>
              <a:rPr lang="it-IT" i="1" dirty="0">
                <a:solidFill>
                  <a:srgbClr val="002060"/>
                </a:solidFill>
                <a:latin typeface="Lucida Handwriting" pitchFamily="66" charset="0"/>
              </a:rPr>
              <a:t>e registrare anche più volte al giorno alcuni parametri clinici, indici del benessere </a:t>
            </a:r>
            <a:r>
              <a:rPr lang="it-IT" i="1" dirty="0" smtClean="0">
                <a:solidFill>
                  <a:srgbClr val="002060"/>
                </a:solidFill>
                <a:latin typeface="Lucida Handwriting" pitchFamily="66" charset="0"/>
              </a:rPr>
              <a:t>generale della </a:t>
            </a:r>
            <a:r>
              <a:rPr lang="it-IT" i="1" dirty="0">
                <a:solidFill>
                  <a:srgbClr val="002060"/>
                </a:solidFill>
                <a:latin typeface="Lucida Handwriting" pitchFamily="66" charset="0"/>
              </a:rPr>
              <a:t>donna:</a:t>
            </a:r>
          </a:p>
          <a:p>
            <a:pPr algn="ctr"/>
            <a:r>
              <a:rPr lang="it-IT" b="1" i="1" dirty="0" smtClean="0">
                <a:solidFill>
                  <a:srgbClr val="002060"/>
                </a:solidFill>
                <a:latin typeface="Lucida Handwriting" pitchFamily="66" charset="0"/>
              </a:rPr>
              <a:t> </a:t>
            </a:r>
          </a:p>
          <a:p>
            <a:pPr algn="ctr"/>
            <a:r>
              <a:rPr lang="it-IT" sz="2400" b="1" i="1" dirty="0" smtClean="0">
                <a:solidFill>
                  <a:srgbClr val="002060"/>
                </a:solidFill>
                <a:latin typeface="Lucida Handwriting" pitchFamily="66" charset="0"/>
              </a:rPr>
              <a:t>DIURESI</a:t>
            </a:r>
          </a:p>
          <a:p>
            <a:pPr algn="ctr"/>
            <a:endParaRPr lang="it-IT" sz="2400" b="1" i="1" dirty="0" smtClean="0">
              <a:solidFill>
                <a:srgbClr val="002060"/>
              </a:solidFill>
              <a:latin typeface="Lucida Handwriting" pitchFamily="66" charset="0"/>
            </a:endParaRPr>
          </a:p>
          <a:p>
            <a:pPr marL="285750" indent="-285750">
              <a:buFont typeface="Wingdings" pitchFamily="2" charset="2"/>
              <a:buChar char="q"/>
            </a:pPr>
            <a:r>
              <a:rPr lang="it-IT" i="1" dirty="0" smtClean="0">
                <a:solidFill>
                  <a:srgbClr val="002060"/>
                </a:solidFill>
                <a:latin typeface="Lucida Handwriting" pitchFamily="66" charset="0"/>
              </a:rPr>
              <a:t>Controllare ed annotare la regolarità della minzione; in caso </a:t>
            </a: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di uso di catetere vescicale o di patologie </a:t>
            </a:r>
            <a:r>
              <a:rPr lang="it-IT" i="1" dirty="0">
                <a:solidFill>
                  <a:srgbClr val="002060"/>
                </a:solidFill>
                <a:latin typeface="Lucida Handwriting" pitchFamily="66" charset="0"/>
              </a:rPr>
              <a:t>particolari (es. gestosi,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ematuria </a:t>
            </a:r>
            <a:r>
              <a:rPr lang="it-IT" i="1" dirty="0">
                <a:solidFill>
                  <a:srgbClr val="002060"/>
                </a:solidFill>
                <a:latin typeface="Lucida Handwriting" pitchFamily="66" charset="0"/>
              </a:rPr>
              <a:t>iatrogena, condizioni generali critiche,..) monitorare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e registrare </a:t>
            </a:r>
            <a:r>
              <a:rPr lang="it-IT" i="1" dirty="0">
                <a:solidFill>
                  <a:srgbClr val="002060"/>
                </a:solidFill>
                <a:latin typeface="Lucida Handwriting" pitchFamily="66" charset="0"/>
              </a:rPr>
              <a:t>caratteristiche e quantità delle urine utilizzando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schede </a:t>
            </a:r>
            <a:r>
              <a:rPr lang="it-IT" i="1" dirty="0">
                <a:solidFill>
                  <a:srgbClr val="002060"/>
                </a:solidFill>
                <a:latin typeface="Lucida Handwriting" pitchFamily="66" charset="0"/>
              </a:rPr>
              <a:t>specifiche </a:t>
            </a:r>
            <a:r>
              <a:rPr lang="it-IT" i="1" dirty="0" smtClean="0">
                <a:solidFill>
                  <a:srgbClr val="002060"/>
                </a:solidFill>
                <a:latin typeface="Lucida Handwriting" pitchFamily="66" charset="0"/>
              </a:rPr>
              <a:t>da </a:t>
            </a:r>
            <a:r>
              <a:rPr lang="it-IT" i="1" dirty="0">
                <a:solidFill>
                  <a:srgbClr val="002060"/>
                </a:solidFill>
                <a:latin typeface="Lucida Handwriting" pitchFamily="66" charset="0"/>
              </a:rPr>
              <a:t>conservare in cartella infermieristica. </a:t>
            </a:r>
          </a:p>
        </p:txBody>
      </p:sp>
      <p:sp>
        <p:nvSpPr>
          <p:cNvPr id="5" name="Rettangolo 4"/>
          <p:cNvSpPr/>
          <p:nvPr/>
        </p:nvSpPr>
        <p:spPr>
          <a:xfrm>
            <a:off x="0" y="4808702"/>
            <a:ext cx="9144000" cy="1477328"/>
          </a:xfrm>
          <a:prstGeom prst="rect">
            <a:avLst/>
          </a:prstGeom>
        </p:spPr>
        <p:txBody>
          <a:bodyPr wrap="square">
            <a:spAutoFit/>
          </a:bodyPr>
          <a:lstStyle/>
          <a:p>
            <a:pPr marL="285750" indent="-285750">
              <a:buFont typeface="Wingdings" pitchFamily="2" charset="2"/>
              <a:buChar char="q"/>
            </a:pPr>
            <a:r>
              <a:rPr lang="it-IT" i="1" dirty="0" smtClean="0">
                <a:solidFill>
                  <a:srgbClr val="002060"/>
                </a:solidFill>
                <a:latin typeface="Lucida Handwriting" pitchFamily="66" charset="0"/>
              </a:rPr>
              <a:t>Verificare </a:t>
            </a:r>
            <a:r>
              <a:rPr lang="it-IT" i="1" dirty="0">
                <a:solidFill>
                  <a:srgbClr val="002060"/>
                </a:solidFill>
                <a:latin typeface="Lucida Handwriting" pitchFamily="66" charset="0"/>
              </a:rPr>
              <a:t>che sia avvenuta </a:t>
            </a:r>
            <a:r>
              <a:rPr lang="it-IT" i="1" dirty="0" smtClean="0">
                <a:solidFill>
                  <a:srgbClr val="002060"/>
                </a:solidFill>
                <a:latin typeface="Lucida Handwriting" pitchFamily="66" charset="0"/>
              </a:rPr>
              <a:t>una minzione </a:t>
            </a:r>
            <a:r>
              <a:rPr lang="it-IT" i="1" dirty="0">
                <a:solidFill>
                  <a:srgbClr val="002060"/>
                </a:solidFill>
                <a:latin typeface="Lucida Handwriting" pitchFamily="66" charset="0"/>
              </a:rPr>
              <a:t>spontanea entro 6 ore dal parto.</a:t>
            </a:r>
          </a:p>
          <a:p>
            <a:pPr marL="285750" indent="-285750">
              <a:buFont typeface="Wingdings" pitchFamily="2" charset="2"/>
              <a:buChar char="q"/>
            </a:pPr>
            <a:r>
              <a:rPr lang="it-IT" i="1" dirty="0">
                <a:solidFill>
                  <a:srgbClr val="002060"/>
                </a:solidFill>
                <a:latin typeface="Lucida Handwriting" pitchFamily="66" charset="0"/>
              </a:rPr>
              <a:t>Invitare ad urinare anche se non avverte lo stimolo poiché dopo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il </a:t>
            </a:r>
            <a:r>
              <a:rPr lang="it-IT" i="1" dirty="0">
                <a:solidFill>
                  <a:srgbClr val="002060"/>
                </a:solidFill>
                <a:latin typeface="Lucida Handwriting" pitchFamily="66" charset="0"/>
              </a:rPr>
              <a:t>parto c’è una diminuzione </a:t>
            </a:r>
            <a:r>
              <a:rPr lang="it-IT" i="1" dirty="0" smtClean="0">
                <a:solidFill>
                  <a:srgbClr val="002060"/>
                </a:solidFill>
                <a:latin typeface="Lucida Handwriting" pitchFamily="66" charset="0"/>
              </a:rPr>
              <a:t>della sensazione </a:t>
            </a:r>
            <a:r>
              <a:rPr lang="it-IT" i="1" dirty="0">
                <a:solidFill>
                  <a:srgbClr val="002060"/>
                </a:solidFill>
                <a:latin typeface="Lucida Handwriting" pitchFamily="66" charset="0"/>
              </a:rPr>
              <a:t>di riempimento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della </a:t>
            </a:r>
            <a:r>
              <a:rPr lang="it-IT" i="1" dirty="0">
                <a:solidFill>
                  <a:srgbClr val="002060"/>
                </a:solidFill>
                <a:latin typeface="Lucida Handwriting" pitchFamily="66" charset="0"/>
              </a:rPr>
              <a:t>vescica</a:t>
            </a:r>
          </a:p>
        </p:txBody>
      </p:sp>
    </p:spTree>
    <p:extLst>
      <p:ext uri="{BB962C8B-B14F-4D97-AF65-F5344CB8AC3E}">
        <p14:creationId xmlns:p14="http://schemas.microsoft.com/office/powerpoint/2010/main" val="2972936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808"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35808" y="2348880"/>
            <a:ext cx="9108192" cy="4247317"/>
          </a:xfrm>
          <a:prstGeom prst="rect">
            <a:avLst/>
          </a:prstGeom>
        </p:spPr>
        <p:txBody>
          <a:bodyPr wrap="square">
            <a:spAutoFit/>
          </a:bodyPr>
          <a:lstStyle/>
          <a:p>
            <a:pPr marL="285750" indent="-285750">
              <a:buFont typeface="Wingdings" pitchFamily="2" charset="2"/>
              <a:buChar char="q"/>
            </a:pPr>
            <a:r>
              <a:rPr lang="it-IT" dirty="0">
                <a:solidFill>
                  <a:srgbClr val="002060"/>
                </a:solidFill>
                <a:latin typeface="Lucida Handwriting" pitchFamily="66" charset="0"/>
              </a:rPr>
              <a:t>Se la puerpera non riesce ad urinare spontaneamente entro 6 ore dal parto palpare </a:t>
            </a:r>
            <a:r>
              <a:rPr lang="it-IT" dirty="0" smtClean="0">
                <a:solidFill>
                  <a:srgbClr val="002060"/>
                </a:solidFill>
                <a:latin typeface="Lucida Handwriting" pitchFamily="66" charset="0"/>
              </a:rPr>
              <a:t>l’addome per </a:t>
            </a:r>
            <a:r>
              <a:rPr lang="it-IT" dirty="0">
                <a:solidFill>
                  <a:srgbClr val="002060"/>
                </a:solidFill>
                <a:latin typeface="Lucida Handwriting" pitchFamily="66" charset="0"/>
              </a:rPr>
              <a:t>rilevare eventuale globo </a:t>
            </a:r>
            <a:r>
              <a:rPr lang="it-IT" dirty="0" smtClean="0">
                <a:solidFill>
                  <a:srgbClr val="002060"/>
                </a:solidFill>
                <a:latin typeface="Lucida Handwriting" pitchFamily="66" charset="0"/>
              </a:rPr>
              <a:t>vescicale </a:t>
            </a:r>
            <a:r>
              <a:rPr lang="it-IT" dirty="0">
                <a:solidFill>
                  <a:srgbClr val="002060"/>
                </a:solidFill>
                <a:latin typeface="Lucida Handwriting" pitchFamily="66" charset="0"/>
              </a:rPr>
              <a:t>ed avvisare il medico, il quale eventualmente prescriverà un cateterismo </a:t>
            </a:r>
            <a:r>
              <a:rPr lang="it-IT" dirty="0" smtClean="0">
                <a:solidFill>
                  <a:srgbClr val="002060"/>
                </a:solidFill>
                <a:latin typeface="Lucida Handwriting" pitchFamily="66" charset="0"/>
              </a:rPr>
              <a:t>vescicale estemporaneo. Questo </a:t>
            </a:r>
            <a:r>
              <a:rPr lang="it-IT" dirty="0">
                <a:solidFill>
                  <a:srgbClr val="002060"/>
                </a:solidFill>
                <a:latin typeface="Lucida Handwriting" pitchFamily="66" charset="0"/>
              </a:rPr>
              <a:t>deve essere effettuato vuotando lentamente la vescica ad intervalli di 10 – 15 </a:t>
            </a:r>
            <a:r>
              <a:rPr lang="it-IT" dirty="0" smtClean="0">
                <a:solidFill>
                  <a:srgbClr val="002060"/>
                </a:solidFill>
                <a:latin typeface="Lucida Handwriting" pitchFamily="66" charset="0"/>
              </a:rPr>
              <a:t>minuti </a:t>
            </a:r>
          </a:p>
          <a:p>
            <a:pPr marL="285750" indent="-285750">
              <a:buFont typeface="Wingdings" pitchFamily="2" charset="2"/>
              <a:buChar char="q"/>
            </a:pPr>
            <a:r>
              <a:rPr lang="it-IT" dirty="0" smtClean="0">
                <a:solidFill>
                  <a:srgbClr val="002060"/>
                </a:solidFill>
                <a:latin typeface="Lucida Handwriting" pitchFamily="66" charset="0"/>
              </a:rPr>
              <a:t>Segnalare </a:t>
            </a:r>
            <a:r>
              <a:rPr lang="it-IT" dirty="0">
                <a:solidFill>
                  <a:srgbClr val="002060"/>
                </a:solidFill>
                <a:latin typeface="Lucida Handwriting" pitchFamily="66" charset="0"/>
              </a:rPr>
              <a:t>al medico ogni situazione di dolore, disuria, bruciore alla minzione, </a:t>
            </a:r>
            <a:r>
              <a:rPr lang="it-IT" dirty="0" smtClean="0">
                <a:solidFill>
                  <a:srgbClr val="002060"/>
                </a:solidFill>
                <a:latin typeface="Lucida Handwriting" pitchFamily="66" charset="0"/>
              </a:rPr>
              <a:t>pollachiuria, soprattutto </a:t>
            </a:r>
            <a:r>
              <a:rPr lang="it-IT" dirty="0">
                <a:solidFill>
                  <a:srgbClr val="002060"/>
                </a:solidFill>
                <a:latin typeface="Lucida Handwriting" pitchFamily="66" charset="0"/>
              </a:rPr>
              <a:t>se accompagnati da febbre (approfondimento diagnostico).</a:t>
            </a:r>
          </a:p>
          <a:p>
            <a:pPr marL="285750" indent="-285750">
              <a:buFont typeface="Wingdings" pitchFamily="2" charset="2"/>
              <a:buChar char="q"/>
            </a:pPr>
            <a:r>
              <a:rPr lang="it-IT" dirty="0" smtClean="0">
                <a:solidFill>
                  <a:srgbClr val="002060"/>
                </a:solidFill>
                <a:latin typeface="Lucida Handwriting" pitchFamily="66" charset="0"/>
              </a:rPr>
              <a:t>Informare </a:t>
            </a:r>
            <a:r>
              <a:rPr lang="it-IT" dirty="0">
                <a:solidFill>
                  <a:srgbClr val="002060"/>
                </a:solidFill>
                <a:latin typeface="Lucida Handwriting" pitchFamily="66" charset="0"/>
              </a:rPr>
              <a:t>la donna che potrebbero verificarsi perdite involontarie di piccole quantità di urina </a:t>
            </a:r>
            <a:r>
              <a:rPr lang="it-IT" dirty="0" smtClean="0">
                <a:solidFill>
                  <a:srgbClr val="002060"/>
                </a:solidFill>
                <a:latin typeface="Lucida Handwriting" pitchFamily="66" charset="0"/>
              </a:rPr>
              <a:t>o la </a:t>
            </a:r>
            <a:r>
              <a:rPr lang="it-IT" dirty="0">
                <a:solidFill>
                  <a:srgbClr val="002060"/>
                </a:solidFill>
                <a:latin typeface="Lucida Handwriting" pitchFamily="66" charset="0"/>
              </a:rPr>
              <a:t>mancata percezione dello stimolo: insegnare ad eseguire esercizi di tonificazione del </a:t>
            </a:r>
            <a:r>
              <a:rPr lang="it-IT" dirty="0" smtClean="0">
                <a:solidFill>
                  <a:srgbClr val="002060"/>
                </a:solidFill>
                <a:latin typeface="Lucida Handwriting" pitchFamily="66" charset="0"/>
              </a:rPr>
              <a:t>pavimento pelvico </a:t>
            </a:r>
            <a:r>
              <a:rPr lang="it-IT" dirty="0">
                <a:solidFill>
                  <a:srgbClr val="002060"/>
                </a:solidFill>
                <a:latin typeface="Lucida Handwriting" pitchFamily="66" charset="0"/>
              </a:rPr>
              <a:t>contraendo e rilassando </a:t>
            </a:r>
            <a:endParaRPr lang="it-IT" dirty="0" smtClean="0">
              <a:solidFill>
                <a:srgbClr val="002060"/>
              </a:solidFill>
              <a:latin typeface="Lucida Handwriting" pitchFamily="66" charset="0"/>
            </a:endParaRPr>
          </a:p>
          <a:p>
            <a:r>
              <a:rPr lang="it-IT" dirty="0">
                <a:solidFill>
                  <a:srgbClr val="002060"/>
                </a:solidFill>
                <a:latin typeface="Lucida Handwriting" pitchFamily="66" charset="0"/>
              </a:rPr>
              <a:t> </a:t>
            </a:r>
            <a:r>
              <a:rPr lang="it-IT" dirty="0" smtClean="0">
                <a:solidFill>
                  <a:srgbClr val="002060"/>
                </a:solidFill>
                <a:latin typeface="Lucida Handwriting" pitchFamily="66" charset="0"/>
              </a:rPr>
              <a:t>   i </a:t>
            </a:r>
            <a:r>
              <a:rPr lang="it-IT" dirty="0">
                <a:solidFill>
                  <a:srgbClr val="002060"/>
                </a:solidFill>
                <a:latin typeface="Lucida Handwriting" pitchFamily="66" charset="0"/>
              </a:rPr>
              <a:t>muscoli perineali per 20 – 30 volte ripetendo più volte </a:t>
            </a:r>
            <a:r>
              <a:rPr lang="it-IT" dirty="0" smtClean="0">
                <a:solidFill>
                  <a:srgbClr val="002060"/>
                </a:solidFill>
                <a:latin typeface="Lucida Handwriting" pitchFamily="66" charset="0"/>
              </a:rPr>
              <a:t>al giorno</a:t>
            </a:r>
          </a:p>
          <a:p>
            <a:r>
              <a:rPr lang="it-IT" dirty="0">
                <a:solidFill>
                  <a:srgbClr val="002060"/>
                </a:solidFill>
                <a:latin typeface="Lucida Handwriting" pitchFamily="66" charset="0"/>
              </a:rPr>
              <a:t> </a:t>
            </a:r>
            <a:r>
              <a:rPr lang="it-IT" dirty="0" smtClean="0">
                <a:solidFill>
                  <a:srgbClr val="002060"/>
                </a:solidFill>
                <a:latin typeface="Lucida Handwriting" pitchFamily="66" charset="0"/>
              </a:rPr>
              <a:t>  (esercizi </a:t>
            </a:r>
            <a:r>
              <a:rPr lang="it-IT" dirty="0">
                <a:solidFill>
                  <a:srgbClr val="002060"/>
                </a:solidFill>
                <a:latin typeface="Lucida Handwriting" pitchFamily="66" charset="0"/>
              </a:rPr>
              <a:t>di KEGEL).</a:t>
            </a:r>
          </a:p>
          <a:p>
            <a:r>
              <a:rPr lang="it-IT" dirty="0" smtClean="0">
                <a:solidFill>
                  <a:srgbClr val="002060"/>
                </a:solidFill>
                <a:latin typeface="Lucida Handwriting" pitchFamily="66" charset="0"/>
              </a:rPr>
              <a:t> </a:t>
            </a:r>
            <a:endParaRPr lang="it-IT" dirty="0">
              <a:solidFill>
                <a:srgbClr val="002060"/>
              </a:solidFill>
              <a:latin typeface="Lucida Handwriting" pitchFamily="66" charset="0"/>
            </a:endParaRPr>
          </a:p>
        </p:txBody>
      </p:sp>
      <p:sp>
        <p:nvSpPr>
          <p:cNvPr id="4" name="Rettangolo 3"/>
          <p:cNvSpPr/>
          <p:nvPr/>
        </p:nvSpPr>
        <p:spPr>
          <a:xfrm>
            <a:off x="3563886" y="1405334"/>
            <a:ext cx="1661031" cy="461665"/>
          </a:xfrm>
          <a:prstGeom prst="rect">
            <a:avLst/>
          </a:prstGeom>
        </p:spPr>
        <p:txBody>
          <a:bodyPr wrap="none">
            <a:spAutoFit/>
          </a:bodyPr>
          <a:lstStyle/>
          <a:p>
            <a:pPr lvl="0" algn="ctr"/>
            <a:r>
              <a:rPr lang="it-IT" sz="2400" b="1" i="1" dirty="0">
                <a:solidFill>
                  <a:srgbClr val="002060"/>
                </a:solidFill>
                <a:latin typeface="Lucida Handwriting" pitchFamily="66" charset="0"/>
              </a:rPr>
              <a:t>DIURESI</a:t>
            </a:r>
          </a:p>
        </p:txBody>
      </p:sp>
    </p:spTree>
    <p:extLst>
      <p:ext uri="{BB962C8B-B14F-4D97-AF65-F5344CB8AC3E}">
        <p14:creationId xmlns:p14="http://schemas.microsoft.com/office/powerpoint/2010/main" val="36546345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576"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25152" y="1265858"/>
            <a:ext cx="9131424" cy="5401479"/>
          </a:xfrm>
          <a:prstGeom prst="rect">
            <a:avLst/>
          </a:prstGeom>
        </p:spPr>
        <p:txBody>
          <a:bodyPr wrap="square">
            <a:spAutoFit/>
          </a:bodyPr>
          <a:lstStyle/>
          <a:p>
            <a:pPr algn="ctr"/>
            <a:r>
              <a:rPr lang="it-IT" sz="2400" b="1" i="1" dirty="0" smtClean="0">
                <a:solidFill>
                  <a:srgbClr val="002060"/>
                </a:solidFill>
                <a:latin typeface="Lucida Handwriting" pitchFamily="66" charset="0"/>
              </a:rPr>
              <a:t>ALVO</a:t>
            </a:r>
          </a:p>
          <a:p>
            <a:pPr algn="ctr"/>
            <a:endParaRPr lang="it-IT" sz="2400" b="1" i="1" dirty="0">
              <a:solidFill>
                <a:srgbClr val="002060"/>
              </a:solidFill>
              <a:latin typeface="Lucida Handwriting" pitchFamily="66" charset="0"/>
            </a:endParaRPr>
          </a:p>
          <a:p>
            <a:pPr marL="285750" indent="-285750">
              <a:lnSpc>
                <a:spcPct val="150000"/>
              </a:lnSpc>
              <a:buFont typeface="Wingdings" pitchFamily="2" charset="2"/>
              <a:buChar char="ü"/>
            </a:pPr>
            <a:r>
              <a:rPr lang="it-IT" i="1" dirty="0" smtClean="0">
                <a:solidFill>
                  <a:srgbClr val="002060"/>
                </a:solidFill>
                <a:latin typeface="Lucida Handwriting" pitchFamily="66" charset="0"/>
              </a:rPr>
              <a:t>Valutare </a:t>
            </a:r>
            <a:r>
              <a:rPr lang="it-IT" i="1" dirty="0">
                <a:solidFill>
                  <a:srgbClr val="002060"/>
                </a:solidFill>
                <a:latin typeface="Lucida Handwriting" pitchFamily="66" charset="0"/>
              </a:rPr>
              <a:t>e registrare l’attività intestinale nei tre giorni successivi al parto promuovendo </a:t>
            </a:r>
            <a:r>
              <a:rPr lang="it-IT" i="1" dirty="0" smtClean="0">
                <a:solidFill>
                  <a:srgbClr val="002060"/>
                </a:solidFill>
                <a:latin typeface="Lucida Handwriting" pitchFamily="66" charset="0"/>
              </a:rPr>
              <a:t>la regolarità </a:t>
            </a:r>
            <a:r>
              <a:rPr lang="it-IT" i="1" dirty="0">
                <a:solidFill>
                  <a:srgbClr val="002060"/>
                </a:solidFill>
                <a:latin typeface="Lucida Handwriting" pitchFamily="66" charset="0"/>
              </a:rPr>
              <a:t>intestinale suggerendo </a:t>
            </a:r>
            <a:endParaRPr lang="it-IT" i="1" dirty="0" smtClean="0">
              <a:solidFill>
                <a:srgbClr val="002060"/>
              </a:solidFill>
              <a:latin typeface="Lucida Handwriting" pitchFamily="66" charset="0"/>
            </a:endParaRPr>
          </a:p>
          <a:p>
            <a:pPr>
              <a:lnSpc>
                <a:spcPct val="150000"/>
              </a:lnSpc>
            </a:pPr>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una </a:t>
            </a:r>
            <a:r>
              <a:rPr lang="it-IT" i="1" dirty="0">
                <a:solidFill>
                  <a:srgbClr val="002060"/>
                </a:solidFill>
                <a:latin typeface="Lucida Handwriting" pitchFamily="66" charset="0"/>
              </a:rPr>
              <a:t>corretta alimentazione ricca di liquidi e fibre e </a:t>
            </a:r>
            <a:r>
              <a:rPr lang="it-IT" i="1" dirty="0" smtClean="0">
                <a:solidFill>
                  <a:srgbClr val="002060"/>
                </a:solidFill>
                <a:latin typeface="Lucida Handwriting" pitchFamily="66" charset="0"/>
              </a:rPr>
              <a:t>la   </a:t>
            </a:r>
          </a:p>
          <a:p>
            <a:pPr>
              <a:lnSpc>
                <a:spcPct val="150000"/>
              </a:lnSpc>
            </a:pPr>
            <a:r>
              <a:rPr lang="it-IT" i="1" dirty="0" smtClean="0">
                <a:solidFill>
                  <a:srgbClr val="002060"/>
                </a:solidFill>
                <a:latin typeface="Lucida Handwriting" pitchFamily="66" charset="0"/>
              </a:rPr>
              <a:t>    mobilizzazione </a:t>
            </a:r>
            <a:r>
              <a:rPr lang="it-IT" i="1" dirty="0">
                <a:solidFill>
                  <a:srgbClr val="002060"/>
                </a:solidFill>
                <a:latin typeface="Lucida Handwriting" pitchFamily="66" charset="0"/>
              </a:rPr>
              <a:t>precoce.</a:t>
            </a:r>
          </a:p>
          <a:p>
            <a:pPr marL="285750" indent="-285750">
              <a:lnSpc>
                <a:spcPct val="150000"/>
              </a:lnSpc>
              <a:buFont typeface="Wingdings" pitchFamily="2" charset="2"/>
              <a:buChar char="ü"/>
            </a:pPr>
            <a:r>
              <a:rPr lang="it-IT" i="1" dirty="0" smtClean="0">
                <a:solidFill>
                  <a:srgbClr val="002060"/>
                </a:solidFill>
                <a:latin typeface="Lucida Handwriting" pitchFamily="66" charset="0"/>
              </a:rPr>
              <a:t>Rassicurare </a:t>
            </a:r>
            <a:r>
              <a:rPr lang="it-IT" i="1" dirty="0">
                <a:solidFill>
                  <a:srgbClr val="002060"/>
                </a:solidFill>
                <a:latin typeface="Lucida Handwriting" pitchFamily="66" charset="0"/>
              </a:rPr>
              <a:t>che l’evacuazione non costituisce pericolo di deiscenza della ferita, ne’ </a:t>
            </a:r>
            <a:r>
              <a:rPr lang="it-IT" i="1" dirty="0" smtClean="0">
                <a:solidFill>
                  <a:srgbClr val="002060"/>
                </a:solidFill>
                <a:latin typeface="Lucida Handwriting" pitchFamily="66" charset="0"/>
              </a:rPr>
              <a:t>vagino perineale ne</a:t>
            </a:r>
            <a:r>
              <a:rPr lang="it-IT" i="1" dirty="0">
                <a:solidFill>
                  <a:srgbClr val="002060"/>
                </a:solidFill>
                <a:latin typeface="Lucida Handwriting" pitchFamily="66" charset="0"/>
              </a:rPr>
              <a:t>’ addominale </a:t>
            </a:r>
            <a:endParaRPr lang="it-IT" i="1" dirty="0" smtClean="0">
              <a:solidFill>
                <a:srgbClr val="002060"/>
              </a:solidFill>
              <a:latin typeface="Lucida Handwriting" pitchFamily="66" charset="0"/>
            </a:endParaRPr>
          </a:p>
          <a:p>
            <a:pPr>
              <a:lnSpc>
                <a:spcPct val="150000"/>
              </a:lnSpc>
            </a:pPr>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in </a:t>
            </a:r>
            <a:r>
              <a:rPr lang="it-IT" i="1" dirty="0">
                <a:solidFill>
                  <a:srgbClr val="002060"/>
                </a:solidFill>
                <a:latin typeface="Lucida Handwriting" pitchFamily="66" charset="0"/>
              </a:rPr>
              <a:t>caso di taglio cesareo.</a:t>
            </a:r>
          </a:p>
          <a:p>
            <a:pPr marL="285750" indent="-285750">
              <a:lnSpc>
                <a:spcPct val="150000"/>
              </a:lnSpc>
              <a:buFont typeface="Wingdings" pitchFamily="2" charset="2"/>
              <a:buChar char="ü"/>
            </a:pPr>
            <a:r>
              <a:rPr lang="it-IT" i="1" dirty="0" smtClean="0">
                <a:solidFill>
                  <a:srgbClr val="002060"/>
                </a:solidFill>
                <a:latin typeface="Lucida Handwriting" pitchFamily="66" charset="0"/>
              </a:rPr>
              <a:t>Invitare </a:t>
            </a:r>
            <a:r>
              <a:rPr lang="it-IT" i="1" dirty="0">
                <a:solidFill>
                  <a:srgbClr val="002060"/>
                </a:solidFill>
                <a:latin typeface="Lucida Handwriting" pitchFamily="66" charset="0"/>
              </a:rPr>
              <a:t>a trovare un momento tranquillo della giornata da dedicare a questa attività </a:t>
            </a:r>
            <a:r>
              <a:rPr lang="it-IT" i="1" dirty="0" smtClean="0">
                <a:solidFill>
                  <a:srgbClr val="002060"/>
                </a:solidFill>
                <a:latin typeface="Lucida Handwriting" pitchFamily="66" charset="0"/>
              </a:rPr>
              <a:t>fisiologica.</a:t>
            </a:r>
            <a:endParaRPr lang="it-IT" i="1" dirty="0">
              <a:solidFill>
                <a:srgbClr val="002060"/>
              </a:solidFill>
              <a:latin typeface="Lucida Handwriting" pitchFamily="66" charset="0"/>
            </a:endParaRPr>
          </a:p>
          <a:p>
            <a:pPr marL="285750" indent="-285750">
              <a:lnSpc>
                <a:spcPct val="150000"/>
              </a:lnSpc>
              <a:buFont typeface="Wingdings" pitchFamily="2" charset="2"/>
              <a:buChar char="ü"/>
            </a:pPr>
            <a:r>
              <a:rPr lang="it-IT" i="1" dirty="0" smtClean="0">
                <a:solidFill>
                  <a:srgbClr val="002060"/>
                </a:solidFill>
                <a:latin typeface="Lucida Handwriting" pitchFamily="66" charset="0"/>
              </a:rPr>
              <a:t> Scoraggiare </a:t>
            </a:r>
            <a:r>
              <a:rPr lang="it-IT" i="1" dirty="0">
                <a:solidFill>
                  <a:srgbClr val="002060"/>
                </a:solidFill>
                <a:latin typeface="Lucida Handwriting" pitchFamily="66" charset="0"/>
              </a:rPr>
              <a:t>l’uso routinario di lassativi preferendo</a:t>
            </a:r>
            <a:r>
              <a:rPr lang="it-IT" i="1" dirty="0" smtClean="0">
                <a:solidFill>
                  <a:srgbClr val="002060"/>
                </a:solidFill>
                <a:latin typeface="Lucida Handwriting" pitchFamily="66" charset="0"/>
              </a:rPr>
              <a:t>, </a:t>
            </a:r>
            <a:r>
              <a:rPr lang="it-IT" i="1" dirty="0">
                <a:solidFill>
                  <a:srgbClr val="002060"/>
                </a:solidFill>
                <a:latin typeface="Lucida Handwriting" pitchFamily="66" charset="0"/>
              </a:rPr>
              <a:t>gli oli misti, </a:t>
            </a:r>
            <a:r>
              <a:rPr lang="it-IT" i="1" dirty="0" smtClean="0">
                <a:solidFill>
                  <a:srgbClr val="002060"/>
                </a:solidFill>
                <a:latin typeface="Lucida Handwriting" pitchFamily="66" charset="0"/>
              </a:rPr>
              <a:t>le supposte </a:t>
            </a:r>
            <a:r>
              <a:rPr lang="it-IT" i="1" dirty="0">
                <a:solidFill>
                  <a:srgbClr val="002060"/>
                </a:solidFill>
                <a:latin typeface="Lucida Handwriting" pitchFamily="66" charset="0"/>
              </a:rPr>
              <a:t>di glicerina o una peretta evacuante.</a:t>
            </a:r>
          </a:p>
        </p:txBody>
      </p:sp>
    </p:spTree>
    <p:extLst>
      <p:ext uri="{BB962C8B-B14F-4D97-AF65-F5344CB8AC3E}">
        <p14:creationId xmlns:p14="http://schemas.microsoft.com/office/powerpoint/2010/main" val="19824817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008"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64016" y="2060848"/>
            <a:ext cx="9111992" cy="4662815"/>
          </a:xfrm>
          <a:prstGeom prst="rect">
            <a:avLst/>
          </a:prstGeom>
        </p:spPr>
        <p:txBody>
          <a:bodyPr wrap="square">
            <a:spAutoFit/>
          </a:bodyPr>
          <a:lstStyle/>
          <a:p>
            <a:pPr marL="285750" indent="-285750">
              <a:lnSpc>
                <a:spcPct val="150000"/>
              </a:lnSpc>
              <a:buFont typeface="Wingdings" pitchFamily="2" charset="2"/>
              <a:buChar char="ü"/>
            </a:pPr>
            <a:r>
              <a:rPr lang="it-IT" i="1" dirty="0">
                <a:solidFill>
                  <a:srgbClr val="002060"/>
                </a:solidFill>
                <a:latin typeface="Lucida Handwriting" pitchFamily="66" charset="0"/>
              </a:rPr>
              <a:t>Informare della possibile insorgenza di emorroidi, anche alcuni giorni dopo il parto o </a:t>
            </a:r>
            <a:r>
              <a:rPr lang="it-IT" i="1" dirty="0" smtClean="0">
                <a:solidFill>
                  <a:srgbClr val="002060"/>
                </a:solidFill>
                <a:latin typeface="Lucida Handwriting" pitchFamily="66" charset="0"/>
              </a:rPr>
              <a:t>di aggravamento </a:t>
            </a:r>
            <a:r>
              <a:rPr lang="it-IT" i="1" dirty="0">
                <a:solidFill>
                  <a:srgbClr val="002060"/>
                </a:solidFill>
                <a:latin typeface="Lucida Handwriting" pitchFamily="66" charset="0"/>
              </a:rPr>
              <a:t>di preesistenti e suggerire l’applicazione locale di pomate, </a:t>
            </a:r>
            <a:r>
              <a:rPr lang="it-IT" i="1" dirty="0" smtClean="0">
                <a:solidFill>
                  <a:srgbClr val="002060"/>
                </a:solidFill>
                <a:latin typeface="Lucida Handwriting" pitchFamily="66" charset="0"/>
              </a:rPr>
              <a:t>impacchi decongestionanti</a:t>
            </a:r>
            <a:r>
              <a:rPr lang="it-IT" i="1" dirty="0">
                <a:solidFill>
                  <a:srgbClr val="002060"/>
                </a:solidFill>
                <a:latin typeface="Lucida Handwriting" pitchFamily="66" charset="0"/>
              </a:rPr>
              <a:t>, …</a:t>
            </a:r>
          </a:p>
          <a:p>
            <a:pPr marL="285750" indent="-285750">
              <a:lnSpc>
                <a:spcPct val="150000"/>
              </a:lnSpc>
              <a:buFont typeface="Wingdings" pitchFamily="2" charset="2"/>
              <a:buChar char="ü"/>
            </a:pPr>
            <a:r>
              <a:rPr lang="it-IT" i="1" dirty="0">
                <a:solidFill>
                  <a:srgbClr val="002060"/>
                </a:solidFill>
                <a:latin typeface="Lucida Handwriting" pitchFamily="66" charset="0"/>
              </a:rPr>
              <a:t>Suggerire perciò di assumere a letto la posizione sul fianco, di evitare di stare fermi in </a:t>
            </a:r>
            <a:r>
              <a:rPr lang="it-IT" i="1" dirty="0" smtClean="0">
                <a:solidFill>
                  <a:srgbClr val="002060"/>
                </a:solidFill>
                <a:latin typeface="Lucida Handwriting" pitchFamily="66" charset="0"/>
              </a:rPr>
              <a:t>stazione eretta </a:t>
            </a:r>
            <a:r>
              <a:rPr lang="it-IT" i="1" dirty="0">
                <a:solidFill>
                  <a:srgbClr val="002060"/>
                </a:solidFill>
                <a:latin typeface="Lucida Handwriting" pitchFamily="66" charset="0"/>
              </a:rPr>
              <a:t>per tempi </a:t>
            </a:r>
            <a:r>
              <a:rPr lang="it-IT" i="1" dirty="0" smtClean="0">
                <a:solidFill>
                  <a:srgbClr val="002060"/>
                </a:solidFill>
                <a:latin typeface="Lucida Handwriting" pitchFamily="66" charset="0"/>
              </a:rPr>
              <a:t>prolungati</a:t>
            </a:r>
          </a:p>
          <a:p>
            <a:pPr marL="285750" indent="-285750">
              <a:lnSpc>
                <a:spcPct val="150000"/>
              </a:lnSpc>
              <a:buFont typeface="Wingdings" pitchFamily="2" charset="2"/>
              <a:buChar char="ü"/>
            </a:pPr>
            <a:r>
              <a:rPr lang="it-IT" i="1" dirty="0" smtClean="0">
                <a:solidFill>
                  <a:srgbClr val="002060"/>
                </a:solidFill>
                <a:latin typeface="Lucida Handwriting" pitchFamily="66" charset="0"/>
              </a:rPr>
              <a:t>Informare </a:t>
            </a:r>
            <a:r>
              <a:rPr lang="it-IT" i="1" dirty="0">
                <a:solidFill>
                  <a:srgbClr val="002060"/>
                </a:solidFill>
                <a:latin typeface="Lucida Handwriting" pitchFamily="66" charset="0"/>
              </a:rPr>
              <a:t>il medico in caso di emorroidi </a:t>
            </a:r>
            <a:r>
              <a:rPr lang="it-IT" i="1" dirty="0" smtClean="0">
                <a:solidFill>
                  <a:srgbClr val="002060"/>
                </a:solidFill>
                <a:latin typeface="Lucida Handwriting" pitchFamily="66" charset="0"/>
              </a:rPr>
              <a:t>trombizzate, di </a:t>
            </a:r>
            <a:r>
              <a:rPr lang="it-IT" i="1" dirty="0">
                <a:solidFill>
                  <a:srgbClr val="002060"/>
                </a:solidFill>
                <a:latin typeface="Lucida Handwriting" pitchFamily="66" charset="0"/>
              </a:rPr>
              <a:t>grado</a:t>
            </a:r>
          </a:p>
          <a:p>
            <a:pPr>
              <a:lnSpc>
                <a:spcPct val="150000"/>
              </a:lnSpc>
            </a:pPr>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severo</a:t>
            </a:r>
            <a:r>
              <a:rPr lang="it-IT" i="1" dirty="0">
                <a:solidFill>
                  <a:srgbClr val="002060"/>
                </a:solidFill>
                <a:latin typeface="Lucida Handwriting" pitchFamily="66" charset="0"/>
              </a:rPr>
              <a:t>, edematose, prolassate, molto dolenti, che non rispondono </a:t>
            </a:r>
            <a:endParaRPr lang="it-IT" i="1" dirty="0" smtClean="0">
              <a:solidFill>
                <a:srgbClr val="002060"/>
              </a:solidFill>
              <a:latin typeface="Lucida Handwriting" pitchFamily="66" charset="0"/>
            </a:endParaRPr>
          </a:p>
          <a:p>
            <a:pPr>
              <a:lnSpc>
                <a:spcPct val="150000"/>
              </a:lnSpc>
            </a:pPr>
            <a:r>
              <a:rPr lang="it-IT" i="1" dirty="0" smtClean="0">
                <a:solidFill>
                  <a:srgbClr val="002060"/>
                </a:solidFill>
                <a:latin typeface="Lucida Handwriting" pitchFamily="66" charset="0"/>
              </a:rPr>
              <a:t>    alle </a:t>
            </a:r>
            <a:r>
              <a:rPr lang="it-IT" i="1" dirty="0">
                <a:solidFill>
                  <a:srgbClr val="002060"/>
                </a:solidFill>
                <a:latin typeface="Lucida Handwriting" pitchFamily="66" charset="0"/>
              </a:rPr>
              <a:t>cure di base o se </a:t>
            </a:r>
            <a:r>
              <a:rPr lang="it-IT" i="1" dirty="0" smtClean="0">
                <a:solidFill>
                  <a:srgbClr val="002060"/>
                </a:solidFill>
                <a:latin typeface="Lucida Handwriting" pitchFamily="66" charset="0"/>
              </a:rPr>
              <a:t>si verificano </a:t>
            </a:r>
            <a:r>
              <a:rPr lang="it-IT" i="1" dirty="0">
                <a:solidFill>
                  <a:srgbClr val="002060"/>
                </a:solidFill>
                <a:latin typeface="Lucida Handwriting" pitchFamily="66" charset="0"/>
              </a:rPr>
              <a:t>episodi di emorragie rettali .</a:t>
            </a:r>
          </a:p>
          <a:p>
            <a:pPr marL="285750" indent="-285750">
              <a:lnSpc>
                <a:spcPct val="150000"/>
              </a:lnSpc>
              <a:buFont typeface="Wingdings" pitchFamily="2" charset="2"/>
              <a:buChar char="ü"/>
            </a:pPr>
            <a:r>
              <a:rPr lang="it-IT" i="1" dirty="0" smtClean="0">
                <a:solidFill>
                  <a:srgbClr val="002060"/>
                </a:solidFill>
                <a:latin typeface="Lucida Handwriting" pitchFamily="66" charset="0"/>
              </a:rPr>
              <a:t>Segnalare </a:t>
            </a:r>
            <a:r>
              <a:rPr lang="it-IT" i="1" dirty="0">
                <a:solidFill>
                  <a:srgbClr val="002060"/>
                </a:solidFill>
                <a:latin typeface="Lucida Handwriting" pitchFamily="66" charset="0"/>
              </a:rPr>
              <a:t>al medico eventuali episodi di incontinenza fecale valutando e registrandone </a:t>
            </a:r>
            <a:r>
              <a:rPr lang="it-IT" i="1" dirty="0" smtClean="0">
                <a:solidFill>
                  <a:srgbClr val="002060"/>
                </a:solidFill>
                <a:latin typeface="Lucida Handwriting" pitchFamily="66" charset="0"/>
              </a:rPr>
              <a:t>gravità, durata </a:t>
            </a:r>
            <a:r>
              <a:rPr lang="it-IT" i="1" dirty="0">
                <a:solidFill>
                  <a:srgbClr val="002060"/>
                </a:solidFill>
                <a:latin typeface="Lucida Handwriting" pitchFamily="66" charset="0"/>
              </a:rPr>
              <a:t>e frequenza .</a:t>
            </a:r>
          </a:p>
          <a:p>
            <a:pPr>
              <a:lnSpc>
                <a:spcPct val="150000"/>
              </a:lnSpc>
            </a:pPr>
            <a:r>
              <a:rPr lang="it-IT" dirty="0" smtClean="0">
                <a:latin typeface="Tahoma"/>
              </a:rPr>
              <a:t> </a:t>
            </a:r>
            <a:endParaRPr lang="it-IT" dirty="0"/>
          </a:p>
        </p:txBody>
      </p:sp>
      <p:sp>
        <p:nvSpPr>
          <p:cNvPr id="5" name="Rettangolo 4"/>
          <p:cNvSpPr/>
          <p:nvPr/>
        </p:nvSpPr>
        <p:spPr>
          <a:xfrm>
            <a:off x="3635896" y="1397967"/>
            <a:ext cx="1079142" cy="461665"/>
          </a:xfrm>
          <a:prstGeom prst="rect">
            <a:avLst/>
          </a:prstGeom>
        </p:spPr>
        <p:txBody>
          <a:bodyPr wrap="none">
            <a:spAutoFit/>
          </a:bodyPr>
          <a:lstStyle/>
          <a:p>
            <a:pPr lvl="0" algn="ctr"/>
            <a:r>
              <a:rPr lang="it-IT" sz="2400" b="1" i="1" dirty="0">
                <a:solidFill>
                  <a:srgbClr val="002060"/>
                </a:solidFill>
                <a:latin typeface="Lucida Handwriting" pitchFamily="66" charset="0"/>
              </a:rPr>
              <a:t>ALVO</a:t>
            </a:r>
          </a:p>
        </p:txBody>
      </p:sp>
    </p:spTree>
    <p:extLst>
      <p:ext uri="{BB962C8B-B14F-4D97-AF65-F5344CB8AC3E}">
        <p14:creationId xmlns:p14="http://schemas.microsoft.com/office/powerpoint/2010/main" val="3371214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04664"/>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0" y="1481882"/>
            <a:ext cx="9113952" cy="4985980"/>
          </a:xfrm>
          <a:prstGeom prst="rect">
            <a:avLst/>
          </a:prstGeom>
        </p:spPr>
        <p:txBody>
          <a:bodyPr wrap="square">
            <a:spAutoFit/>
          </a:bodyPr>
          <a:lstStyle/>
          <a:p>
            <a:pPr algn="ctr"/>
            <a:r>
              <a:rPr lang="it-IT" sz="2400" b="1" i="1" dirty="0">
                <a:solidFill>
                  <a:srgbClr val="002060"/>
                </a:solidFill>
                <a:latin typeface="Lucida Handwriting" pitchFamily="66" charset="0"/>
              </a:rPr>
              <a:t>PRESSIONE </a:t>
            </a:r>
            <a:r>
              <a:rPr lang="it-IT" sz="2400" b="1" i="1" dirty="0" smtClean="0">
                <a:solidFill>
                  <a:srgbClr val="002060"/>
                </a:solidFill>
                <a:latin typeface="Lucida Handwriting" pitchFamily="66" charset="0"/>
              </a:rPr>
              <a:t>ARTERIOSA</a:t>
            </a:r>
          </a:p>
          <a:p>
            <a:pPr algn="ctr"/>
            <a:endParaRPr lang="it-IT" sz="2400" b="1" i="1" dirty="0">
              <a:solidFill>
                <a:srgbClr val="002060"/>
              </a:solidFill>
              <a:latin typeface="Lucida Handwriting" pitchFamily="66" charset="0"/>
            </a:endParaRPr>
          </a:p>
          <a:p>
            <a:pPr marL="285750" indent="-285750">
              <a:buFont typeface="Wingdings" pitchFamily="2" charset="2"/>
              <a:buChar char="§"/>
            </a:pPr>
            <a:r>
              <a:rPr lang="it-IT" i="1" dirty="0" smtClean="0">
                <a:solidFill>
                  <a:srgbClr val="002060"/>
                </a:solidFill>
                <a:latin typeface="Lucida Handwriting" pitchFamily="66" charset="0"/>
              </a:rPr>
              <a:t>Rilevare </a:t>
            </a:r>
            <a:r>
              <a:rPr lang="it-IT" i="1" dirty="0">
                <a:solidFill>
                  <a:srgbClr val="002060"/>
                </a:solidFill>
                <a:latin typeface="Lucida Handwriting" pitchFamily="66" charset="0"/>
              </a:rPr>
              <a:t>i valori di PA almeno una volta al giorno, fino ad arrivare ad un monitoraggio </a:t>
            </a:r>
            <a:r>
              <a:rPr lang="it-IT" i="1" dirty="0" smtClean="0">
                <a:solidFill>
                  <a:srgbClr val="002060"/>
                </a:solidFill>
                <a:latin typeface="Lucida Handwriting" pitchFamily="66" charset="0"/>
              </a:rPr>
              <a:t>continuo i n </a:t>
            </a:r>
            <a:r>
              <a:rPr lang="it-IT" i="1" dirty="0">
                <a:solidFill>
                  <a:srgbClr val="002060"/>
                </a:solidFill>
                <a:latin typeface="Lucida Handwriting" pitchFamily="66" charset="0"/>
              </a:rPr>
              <a:t>caso di gestosi ipertensiva severa</a:t>
            </a:r>
            <a:r>
              <a:rPr lang="it-IT" i="1" dirty="0" smtClean="0">
                <a:solidFill>
                  <a:srgbClr val="002060"/>
                </a:solidFill>
                <a:latin typeface="Lucida Handwriting" pitchFamily="66" charset="0"/>
              </a:rPr>
              <a:t>.</a:t>
            </a:r>
          </a:p>
          <a:p>
            <a:pPr marL="285750" indent="-285750">
              <a:buFont typeface="Wingdings" pitchFamily="2" charset="2"/>
              <a:buChar char="§"/>
            </a:pPr>
            <a:endParaRPr lang="it-IT" i="1" dirty="0">
              <a:solidFill>
                <a:srgbClr val="002060"/>
              </a:solidFill>
              <a:latin typeface="Lucida Handwriting" pitchFamily="66" charset="0"/>
            </a:endParaRPr>
          </a:p>
          <a:p>
            <a:pPr marL="285750" indent="-285750">
              <a:buFont typeface="Wingdings" pitchFamily="2" charset="2"/>
              <a:buChar char="§"/>
            </a:pPr>
            <a:r>
              <a:rPr lang="it-IT" i="1" dirty="0" smtClean="0">
                <a:solidFill>
                  <a:srgbClr val="002060"/>
                </a:solidFill>
                <a:latin typeface="Lucida Handwriting" pitchFamily="66" charset="0"/>
              </a:rPr>
              <a:t>Effettuare </a:t>
            </a:r>
            <a:r>
              <a:rPr lang="it-IT" i="1" dirty="0">
                <a:solidFill>
                  <a:srgbClr val="002060"/>
                </a:solidFill>
                <a:latin typeface="Lucida Handwriting" pitchFamily="66" charset="0"/>
              </a:rPr>
              <a:t>tutte le misurazioni allo stesso braccio (meglio il </a:t>
            </a:r>
            <a:r>
              <a:rPr lang="it-IT" i="1" dirty="0" smtClean="0">
                <a:solidFill>
                  <a:srgbClr val="002060"/>
                </a:solidFill>
                <a:latin typeface="Lucida Handwriting" pitchFamily="66" charset="0"/>
              </a:rPr>
              <a:t> sn.)</a:t>
            </a: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nella </a:t>
            </a:r>
            <a:r>
              <a:rPr lang="it-IT" i="1" dirty="0">
                <a:solidFill>
                  <a:srgbClr val="002060"/>
                </a:solidFill>
                <a:latin typeface="Lucida Handwriting" pitchFamily="66" charset="0"/>
              </a:rPr>
              <a:t>stessa </a:t>
            </a:r>
            <a:r>
              <a:rPr lang="it-IT" i="1" dirty="0" smtClean="0">
                <a:solidFill>
                  <a:srgbClr val="002060"/>
                </a:solidFill>
                <a:latin typeface="Lucida Handwriting" pitchFamily="66" charset="0"/>
              </a:rPr>
              <a:t>posizione (supina</a:t>
            </a:r>
            <a:r>
              <a:rPr lang="it-IT" i="1" dirty="0">
                <a:solidFill>
                  <a:srgbClr val="002060"/>
                </a:solidFill>
                <a:latin typeface="Lucida Handwriting" pitchFamily="66" charset="0"/>
              </a:rPr>
              <a:t>, seduta, ortostatica), utilizzando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bracciali </a:t>
            </a:r>
            <a:r>
              <a:rPr lang="it-IT" i="1" dirty="0">
                <a:solidFill>
                  <a:srgbClr val="002060"/>
                </a:solidFill>
                <a:latin typeface="Lucida Handwriting" pitchFamily="66" charset="0"/>
              </a:rPr>
              <a:t>adeguati alla corporatura della degente, lontano</a:t>
            </a:r>
          </a:p>
          <a:p>
            <a:r>
              <a:rPr lang="it-IT" i="1" dirty="0" smtClean="0">
                <a:solidFill>
                  <a:srgbClr val="002060"/>
                </a:solidFill>
                <a:latin typeface="Lucida Handwriting" pitchFamily="66" charset="0"/>
              </a:rPr>
              <a:t>   da </a:t>
            </a:r>
            <a:r>
              <a:rPr lang="it-IT" i="1" dirty="0">
                <a:solidFill>
                  <a:srgbClr val="002060"/>
                </a:solidFill>
                <a:latin typeface="Lucida Handwriting" pitchFamily="66" charset="0"/>
              </a:rPr>
              <a:t>momenti di stress/affaticamento </a:t>
            </a:r>
            <a:r>
              <a:rPr lang="it-IT" i="1" dirty="0" smtClean="0">
                <a:solidFill>
                  <a:srgbClr val="002060"/>
                </a:solidFill>
                <a:latin typeface="Lucida Handwriting" pitchFamily="66" charset="0"/>
              </a:rPr>
              <a:t>.</a:t>
            </a:r>
          </a:p>
          <a:p>
            <a:endParaRPr lang="it-IT" i="1" dirty="0">
              <a:solidFill>
                <a:srgbClr val="002060"/>
              </a:solidFill>
              <a:latin typeface="Lucida Handwriting" pitchFamily="66" charset="0"/>
            </a:endParaRPr>
          </a:p>
          <a:p>
            <a:pPr marL="285750" indent="-285750">
              <a:buFont typeface="Wingdings" pitchFamily="2" charset="2"/>
              <a:buChar char="§"/>
            </a:pPr>
            <a:r>
              <a:rPr lang="it-IT" i="1" dirty="0" smtClean="0">
                <a:solidFill>
                  <a:srgbClr val="002060"/>
                </a:solidFill>
                <a:latin typeface="Lucida Handwriting" pitchFamily="66" charset="0"/>
              </a:rPr>
              <a:t>Se </a:t>
            </a:r>
            <a:r>
              <a:rPr lang="it-IT" i="1" dirty="0">
                <a:solidFill>
                  <a:srgbClr val="002060"/>
                </a:solidFill>
                <a:latin typeface="Lucida Handwriting" pitchFamily="66" charset="0"/>
              </a:rPr>
              <a:t>la pressione diastolica è &gt; a 90 mmHg e non ci sono altri segni o sintomi </a:t>
            </a:r>
            <a:r>
              <a:rPr lang="it-IT" i="1" dirty="0" smtClean="0">
                <a:solidFill>
                  <a:srgbClr val="002060"/>
                </a:solidFill>
                <a:latin typeface="Lucida Handwriting" pitchFamily="66" charset="0"/>
              </a:rPr>
              <a:t>pre-eclamptici (nausea</a:t>
            </a:r>
            <a:r>
              <a:rPr lang="it-IT" i="1" dirty="0">
                <a:solidFill>
                  <a:srgbClr val="002060"/>
                </a:solidFill>
                <a:latin typeface="Lucida Handwriting" pitchFamily="66" charset="0"/>
              </a:rPr>
              <a:t>, vomito, disturbi visivi, dolore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a </a:t>
            </a:r>
            <a:r>
              <a:rPr lang="it-IT" i="1" dirty="0">
                <a:solidFill>
                  <a:srgbClr val="002060"/>
                </a:solidFill>
                <a:latin typeface="Lucida Handwriting" pitchFamily="66" charset="0"/>
              </a:rPr>
              <a:t>barra all’epigastrio), ripetere la misurazione entro le 4 </a:t>
            </a:r>
            <a:r>
              <a:rPr lang="it-IT" i="1" dirty="0" smtClean="0">
                <a:solidFill>
                  <a:srgbClr val="002060"/>
                </a:solidFill>
                <a:latin typeface="Lucida Handwriting" pitchFamily="66" charset="0"/>
              </a:rPr>
              <a:t>ore</a:t>
            </a:r>
          </a:p>
          <a:p>
            <a:pPr lvl="0"/>
            <a:r>
              <a:rPr lang="it-IT" i="1" dirty="0" smtClean="0">
                <a:solidFill>
                  <a:srgbClr val="002060"/>
                </a:solidFill>
                <a:latin typeface="Lucida Handwriting" pitchFamily="66" charset="0"/>
              </a:rPr>
              <a:t>   successive</a:t>
            </a:r>
            <a:r>
              <a:rPr lang="it-IT" i="1" dirty="0">
                <a:solidFill>
                  <a:srgbClr val="002060"/>
                </a:solidFill>
                <a:latin typeface="Lucida Handwriting" pitchFamily="66" charset="0"/>
              </a:rPr>
              <a:t>: informare il medico se i valori, a due </a:t>
            </a:r>
            <a:r>
              <a:rPr lang="it-IT" i="1" dirty="0" smtClean="0">
                <a:solidFill>
                  <a:srgbClr val="002060"/>
                </a:solidFill>
                <a:latin typeface="Lucida Handwriting" pitchFamily="66" charset="0"/>
              </a:rPr>
              <a:t>diverse</a:t>
            </a:r>
          </a:p>
          <a:p>
            <a:pPr lvl="0"/>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misurazioni</a:t>
            </a:r>
            <a:r>
              <a:rPr lang="it-IT" i="1" dirty="0">
                <a:solidFill>
                  <a:srgbClr val="002060"/>
                </a:solidFill>
                <a:latin typeface="Lucida Handwriting" pitchFamily="66" charset="0"/>
              </a:rPr>
              <a:t>, sono &gt;/= </a:t>
            </a:r>
            <a:r>
              <a:rPr lang="it-IT" i="1" dirty="0" smtClean="0">
                <a:solidFill>
                  <a:srgbClr val="002060"/>
                </a:solidFill>
                <a:latin typeface="Lucida Handwriting" pitchFamily="66" charset="0"/>
              </a:rPr>
              <a:t>140/90 mm Hg .</a:t>
            </a:r>
          </a:p>
          <a:p>
            <a:endParaRPr lang="it-IT" i="1" dirty="0">
              <a:solidFill>
                <a:srgbClr val="002060"/>
              </a:solidFill>
              <a:latin typeface="Lucida Handwriting" pitchFamily="66" charset="0"/>
            </a:endParaRPr>
          </a:p>
        </p:txBody>
      </p:sp>
    </p:spTree>
    <p:extLst>
      <p:ext uri="{BB962C8B-B14F-4D97-AF65-F5344CB8AC3E}">
        <p14:creationId xmlns:p14="http://schemas.microsoft.com/office/powerpoint/2010/main" val="311160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891" y="24674"/>
            <a:ext cx="9144000" cy="7109639"/>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Apparato cardiocircolatorio </a:t>
            </a:r>
            <a:b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E' buona norma praticare una visita cardiologica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all'inizio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della gestazione.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Durante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 gravidanza il cuore va incontro ad un aumento costante del suo lavoro, sia per l'incremento del volume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sangue circolante, sia per l'innalzamento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della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frequenza cardiaca.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E</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facile avvertire palpitazioni ed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affaticamento </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Nel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terzo trimestre la posizione supina è sconsigliata poiché l'utero gravido può comprimere la vena cava e l'aorta, determinando veri e propri collassi (sindrome da ipotensione supina) che si risolvono spostandosi sul fianco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sinistro</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(posizione consigliata).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endParaRPr lang="it-IT" sz="2000" i="1" dirty="0">
              <a:latin typeface="Lucida Calligraphy" panose="03010101010101010101" pitchFamily="66" charset="0"/>
            </a:endParaRPr>
          </a:p>
        </p:txBody>
      </p:sp>
    </p:spTree>
    <p:extLst>
      <p:ext uri="{BB962C8B-B14F-4D97-AF65-F5344CB8AC3E}">
        <p14:creationId xmlns:p14="http://schemas.microsoft.com/office/powerpoint/2010/main" val="13781793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4136" y="2132856"/>
            <a:ext cx="7992888" cy="3693319"/>
          </a:xfrm>
          <a:prstGeom prst="rect">
            <a:avLst/>
          </a:prstGeom>
        </p:spPr>
        <p:txBody>
          <a:bodyPr wrap="square">
            <a:spAutoFit/>
          </a:bodyPr>
          <a:lstStyle/>
          <a:p>
            <a:r>
              <a:rPr lang="it-IT" dirty="0" smtClean="0">
                <a:latin typeface="Tahoma"/>
              </a:rPr>
              <a:t> </a:t>
            </a:r>
            <a:endParaRPr lang="it-IT" dirty="0">
              <a:latin typeface="Tahoma"/>
            </a:endParaRPr>
          </a:p>
          <a:p>
            <a:pPr marL="285750" indent="-285750">
              <a:buFont typeface="Wingdings" pitchFamily="2" charset="2"/>
              <a:buChar char="§"/>
            </a:pPr>
            <a:r>
              <a:rPr lang="it-IT" i="1" dirty="0" smtClean="0">
                <a:solidFill>
                  <a:srgbClr val="002060"/>
                </a:solidFill>
                <a:latin typeface="Lucida Handwriting" pitchFamily="66" charset="0"/>
              </a:rPr>
              <a:t>Se </a:t>
            </a:r>
            <a:r>
              <a:rPr lang="it-IT" i="1" dirty="0">
                <a:solidFill>
                  <a:srgbClr val="002060"/>
                </a:solidFill>
                <a:latin typeface="Lucida Handwriting" pitchFamily="66" charset="0"/>
              </a:rPr>
              <a:t>l’alterato valore pressorio è accompagnato da un altro segno o sintomo </a:t>
            </a:r>
            <a:r>
              <a:rPr lang="it-IT" i="1" dirty="0" smtClean="0">
                <a:solidFill>
                  <a:srgbClr val="002060"/>
                </a:solidFill>
                <a:latin typeface="Lucida Handwriting" pitchFamily="66" charset="0"/>
              </a:rPr>
              <a:t>pre-eclamptico, allertare </a:t>
            </a:r>
            <a:r>
              <a:rPr lang="it-IT" i="1" dirty="0">
                <a:solidFill>
                  <a:srgbClr val="002060"/>
                </a:solidFill>
                <a:latin typeface="Lucida Handwriting" pitchFamily="66" charset="0"/>
              </a:rPr>
              <a:t>il medico </a:t>
            </a:r>
            <a:r>
              <a:rPr lang="it-IT" i="1" dirty="0" smtClean="0">
                <a:solidFill>
                  <a:srgbClr val="002060"/>
                </a:solidFill>
                <a:latin typeface="Lucida Handwriting" pitchFamily="66" charset="0"/>
              </a:rPr>
              <a:t>.</a:t>
            </a:r>
          </a:p>
          <a:p>
            <a:pPr marL="285750" indent="-285750">
              <a:buFont typeface="Wingdings" pitchFamily="2" charset="2"/>
              <a:buChar char="§"/>
            </a:pPr>
            <a:endParaRPr lang="it-IT" i="1" dirty="0">
              <a:solidFill>
                <a:srgbClr val="002060"/>
              </a:solidFill>
              <a:latin typeface="Lucida Handwriting" pitchFamily="66" charset="0"/>
            </a:endParaRPr>
          </a:p>
          <a:p>
            <a:pPr marL="285750" indent="-285750">
              <a:buFont typeface="Wingdings" pitchFamily="2" charset="2"/>
              <a:buChar char="§"/>
            </a:pPr>
            <a:r>
              <a:rPr lang="it-IT" i="1" dirty="0" smtClean="0">
                <a:solidFill>
                  <a:srgbClr val="002060"/>
                </a:solidFill>
                <a:latin typeface="Lucida Handwriting" pitchFamily="66" charset="0"/>
              </a:rPr>
              <a:t>Spiegare </a:t>
            </a:r>
            <a:r>
              <a:rPr lang="it-IT" i="1" dirty="0">
                <a:solidFill>
                  <a:srgbClr val="002060"/>
                </a:solidFill>
                <a:latin typeface="Lucida Handwriting" pitchFamily="66" charset="0"/>
              </a:rPr>
              <a:t>alla donna che se avverte cefalea severa e persistente</a:t>
            </a:r>
            <a:r>
              <a:rPr lang="it-IT" i="1" dirty="0" smtClean="0">
                <a:solidFill>
                  <a:srgbClr val="002060"/>
                </a:solidFill>
                <a:latin typeface="Lucida Handwriting" pitchFamily="66" charset="0"/>
              </a:rPr>
              <a:t>, nausea</a:t>
            </a:r>
            <a:r>
              <a:rPr lang="it-IT" i="1" dirty="0">
                <a:solidFill>
                  <a:srgbClr val="002060"/>
                </a:solidFill>
                <a:latin typeface="Lucida Handwriting" pitchFamily="66" charset="0"/>
              </a:rPr>
              <a:t>, vomito, disturbi </a:t>
            </a:r>
            <a:r>
              <a:rPr lang="it-IT" i="1" dirty="0" smtClean="0">
                <a:solidFill>
                  <a:srgbClr val="002060"/>
                </a:solidFill>
                <a:latin typeface="Lucida Handwriting" pitchFamily="66" charset="0"/>
              </a:rPr>
              <a:t>visivi, deve </a:t>
            </a:r>
            <a:r>
              <a:rPr lang="it-IT" i="1" dirty="0">
                <a:solidFill>
                  <a:srgbClr val="002060"/>
                </a:solidFill>
                <a:latin typeface="Lucida Handwriting" pitchFamily="66" charset="0"/>
              </a:rPr>
              <a:t>avvisare subito il personale di assistenza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a:t>
            </a:r>
            <a:endParaRPr lang="it-IT" i="1" dirty="0">
              <a:solidFill>
                <a:srgbClr val="002060"/>
              </a:solidFill>
              <a:latin typeface="Lucida Handwriting" pitchFamily="66" charset="0"/>
            </a:endParaRPr>
          </a:p>
          <a:p>
            <a:pPr marL="285750" indent="-285750">
              <a:buFont typeface="Wingdings" pitchFamily="2" charset="2"/>
              <a:buChar char="§"/>
            </a:pPr>
            <a:r>
              <a:rPr lang="it-IT" i="1" dirty="0" smtClean="0">
                <a:solidFill>
                  <a:srgbClr val="002060"/>
                </a:solidFill>
                <a:latin typeface="Lucida Handwriting" pitchFamily="66" charset="0"/>
              </a:rPr>
              <a:t>Assicurarsi </a:t>
            </a:r>
            <a:r>
              <a:rPr lang="it-IT" i="1" dirty="0">
                <a:solidFill>
                  <a:srgbClr val="002060"/>
                </a:solidFill>
                <a:latin typeface="Lucida Handwriting" pitchFamily="66" charset="0"/>
              </a:rPr>
              <a:t>che venga assunta correttamente la terapia antipertensiva , se prescritta, nei </a:t>
            </a:r>
            <a:r>
              <a:rPr lang="it-IT" i="1" dirty="0" smtClean="0">
                <a:solidFill>
                  <a:srgbClr val="002060"/>
                </a:solidFill>
                <a:latin typeface="Lucida Handwriting" pitchFamily="66" charset="0"/>
              </a:rPr>
              <a:t>tempi e </a:t>
            </a:r>
            <a:r>
              <a:rPr lang="it-IT" i="1" dirty="0">
                <a:solidFill>
                  <a:srgbClr val="002060"/>
                </a:solidFill>
                <a:latin typeface="Lucida Handwriting" pitchFamily="66" charset="0"/>
              </a:rPr>
              <a:t>dosaggi previsti predisponendo uno schema scritto della ripartizione </a:t>
            </a:r>
            <a:r>
              <a:rPr lang="it-IT" i="1" dirty="0" smtClean="0">
                <a:solidFill>
                  <a:srgbClr val="002060"/>
                </a:solidFill>
                <a:latin typeface="Lucida Handwriting" pitchFamily="66" charset="0"/>
              </a:rPr>
              <a:t>oraria. Somministrare </a:t>
            </a:r>
            <a:r>
              <a:rPr lang="it-IT" i="1" dirty="0">
                <a:solidFill>
                  <a:srgbClr val="002060"/>
                </a:solidFill>
                <a:latin typeface="Lucida Handwriting" pitchFamily="66" charset="0"/>
              </a:rPr>
              <a:t>personalmente ad ogni singolo orario se la sig.ra non comprende o è </a:t>
            </a:r>
            <a:r>
              <a:rPr lang="it-IT" i="1" dirty="0" smtClean="0">
                <a:solidFill>
                  <a:srgbClr val="002060"/>
                </a:solidFill>
                <a:latin typeface="Lucida Handwriting" pitchFamily="66" charset="0"/>
              </a:rPr>
              <a:t>poco collaborante</a:t>
            </a:r>
            <a:endParaRPr lang="it-IT" i="1" dirty="0">
              <a:solidFill>
                <a:srgbClr val="002060"/>
              </a:solidFill>
              <a:latin typeface="Lucida Handwriting" pitchFamily="66" charset="0"/>
            </a:endParaRPr>
          </a:p>
        </p:txBody>
      </p:sp>
      <p:sp>
        <p:nvSpPr>
          <p:cNvPr id="3" name="Rettangolo 2"/>
          <p:cNvSpPr/>
          <p:nvPr/>
        </p:nvSpPr>
        <p:spPr>
          <a:xfrm>
            <a:off x="7992" y="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2329556" y="1373991"/>
            <a:ext cx="4124847" cy="461665"/>
          </a:xfrm>
          <a:prstGeom prst="rect">
            <a:avLst/>
          </a:prstGeom>
        </p:spPr>
        <p:txBody>
          <a:bodyPr wrap="none">
            <a:spAutoFit/>
          </a:bodyPr>
          <a:lstStyle/>
          <a:p>
            <a:pPr lvl="0" algn="ctr"/>
            <a:r>
              <a:rPr lang="it-IT" sz="2400" b="1" i="1" dirty="0">
                <a:solidFill>
                  <a:srgbClr val="002060"/>
                </a:solidFill>
                <a:latin typeface="Lucida Handwriting" pitchFamily="66" charset="0"/>
              </a:rPr>
              <a:t>PRESSIONE ARTERIOSA</a:t>
            </a:r>
          </a:p>
        </p:txBody>
      </p:sp>
    </p:spTree>
    <p:extLst>
      <p:ext uri="{BB962C8B-B14F-4D97-AF65-F5344CB8AC3E}">
        <p14:creationId xmlns:p14="http://schemas.microsoft.com/office/powerpoint/2010/main" val="3245547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736" y="1556792"/>
            <a:ext cx="8712968" cy="3877985"/>
          </a:xfrm>
          <a:prstGeom prst="rect">
            <a:avLst/>
          </a:prstGeom>
        </p:spPr>
        <p:txBody>
          <a:bodyPr wrap="square">
            <a:spAutoFit/>
          </a:bodyPr>
          <a:lstStyle/>
          <a:p>
            <a:pPr algn="ctr"/>
            <a:r>
              <a:rPr lang="it-IT" sz="2400" b="1" i="1" dirty="0">
                <a:solidFill>
                  <a:srgbClr val="002060"/>
                </a:solidFill>
                <a:latin typeface="Lucida Handwriting" pitchFamily="66" charset="0"/>
              </a:rPr>
              <a:t>FREQUENZA </a:t>
            </a:r>
            <a:r>
              <a:rPr lang="it-IT" sz="2400" b="1" i="1" dirty="0" smtClean="0">
                <a:solidFill>
                  <a:srgbClr val="002060"/>
                </a:solidFill>
                <a:latin typeface="Lucida Handwriting" pitchFamily="66" charset="0"/>
              </a:rPr>
              <a:t>CARDIACA</a:t>
            </a:r>
          </a:p>
          <a:p>
            <a:pPr algn="ctr"/>
            <a:endParaRPr lang="it-IT" sz="2400" b="1" i="1" dirty="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Rilevare </a:t>
            </a:r>
            <a:r>
              <a:rPr lang="it-IT" i="1" dirty="0">
                <a:solidFill>
                  <a:srgbClr val="002060"/>
                </a:solidFill>
                <a:latin typeface="Lucida Handwriting" pitchFamily="66" charset="0"/>
              </a:rPr>
              <a:t>attentamente anche la FC quando si rileva la PA (metodo </a:t>
            </a:r>
            <a:r>
              <a:rPr lang="it-IT" i="1" dirty="0" smtClean="0">
                <a:solidFill>
                  <a:srgbClr val="002060"/>
                </a:solidFill>
                <a:latin typeface="Lucida Handwriting" pitchFamily="66" charset="0"/>
              </a:rPr>
              <a:t>palpatorio auscultatorio</a:t>
            </a:r>
            <a:r>
              <a:rPr lang="it-IT" i="1" dirty="0">
                <a:solidFill>
                  <a:srgbClr val="002060"/>
                </a:solidFill>
                <a:latin typeface="Lucida Handwriting" pitchFamily="66" charset="0"/>
              </a:rPr>
              <a:t>) : </a:t>
            </a:r>
            <a:r>
              <a:rPr lang="it-IT" i="1" dirty="0" smtClean="0">
                <a:solidFill>
                  <a:srgbClr val="002060"/>
                </a:solidFill>
                <a:latin typeface="Lucida Handwriting" pitchFamily="66" charset="0"/>
              </a:rPr>
              <a:t>se alterata </a:t>
            </a:r>
            <a:r>
              <a:rPr lang="it-IT" i="1" dirty="0">
                <a:solidFill>
                  <a:srgbClr val="002060"/>
                </a:solidFill>
                <a:latin typeface="Lucida Handwriting" pitchFamily="66" charset="0"/>
              </a:rPr>
              <a:t>procedere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alla </a:t>
            </a:r>
            <a:r>
              <a:rPr lang="it-IT" i="1" dirty="0">
                <a:solidFill>
                  <a:srgbClr val="002060"/>
                </a:solidFill>
                <a:latin typeface="Lucida Handwriting" pitchFamily="66" charset="0"/>
              </a:rPr>
              <a:t>misurazione effettiva per 1 minuto</a:t>
            </a:r>
            <a:r>
              <a:rPr lang="it-IT" i="1" dirty="0" smtClean="0">
                <a:solidFill>
                  <a:srgbClr val="002060"/>
                </a:solidFill>
                <a:latin typeface="Lucida Handwriting" pitchFamily="66" charset="0"/>
              </a:rPr>
              <a:t>.</a:t>
            </a:r>
          </a:p>
          <a:p>
            <a:endParaRPr lang="it-IT" i="1" dirty="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Misurare </a:t>
            </a:r>
            <a:r>
              <a:rPr lang="it-IT" i="1" dirty="0">
                <a:solidFill>
                  <a:srgbClr val="002060"/>
                </a:solidFill>
                <a:latin typeface="Lucida Handwriting" pitchFamily="66" charset="0"/>
              </a:rPr>
              <a:t>e registrare la frequenza cardiaca ed il ritmo in caso di taglio cesareo (almeno </a:t>
            </a:r>
            <a:r>
              <a:rPr lang="it-IT" i="1" dirty="0" smtClean="0">
                <a:solidFill>
                  <a:srgbClr val="002060"/>
                </a:solidFill>
                <a:latin typeface="Lucida Handwriting" pitchFamily="66" charset="0"/>
              </a:rPr>
              <a:t>2volte/die</a:t>
            </a:r>
            <a:r>
              <a:rPr lang="it-IT" i="1" dirty="0">
                <a:solidFill>
                  <a:srgbClr val="002060"/>
                </a:solidFill>
                <a:latin typeface="Lucida Handwriting" pitchFamily="66" charset="0"/>
              </a:rPr>
              <a:t>) , di ipotensione o ipertensione arteriosa, malore o lipotimia</a:t>
            </a:r>
            <a:r>
              <a:rPr lang="it-IT" i="1" dirty="0" smtClean="0">
                <a:solidFill>
                  <a:srgbClr val="002060"/>
                </a:solidFill>
                <a:latin typeface="Lucida Handwriting" pitchFamily="66" charset="0"/>
              </a:rPr>
              <a:t>.</a:t>
            </a:r>
          </a:p>
          <a:p>
            <a:endParaRPr lang="it-IT" i="1" dirty="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Informare </a:t>
            </a:r>
            <a:r>
              <a:rPr lang="it-IT" i="1" dirty="0">
                <a:solidFill>
                  <a:srgbClr val="002060"/>
                </a:solidFill>
                <a:latin typeface="Lucida Handwriting" pitchFamily="66" charset="0"/>
              </a:rPr>
              <a:t>il medico in caso di valori stabilmente &gt; </a:t>
            </a:r>
            <a:r>
              <a:rPr lang="it-IT" i="1" dirty="0" smtClean="0">
                <a:solidFill>
                  <a:srgbClr val="002060"/>
                </a:solidFill>
                <a:latin typeface="Lucida Handwriting" pitchFamily="66" charset="0"/>
              </a:rPr>
              <a:t>100/min. </a:t>
            </a:r>
            <a:r>
              <a:rPr lang="it-IT" i="1" dirty="0">
                <a:solidFill>
                  <a:srgbClr val="002060"/>
                </a:solidFill>
                <a:latin typeface="Lucida Handwriting" pitchFamily="66" charset="0"/>
              </a:rPr>
              <a:t>o di aritmia persistente, </a:t>
            </a:r>
            <a:r>
              <a:rPr lang="it-IT" i="1" dirty="0" smtClean="0">
                <a:solidFill>
                  <a:srgbClr val="002060"/>
                </a:solidFill>
                <a:latin typeface="Lucida Handwriting" pitchFamily="66" charset="0"/>
              </a:rPr>
              <a:t>controllare saturazione </a:t>
            </a:r>
            <a:r>
              <a:rPr lang="it-IT" i="1" dirty="0">
                <a:solidFill>
                  <a:srgbClr val="002060"/>
                </a:solidFill>
                <a:latin typeface="Lucida Handwriting" pitchFamily="66" charset="0"/>
              </a:rPr>
              <a:t>periferica di O2 (approfondimento diagnostico).</a:t>
            </a:r>
          </a:p>
        </p:txBody>
      </p:sp>
      <p:sp>
        <p:nvSpPr>
          <p:cNvPr id="3" name="Rettangolo 2"/>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17265550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824" y="1556792"/>
            <a:ext cx="9124176" cy="4708981"/>
          </a:xfrm>
          <a:prstGeom prst="rect">
            <a:avLst/>
          </a:prstGeom>
        </p:spPr>
        <p:txBody>
          <a:bodyPr wrap="square">
            <a:spAutoFit/>
          </a:bodyPr>
          <a:lstStyle/>
          <a:p>
            <a:pPr algn="ctr"/>
            <a:r>
              <a:rPr lang="it-IT" sz="2400" b="1" i="1" dirty="0" smtClean="0">
                <a:solidFill>
                  <a:srgbClr val="002060"/>
                </a:solidFill>
                <a:latin typeface="Lucida Handwriting" pitchFamily="66" charset="0"/>
              </a:rPr>
              <a:t>TEMPERATURA</a:t>
            </a:r>
          </a:p>
          <a:p>
            <a:pPr algn="ctr"/>
            <a:endParaRPr lang="it-IT" sz="2400" b="1" i="1" dirty="0">
              <a:solidFill>
                <a:srgbClr val="002060"/>
              </a:solidFill>
              <a:latin typeface="Lucida Handwriting" pitchFamily="66" charset="0"/>
            </a:endParaRPr>
          </a:p>
          <a:p>
            <a:pPr marL="285750" indent="-285750">
              <a:buBlip>
                <a:blip r:embed="rId2"/>
              </a:buBlip>
            </a:pPr>
            <a:r>
              <a:rPr lang="it-IT" dirty="0" smtClean="0">
                <a:latin typeface="Tahoma"/>
              </a:rPr>
              <a:t> </a:t>
            </a:r>
            <a:r>
              <a:rPr lang="it-IT" i="1" dirty="0">
                <a:solidFill>
                  <a:srgbClr val="002060"/>
                </a:solidFill>
                <a:latin typeface="Lucida Handwriting" pitchFamily="66" charset="0"/>
              </a:rPr>
              <a:t>F</a:t>
            </a:r>
            <a:r>
              <a:rPr lang="it-IT" i="1" dirty="0" smtClean="0">
                <a:solidFill>
                  <a:srgbClr val="002060"/>
                </a:solidFill>
                <a:latin typeface="Lucida Handwriting" pitchFamily="66" charset="0"/>
              </a:rPr>
              <a:t>ar </a:t>
            </a:r>
            <a:r>
              <a:rPr lang="it-IT" i="1" dirty="0">
                <a:solidFill>
                  <a:srgbClr val="002060"/>
                </a:solidFill>
                <a:latin typeface="Lucida Handwriting" pitchFamily="66" charset="0"/>
              </a:rPr>
              <a:t>rilevare 2 </a:t>
            </a:r>
            <a:r>
              <a:rPr lang="it-IT" i="1" dirty="0" smtClean="0">
                <a:solidFill>
                  <a:srgbClr val="002060"/>
                </a:solidFill>
                <a:latin typeface="Lucida Handwriting" pitchFamily="66" charset="0"/>
              </a:rPr>
              <a:t>volte/die </a:t>
            </a:r>
            <a:r>
              <a:rPr lang="it-IT" i="1" dirty="0">
                <a:solidFill>
                  <a:srgbClr val="002060"/>
                </a:solidFill>
                <a:latin typeface="Lucida Handwriting" pitchFamily="66" charset="0"/>
              </a:rPr>
              <a:t>la </a:t>
            </a:r>
            <a:r>
              <a:rPr lang="it-IT" i="1" dirty="0" smtClean="0">
                <a:solidFill>
                  <a:srgbClr val="002060"/>
                </a:solidFill>
                <a:latin typeface="Lucida Handwriting" pitchFamily="66" charset="0"/>
              </a:rPr>
              <a:t>temperatura corporea </a:t>
            </a:r>
            <a:r>
              <a:rPr lang="it-IT" i="1" dirty="0">
                <a:solidFill>
                  <a:srgbClr val="002060"/>
                </a:solidFill>
                <a:latin typeface="Lucida Handwriting" pitchFamily="66" charset="0"/>
              </a:rPr>
              <a:t>all’inguine: ascellare potrebbe risultare alterata dal calore prodotto dalla montata </a:t>
            </a:r>
            <a:r>
              <a:rPr lang="it-IT" i="1" dirty="0" smtClean="0">
                <a:solidFill>
                  <a:srgbClr val="002060"/>
                </a:solidFill>
                <a:latin typeface="Lucida Handwriting" pitchFamily="66" charset="0"/>
              </a:rPr>
              <a:t>lattea.</a:t>
            </a:r>
          </a:p>
          <a:p>
            <a:endParaRPr lang="it-IT" i="1" dirty="0" smtClean="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Riportare </a:t>
            </a:r>
            <a:r>
              <a:rPr lang="it-IT" i="1" dirty="0">
                <a:solidFill>
                  <a:srgbClr val="002060"/>
                </a:solidFill>
                <a:latin typeface="Lucida Handwriting" pitchFamily="66" charset="0"/>
              </a:rPr>
              <a:t>le misurazioni effettuate tracciando la curva termica nella grafica </a:t>
            </a:r>
            <a:r>
              <a:rPr lang="it-IT" i="1" dirty="0" smtClean="0">
                <a:solidFill>
                  <a:srgbClr val="002060"/>
                </a:solidFill>
                <a:latin typeface="Lucida Handwriting" pitchFamily="66" charset="0"/>
              </a:rPr>
              <a:t>clinica.</a:t>
            </a:r>
          </a:p>
          <a:p>
            <a:endParaRPr lang="it-IT" i="1" dirty="0" smtClean="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Ripetere </a:t>
            </a:r>
            <a:r>
              <a:rPr lang="it-IT" i="1" dirty="0">
                <a:solidFill>
                  <a:srgbClr val="002060"/>
                </a:solidFill>
                <a:latin typeface="Lucida Handwriting" pitchFamily="66" charset="0"/>
              </a:rPr>
              <a:t>il controllo dopo 4 - 6 ore se il valore è &gt;38°c;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se </a:t>
            </a:r>
            <a:r>
              <a:rPr lang="it-IT" i="1" dirty="0">
                <a:solidFill>
                  <a:srgbClr val="002060"/>
                </a:solidFill>
                <a:latin typeface="Lucida Handwriting" pitchFamily="66" charset="0"/>
              </a:rPr>
              <a:t>rimane &gt;38 alla seconda </a:t>
            </a:r>
            <a:r>
              <a:rPr lang="it-IT" i="1" dirty="0" smtClean="0">
                <a:solidFill>
                  <a:srgbClr val="002060"/>
                </a:solidFill>
                <a:latin typeface="Lucida Handwriting" pitchFamily="66" charset="0"/>
              </a:rPr>
              <a:t>rilevazione o </a:t>
            </a:r>
            <a:r>
              <a:rPr lang="it-IT" i="1" dirty="0">
                <a:solidFill>
                  <a:srgbClr val="002060"/>
                </a:solidFill>
                <a:latin typeface="Lucida Handwriting" pitchFamily="66" charset="0"/>
              </a:rPr>
              <a:t>sono presenti altri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segni </a:t>
            </a:r>
            <a:r>
              <a:rPr lang="it-IT" i="1" dirty="0">
                <a:solidFill>
                  <a:srgbClr val="002060"/>
                </a:solidFill>
                <a:latin typeface="Lucida Handwriting" pitchFamily="66" charset="0"/>
              </a:rPr>
              <a:t>o sintomi d’infezione, informare il </a:t>
            </a:r>
            <a:r>
              <a:rPr lang="it-IT" i="1" dirty="0" smtClean="0">
                <a:solidFill>
                  <a:srgbClr val="002060"/>
                </a:solidFill>
                <a:latin typeface="Lucida Handwriting" pitchFamily="66" charset="0"/>
              </a:rPr>
              <a:t>medico</a:t>
            </a:r>
          </a:p>
          <a:p>
            <a:endParaRPr lang="it-IT" i="1" dirty="0" smtClean="0">
              <a:solidFill>
                <a:srgbClr val="002060"/>
              </a:solidFill>
              <a:latin typeface="Lucida Handwriting" pitchFamily="66" charset="0"/>
            </a:endParaRPr>
          </a:p>
          <a:p>
            <a:pPr marL="285750" indent="-285750">
              <a:buBlip>
                <a:blip r:embed="rId2"/>
              </a:buBlip>
            </a:pPr>
            <a:r>
              <a:rPr lang="it-IT" i="1" dirty="0" smtClean="0">
                <a:solidFill>
                  <a:srgbClr val="002060"/>
                </a:solidFill>
                <a:latin typeface="Lucida Handwriting" pitchFamily="66" charset="0"/>
              </a:rPr>
              <a:t>Somministrare </a:t>
            </a:r>
            <a:r>
              <a:rPr lang="it-IT" i="1" dirty="0">
                <a:solidFill>
                  <a:srgbClr val="002060"/>
                </a:solidFill>
                <a:latin typeface="Lucida Handwriting" pitchFamily="66" charset="0"/>
              </a:rPr>
              <a:t>antipiretici (indicato il Paracetamolo), antibiotici </a:t>
            </a:r>
            <a:r>
              <a:rPr lang="it-IT" i="1" dirty="0" smtClean="0">
                <a:solidFill>
                  <a:srgbClr val="002060"/>
                </a:solidFill>
                <a:latin typeface="Lucida Handwriting" pitchFamily="66" charset="0"/>
              </a:rPr>
              <a:t> se </a:t>
            </a:r>
            <a:r>
              <a:rPr lang="it-IT" i="1" dirty="0">
                <a:solidFill>
                  <a:srgbClr val="002060"/>
                </a:solidFill>
                <a:latin typeface="Lucida Handwriting" pitchFamily="66" charset="0"/>
              </a:rPr>
              <a:t>prescritti ed </a:t>
            </a:r>
            <a:r>
              <a:rPr lang="it-IT" i="1" dirty="0" smtClean="0">
                <a:solidFill>
                  <a:srgbClr val="002060"/>
                </a:solidFill>
                <a:latin typeface="Lucida Handwriting" pitchFamily="66" charset="0"/>
              </a:rPr>
              <a:t>effettuare urinocoltura  ed </a:t>
            </a:r>
            <a:r>
              <a:rPr lang="it-IT" i="1" dirty="0">
                <a:solidFill>
                  <a:srgbClr val="002060"/>
                </a:solidFill>
                <a:latin typeface="Lucida Handwriting" pitchFamily="66" charset="0"/>
              </a:rPr>
              <a:t>emocoltura prima della somministrazione farmacologica.</a:t>
            </a:r>
          </a:p>
        </p:txBody>
      </p:sp>
      <p:sp>
        <p:nvSpPr>
          <p:cNvPr id="3" name="Rettangolo 2"/>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2380771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265858"/>
            <a:ext cx="8784976" cy="5262979"/>
          </a:xfrm>
          <a:prstGeom prst="rect">
            <a:avLst/>
          </a:prstGeom>
        </p:spPr>
        <p:txBody>
          <a:bodyPr wrap="square">
            <a:spAutoFit/>
          </a:bodyPr>
          <a:lstStyle/>
          <a:p>
            <a:pPr algn="ctr"/>
            <a:r>
              <a:rPr lang="it-IT" sz="2400" b="1" i="1" dirty="0" smtClean="0">
                <a:solidFill>
                  <a:srgbClr val="002060"/>
                </a:solidFill>
                <a:latin typeface="Lucida Handwriting" pitchFamily="66" charset="0"/>
              </a:rPr>
              <a:t>DOLORE</a:t>
            </a:r>
          </a:p>
          <a:p>
            <a:pPr algn="ctr"/>
            <a:endParaRPr lang="it-IT" sz="2400" b="1" i="1" dirty="0">
              <a:solidFill>
                <a:srgbClr val="002060"/>
              </a:solidFill>
              <a:latin typeface="Lucida Handwriting" pitchFamily="66" charset="0"/>
            </a:endParaRPr>
          </a:p>
          <a:p>
            <a:pPr marL="285750" indent="-285750">
              <a:buFont typeface="Wingdings" pitchFamily="2" charset="2"/>
              <a:buChar char="Ø"/>
            </a:pPr>
            <a:r>
              <a:rPr lang="it-IT" i="1" dirty="0" smtClean="0">
                <a:solidFill>
                  <a:srgbClr val="002060"/>
                </a:solidFill>
                <a:latin typeface="Lucida Handwriting" pitchFamily="66" charset="0"/>
              </a:rPr>
              <a:t>Rilevare </a:t>
            </a:r>
            <a:r>
              <a:rPr lang="it-IT" i="1" dirty="0">
                <a:solidFill>
                  <a:srgbClr val="002060"/>
                </a:solidFill>
                <a:latin typeface="Lucida Handwriting" pitchFamily="66" charset="0"/>
              </a:rPr>
              <a:t>almeno una volta al giorno </a:t>
            </a:r>
            <a:r>
              <a:rPr lang="it-IT" i="1" dirty="0" smtClean="0">
                <a:solidFill>
                  <a:srgbClr val="002060"/>
                </a:solidFill>
                <a:latin typeface="Lucida Handwriting" pitchFamily="66" charset="0"/>
              </a:rPr>
              <a:t>,se TC </a:t>
            </a:r>
            <a:r>
              <a:rPr lang="it-IT" i="1" dirty="0">
                <a:solidFill>
                  <a:srgbClr val="002060"/>
                </a:solidFill>
                <a:latin typeface="Lucida Handwriting" pitchFamily="66" charset="0"/>
              </a:rPr>
              <a:t>tre volte al giorno per le prime </a:t>
            </a:r>
            <a:r>
              <a:rPr lang="it-IT" i="1" dirty="0" smtClean="0">
                <a:solidFill>
                  <a:srgbClr val="002060"/>
                </a:solidFill>
                <a:latin typeface="Lucida Handwriting" pitchFamily="66" charset="0"/>
              </a:rPr>
              <a:t>48 ore </a:t>
            </a:r>
            <a:r>
              <a:rPr lang="it-IT" i="1" dirty="0">
                <a:solidFill>
                  <a:srgbClr val="002060"/>
                </a:solidFill>
                <a:latin typeface="Lucida Handwriting" pitchFamily="66" charset="0"/>
              </a:rPr>
              <a:t>(durata pompa elastomerica) l’intensità di dolore provato </a:t>
            </a:r>
            <a:r>
              <a:rPr lang="it-IT" i="1" dirty="0" smtClean="0">
                <a:solidFill>
                  <a:srgbClr val="002060"/>
                </a:solidFill>
                <a:latin typeface="Lucida Handwriting" pitchFamily="66" charset="0"/>
              </a:rPr>
              <a:t>,utilizzando </a:t>
            </a:r>
            <a:r>
              <a:rPr lang="it-IT" i="1" dirty="0">
                <a:solidFill>
                  <a:srgbClr val="002060"/>
                </a:solidFill>
                <a:latin typeface="Lucida Handwriting" pitchFamily="66" charset="0"/>
              </a:rPr>
              <a:t>la scala NRS e ,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se necessario</a:t>
            </a:r>
            <a:r>
              <a:rPr lang="it-IT" i="1" dirty="0">
                <a:solidFill>
                  <a:srgbClr val="002060"/>
                </a:solidFill>
                <a:latin typeface="Lucida Handwriting" pitchFamily="66" charset="0"/>
              </a:rPr>
              <a:t>, ricorrere all’uso di “ scala di </a:t>
            </a:r>
            <a:r>
              <a:rPr lang="it-IT" i="1" dirty="0" smtClean="0">
                <a:solidFill>
                  <a:srgbClr val="002060"/>
                </a:solidFill>
                <a:latin typeface="Lucida Handwriting" pitchFamily="66" charset="0"/>
              </a:rPr>
              <a:t>faccette” .</a:t>
            </a:r>
          </a:p>
          <a:p>
            <a:endParaRPr lang="it-IT" i="1" dirty="0" smtClean="0">
              <a:solidFill>
                <a:srgbClr val="002060"/>
              </a:solidFill>
              <a:latin typeface="Lucida Handwriting" pitchFamily="66" charset="0"/>
            </a:endParaRPr>
          </a:p>
          <a:p>
            <a:pPr marL="285750" indent="-285750">
              <a:buFont typeface="Wingdings" pitchFamily="2" charset="2"/>
              <a:buChar char="Ø"/>
            </a:pPr>
            <a:r>
              <a:rPr lang="it-IT" i="1" dirty="0">
                <a:solidFill>
                  <a:srgbClr val="002060"/>
                </a:solidFill>
                <a:latin typeface="Lucida Handwriting" pitchFamily="66" charset="0"/>
              </a:rPr>
              <a:t>Spiegare che i morsi uterini sono indotti dall’ossitocina prodotta dalla suzione al seno o </a:t>
            </a:r>
            <a:r>
              <a:rPr lang="it-IT" i="1" dirty="0" smtClean="0">
                <a:solidFill>
                  <a:srgbClr val="002060"/>
                </a:solidFill>
                <a:latin typeface="Lucida Handwriting" pitchFamily="66" charset="0"/>
              </a:rPr>
              <a:t>dal farmaco somministrato </a:t>
            </a: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su </a:t>
            </a:r>
            <a:r>
              <a:rPr lang="it-IT" i="1" dirty="0">
                <a:solidFill>
                  <a:srgbClr val="002060"/>
                </a:solidFill>
                <a:latin typeface="Lucida Handwriting" pitchFamily="66" charset="0"/>
              </a:rPr>
              <a:t>prescrizione </a:t>
            </a:r>
            <a:r>
              <a:rPr lang="it-IT" i="1" dirty="0" smtClean="0">
                <a:solidFill>
                  <a:srgbClr val="002060"/>
                </a:solidFill>
                <a:latin typeface="Lucida Handwriting" pitchFamily="66" charset="0"/>
              </a:rPr>
              <a:t>medica.</a:t>
            </a:r>
          </a:p>
          <a:p>
            <a:endParaRPr lang="it-IT" i="1" dirty="0">
              <a:solidFill>
                <a:srgbClr val="002060"/>
              </a:solidFill>
              <a:latin typeface="Lucida Handwriting" pitchFamily="66" charset="0"/>
            </a:endParaRPr>
          </a:p>
          <a:p>
            <a:pPr marL="285750" indent="-285750">
              <a:buFont typeface="Wingdings" pitchFamily="2" charset="2"/>
              <a:buChar char="Ø"/>
            </a:pPr>
            <a:r>
              <a:rPr lang="it-IT" i="1" dirty="0" smtClean="0">
                <a:solidFill>
                  <a:srgbClr val="002060"/>
                </a:solidFill>
                <a:latin typeface="Lucida Handwriting" pitchFamily="66" charset="0"/>
              </a:rPr>
              <a:t>Verificare </a:t>
            </a:r>
            <a:r>
              <a:rPr lang="it-IT" i="1" dirty="0">
                <a:solidFill>
                  <a:srgbClr val="002060"/>
                </a:solidFill>
                <a:latin typeface="Lucida Handwriting" pitchFamily="66" charset="0"/>
              </a:rPr>
              <a:t>il buon funzionamento </a:t>
            </a:r>
            <a:r>
              <a:rPr lang="it-IT" i="1" dirty="0" smtClean="0">
                <a:solidFill>
                  <a:srgbClr val="002060"/>
                </a:solidFill>
                <a:latin typeface="Lucida Handwriting" pitchFamily="66" charset="0"/>
              </a:rPr>
              <a:t> della pompa elastomerica </a:t>
            </a: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in caso di </a:t>
            </a:r>
            <a:r>
              <a:rPr lang="it-IT" i="1" dirty="0">
                <a:solidFill>
                  <a:srgbClr val="002060"/>
                </a:solidFill>
                <a:latin typeface="Lucida Handwriting" pitchFamily="66" charset="0"/>
              </a:rPr>
              <a:t>taglio cesareo </a:t>
            </a:r>
            <a:r>
              <a:rPr lang="it-IT" i="1" dirty="0" smtClean="0">
                <a:solidFill>
                  <a:srgbClr val="002060"/>
                </a:solidFill>
                <a:latin typeface="Lucida Handwriting" pitchFamily="66" charset="0"/>
              </a:rPr>
              <a:t>.</a:t>
            </a:r>
          </a:p>
          <a:p>
            <a:endParaRPr lang="it-IT" i="1" dirty="0" smtClean="0">
              <a:solidFill>
                <a:srgbClr val="002060"/>
              </a:solidFill>
              <a:latin typeface="Lucida Handwriting" pitchFamily="66" charset="0"/>
            </a:endParaRPr>
          </a:p>
          <a:p>
            <a:pPr marL="285750" indent="-285750">
              <a:buFont typeface="Wingdings" pitchFamily="2" charset="2"/>
              <a:buChar char="Ø"/>
            </a:pPr>
            <a:r>
              <a:rPr lang="it-IT" i="1" dirty="0" smtClean="0">
                <a:solidFill>
                  <a:srgbClr val="002060"/>
                </a:solidFill>
                <a:latin typeface="Lucida Handwriting" pitchFamily="66" charset="0"/>
              </a:rPr>
              <a:t> </a:t>
            </a:r>
            <a:r>
              <a:rPr lang="it-IT" i="1" dirty="0">
                <a:solidFill>
                  <a:srgbClr val="002060"/>
                </a:solidFill>
                <a:latin typeface="Lucida Handwriting" pitchFamily="66" charset="0"/>
              </a:rPr>
              <a:t>Registrare ogni somministrazione di analgesici in scheda terapia farmacologica per non </a:t>
            </a:r>
            <a:r>
              <a:rPr lang="it-IT" i="1" dirty="0" smtClean="0">
                <a:solidFill>
                  <a:srgbClr val="002060"/>
                </a:solidFill>
                <a:latin typeface="Lucida Handwriting" pitchFamily="66" charset="0"/>
              </a:rPr>
              <a:t>superare le </a:t>
            </a:r>
            <a:r>
              <a:rPr lang="it-IT" i="1" dirty="0">
                <a:solidFill>
                  <a:srgbClr val="002060"/>
                </a:solidFill>
                <a:latin typeface="Lucida Handwriting" pitchFamily="66" charset="0"/>
              </a:rPr>
              <a:t>quantità prescritte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e </a:t>
            </a:r>
            <a:r>
              <a:rPr lang="it-IT" i="1" dirty="0">
                <a:solidFill>
                  <a:srgbClr val="002060"/>
                </a:solidFill>
                <a:latin typeface="Lucida Handwriting" pitchFamily="66" charset="0"/>
              </a:rPr>
              <a:t>gli intervalli di assunzione. </a:t>
            </a:r>
          </a:p>
          <a:p>
            <a:endParaRPr lang="it-IT" i="1" dirty="0">
              <a:solidFill>
                <a:srgbClr val="002060"/>
              </a:solidFill>
              <a:latin typeface="Lucida Handwriting" pitchFamily="66" charset="0"/>
            </a:endParaRPr>
          </a:p>
        </p:txBody>
      </p:sp>
      <p:sp>
        <p:nvSpPr>
          <p:cNvPr id="3" name="Rettangolo 2"/>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19549808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727523"/>
            <a:ext cx="9144000" cy="4524315"/>
          </a:xfrm>
          <a:prstGeom prst="rect">
            <a:avLst/>
          </a:prstGeom>
        </p:spPr>
        <p:txBody>
          <a:bodyPr wrap="square">
            <a:spAutoFit/>
          </a:bodyPr>
          <a:lstStyle/>
          <a:p>
            <a:endParaRPr lang="it-IT" dirty="0" smtClean="0">
              <a:latin typeface="Tahoma"/>
            </a:endParaRPr>
          </a:p>
          <a:p>
            <a:pPr marL="285750" indent="-285750">
              <a:buFont typeface="Wingdings" pitchFamily="2" charset="2"/>
              <a:buChar char="Ø"/>
            </a:pPr>
            <a:r>
              <a:rPr lang="it-IT" i="1" dirty="0">
                <a:solidFill>
                  <a:srgbClr val="002060"/>
                </a:solidFill>
                <a:latin typeface="Lucida Handwriting" pitchFamily="66" charset="0"/>
              </a:rPr>
              <a:t>Invitare la sig.ra che è stata sottoposta a epidurale o anestesia spinale a riferire tempestivamente ogni episodio di cefalea severa, soprattutto se si manifesta in posizione seduta o eretta</a:t>
            </a:r>
            <a:r>
              <a:rPr lang="it-IT" i="1" dirty="0" smtClean="0">
                <a:solidFill>
                  <a:srgbClr val="002060"/>
                </a:solidFill>
                <a:latin typeface="Lucida Handwriting" pitchFamily="66" charset="0"/>
              </a:rPr>
              <a:t>. In </a:t>
            </a:r>
            <a:r>
              <a:rPr lang="it-IT" i="1" dirty="0">
                <a:solidFill>
                  <a:srgbClr val="002060"/>
                </a:solidFill>
                <a:latin typeface="Lucida Handwriting" pitchFamily="66" charset="0"/>
              </a:rPr>
              <a:t>questo caso, informare il medico e consigliare di rimanere supine con un solo cuscino, invitare a bere </a:t>
            </a:r>
            <a:r>
              <a:rPr lang="it-IT" i="1" dirty="0" smtClean="0">
                <a:solidFill>
                  <a:srgbClr val="002060"/>
                </a:solidFill>
                <a:latin typeface="Lucida Handwriting" pitchFamily="66" charset="0"/>
              </a:rPr>
              <a:t>molto</a:t>
            </a:r>
          </a:p>
          <a:p>
            <a:pPr marL="285750" indent="-285750">
              <a:buFont typeface="Wingdings" pitchFamily="2" charset="2"/>
              <a:buChar char="Ø"/>
            </a:pPr>
            <a:endParaRPr lang="it-IT" dirty="0">
              <a:latin typeface="Tahoma"/>
            </a:endParaRPr>
          </a:p>
          <a:p>
            <a:pPr marL="285750" indent="-285750">
              <a:buFont typeface="Wingdings" pitchFamily="2" charset="2"/>
              <a:buChar char="Ø"/>
            </a:pPr>
            <a:r>
              <a:rPr lang="it-IT" i="1" dirty="0" smtClean="0">
                <a:solidFill>
                  <a:srgbClr val="002060"/>
                </a:solidFill>
                <a:latin typeface="Lucida Handwriting" pitchFamily="66" charset="0"/>
              </a:rPr>
              <a:t>Segnalare al </a:t>
            </a:r>
            <a:r>
              <a:rPr lang="it-IT" i="1" dirty="0">
                <a:solidFill>
                  <a:srgbClr val="002060"/>
                </a:solidFill>
                <a:latin typeface="Lucida Handwriting" pitchFamily="66" charset="0"/>
              </a:rPr>
              <a:t>medico ogni episodio di cefalea </a:t>
            </a:r>
            <a:r>
              <a:rPr lang="it-IT" i="1" dirty="0" smtClean="0">
                <a:solidFill>
                  <a:srgbClr val="002060"/>
                </a:solidFill>
                <a:latin typeface="Lucida Handwriting" pitchFamily="66" charset="0"/>
              </a:rPr>
              <a:t>importante con </a:t>
            </a:r>
          </a:p>
          <a:p>
            <a:r>
              <a:rPr lang="it-IT" i="1" dirty="0" smtClean="0">
                <a:solidFill>
                  <a:srgbClr val="002060"/>
                </a:solidFill>
                <a:latin typeface="Lucida Handwriting" pitchFamily="66" charset="0"/>
              </a:rPr>
              <a:t>ipertensione</a:t>
            </a:r>
            <a:r>
              <a:rPr lang="it-IT" i="1" dirty="0">
                <a:solidFill>
                  <a:srgbClr val="002060"/>
                </a:solidFill>
                <a:latin typeface="Lucida Handwriting" pitchFamily="66" charset="0"/>
              </a:rPr>
              <a:t>, nausea, </a:t>
            </a:r>
            <a:r>
              <a:rPr lang="it-IT" i="1" dirty="0" smtClean="0">
                <a:solidFill>
                  <a:srgbClr val="002060"/>
                </a:solidFill>
                <a:latin typeface="Lucida Handwriting" pitchFamily="66" charset="0"/>
              </a:rPr>
              <a:t>vomito, disturbi </a:t>
            </a:r>
            <a:r>
              <a:rPr lang="it-IT" i="1" dirty="0">
                <a:solidFill>
                  <a:srgbClr val="002060"/>
                </a:solidFill>
                <a:latin typeface="Lucida Handwriting" pitchFamily="66" charset="0"/>
              </a:rPr>
              <a:t>visivi, dolore </a:t>
            </a:r>
            <a:r>
              <a:rPr lang="it-IT" i="1" dirty="0" smtClean="0">
                <a:solidFill>
                  <a:srgbClr val="002060"/>
                </a:solidFill>
                <a:latin typeface="Lucida Handwriting" pitchFamily="66" charset="0"/>
              </a:rPr>
              <a:t>all’epigastrio  </a:t>
            </a:r>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a:p>
            <a:pPr marL="285750" indent="-285750">
              <a:buFont typeface="Wingdings" pitchFamily="2" charset="2"/>
              <a:buChar char="Ø"/>
            </a:pPr>
            <a:r>
              <a:rPr lang="it-IT" i="1" dirty="0" smtClean="0">
                <a:solidFill>
                  <a:srgbClr val="002060"/>
                </a:solidFill>
                <a:latin typeface="Lucida Handwriting" pitchFamily="66" charset="0"/>
              </a:rPr>
              <a:t>Informare il </a:t>
            </a:r>
            <a:r>
              <a:rPr lang="it-IT" i="1" dirty="0">
                <a:solidFill>
                  <a:srgbClr val="002060"/>
                </a:solidFill>
                <a:latin typeface="Lucida Handwriting" pitchFamily="66" charset="0"/>
              </a:rPr>
              <a:t>medico in caso di dolore toracico, dispnea </a:t>
            </a:r>
            <a:r>
              <a:rPr lang="it-IT" i="1" dirty="0" smtClean="0">
                <a:solidFill>
                  <a:srgbClr val="002060"/>
                </a:solidFill>
                <a:latin typeface="Lucida Handwriting" pitchFamily="66" charset="0"/>
              </a:rPr>
              <a:t>(sospetto </a:t>
            </a:r>
            <a:r>
              <a:rPr lang="it-IT" i="1" dirty="0">
                <a:solidFill>
                  <a:srgbClr val="002060"/>
                </a:solidFill>
                <a:latin typeface="Lucida Handwriting" pitchFamily="66" charset="0"/>
              </a:rPr>
              <a:t>di </a:t>
            </a:r>
            <a:r>
              <a:rPr lang="it-IT" i="1" dirty="0" smtClean="0">
                <a:solidFill>
                  <a:srgbClr val="002060"/>
                </a:solidFill>
                <a:latin typeface="Lucida Handwriting" pitchFamily="66" charset="0"/>
              </a:rPr>
              <a:t>Tromboembolia </a:t>
            </a:r>
            <a:r>
              <a:rPr lang="it-IT" i="1" dirty="0">
                <a:solidFill>
                  <a:srgbClr val="002060"/>
                </a:solidFill>
                <a:latin typeface="Lucida Handwriting" pitchFamily="66" charset="0"/>
              </a:rPr>
              <a:t>polmonare).</a:t>
            </a:r>
          </a:p>
          <a:p>
            <a:endParaRPr lang="it-IT" i="1" dirty="0">
              <a:solidFill>
                <a:srgbClr val="002060"/>
              </a:solidFill>
              <a:latin typeface="Lucida Handwriting" pitchFamily="66" charset="0"/>
            </a:endParaRPr>
          </a:p>
          <a:p>
            <a:pPr marL="285750" indent="-285750">
              <a:buFont typeface="Wingdings" pitchFamily="2" charset="2"/>
              <a:buChar char="Ø"/>
            </a:pPr>
            <a:r>
              <a:rPr lang="it-IT" i="1" dirty="0" smtClean="0">
                <a:solidFill>
                  <a:srgbClr val="002060"/>
                </a:solidFill>
                <a:latin typeface="Lucida Handwriting" pitchFamily="66" charset="0"/>
              </a:rPr>
              <a:t>Avvertire </a:t>
            </a:r>
            <a:r>
              <a:rPr lang="it-IT" i="1" dirty="0">
                <a:solidFill>
                  <a:srgbClr val="002060"/>
                </a:solidFill>
                <a:latin typeface="Lucida Handwriting" pitchFamily="66" charset="0"/>
              </a:rPr>
              <a:t>il medico in caso di dolore monolaterale al polpaccio, arrossamento o </a:t>
            </a:r>
            <a:r>
              <a:rPr lang="it-IT" i="1" dirty="0" smtClean="0">
                <a:solidFill>
                  <a:srgbClr val="002060"/>
                </a:solidFill>
                <a:latin typeface="Lucida Handwriting" pitchFamily="66" charset="0"/>
              </a:rPr>
              <a:t>rigonfiamento, febbre </a:t>
            </a:r>
            <a:r>
              <a:rPr lang="it-IT" i="1" dirty="0">
                <a:solidFill>
                  <a:srgbClr val="002060"/>
                </a:solidFill>
                <a:latin typeface="Lucida Handwriting" pitchFamily="66" charset="0"/>
              </a:rPr>
              <a:t>o febbricola </a:t>
            </a:r>
            <a:r>
              <a:rPr lang="it-IT" i="1" dirty="0" smtClean="0">
                <a:solidFill>
                  <a:srgbClr val="002060"/>
                </a:solidFill>
                <a:latin typeface="Lucida Handwriting" pitchFamily="66" charset="0"/>
              </a:rPr>
              <a:t>(sospetto </a:t>
            </a:r>
            <a:r>
              <a:rPr lang="it-IT" i="1" dirty="0">
                <a:solidFill>
                  <a:srgbClr val="002060"/>
                </a:solidFill>
                <a:latin typeface="Lucida Handwriting" pitchFamily="66" charset="0"/>
              </a:rPr>
              <a:t>di </a:t>
            </a:r>
            <a:r>
              <a:rPr lang="it-IT" i="1" dirty="0" smtClean="0">
                <a:solidFill>
                  <a:srgbClr val="002060"/>
                </a:solidFill>
                <a:latin typeface="Lucida Handwriting" pitchFamily="66" charset="0"/>
              </a:rPr>
              <a:t>trombosi venosa </a:t>
            </a:r>
            <a:r>
              <a:rPr lang="it-IT" i="1" dirty="0">
                <a:solidFill>
                  <a:srgbClr val="002060"/>
                </a:solidFill>
                <a:latin typeface="Lucida Handwriting" pitchFamily="66" charset="0"/>
              </a:rPr>
              <a:t>profonda</a:t>
            </a:r>
          </a:p>
        </p:txBody>
      </p:sp>
      <p:sp>
        <p:nvSpPr>
          <p:cNvPr id="3" name="Rettangolo 2"/>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2771800" y="1266796"/>
            <a:ext cx="3362672" cy="461665"/>
          </a:xfrm>
          <a:prstGeom prst="rect">
            <a:avLst/>
          </a:prstGeom>
        </p:spPr>
        <p:txBody>
          <a:bodyPr wrap="square">
            <a:spAutoFit/>
          </a:bodyPr>
          <a:lstStyle/>
          <a:p>
            <a:pPr lvl="0" algn="ctr"/>
            <a:r>
              <a:rPr lang="it-IT" sz="2400" b="1" i="1" dirty="0">
                <a:solidFill>
                  <a:srgbClr val="002060"/>
                </a:solidFill>
                <a:latin typeface="Lucida Handwriting" pitchFamily="66" charset="0"/>
              </a:rPr>
              <a:t>DOLORE</a:t>
            </a:r>
          </a:p>
        </p:txBody>
      </p:sp>
    </p:spTree>
    <p:extLst>
      <p:ext uri="{BB962C8B-B14F-4D97-AF65-F5344CB8AC3E}">
        <p14:creationId xmlns:p14="http://schemas.microsoft.com/office/powerpoint/2010/main" val="3528549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5536" y="1265858"/>
            <a:ext cx="8496944" cy="4616648"/>
          </a:xfrm>
          <a:prstGeom prst="rect">
            <a:avLst/>
          </a:prstGeom>
        </p:spPr>
        <p:txBody>
          <a:bodyPr wrap="square">
            <a:spAutoFit/>
          </a:bodyPr>
          <a:lstStyle/>
          <a:p>
            <a:pPr algn="ctr"/>
            <a:r>
              <a:rPr lang="it-IT" sz="2400" b="1" i="1" dirty="0" smtClean="0">
                <a:solidFill>
                  <a:srgbClr val="002060"/>
                </a:solidFill>
                <a:latin typeface="Lucida Handwriting" pitchFamily="66" charset="0"/>
              </a:rPr>
              <a:t>Alimentazione</a:t>
            </a:r>
            <a:r>
              <a:rPr lang="it-IT" b="1" dirty="0" smtClean="0">
                <a:solidFill>
                  <a:srgbClr val="002060"/>
                </a:solidFill>
                <a:latin typeface="Tahoma,Bold"/>
              </a:rPr>
              <a:t> </a:t>
            </a:r>
          </a:p>
          <a:p>
            <a:pPr algn="ctr"/>
            <a:endParaRPr lang="it-IT" dirty="0">
              <a:latin typeface="Tahoma"/>
            </a:endParaRPr>
          </a:p>
          <a:p>
            <a:pPr marL="285750" indent="-285750">
              <a:buBlip>
                <a:blip r:embed="rId2"/>
              </a:buBlip>
            </a:pPr>
            <a:r>
              <a:rPr lang="it-IT" i="1" dirty="0" smtClean="0">
                <a:solidFill>
                  <a:srgbClr val="002060"/>
                </a:solidFill>
                <a:latin typeface="Lucida Handwriting" pitchFamily="66" charset="0"/>
              </a:rPr>
              <a:t>E</a:t>
            </a:r>
            <a:r>
              <a:rPr lang="it-IT" i="1" dirty="0">
                <a:solidFill>
                  <a:srgbClr val="002060"/>
                </a:solidFill>
                <a:latin typeface="Lucida Handwriting" pitchFamily="66" charset="0"/>
              </a:rPr>
              <a:t>’ opportuno invitare la paziente al consumo di abbondanti quantità di liquidi non gassati </a:t>
            </a:r>
            <a:r>
              <a:rPr lang="it-IT" i="1" dirty="0" smtClean="0">
                <a:solidFill>
                  <a:srgbClr val="002060"/>
                </a:solidFill>
                <a:latin typeface="Lucida Handwriting" pitchFamily="66" charset="0"/>
              </a:rPr>
              <a:t>(acqua, thè</a:t>
            </a:r>
            <a:r>
              <a:rPr lang="it-IT" i="1" dirty="0">
                <a:solidFill>
                  <a:srgbClr val="002060"/>
                </a:solidFill>
                <a:latin typeface="Lucida Handwriting" pitchFamily="66" charset="0"/>
              </a:rPr>
              <a:t>, succhi </a:t>
            </a:r>
            <a:r>
              <a:rPr lang="it-IT" i="1" dirty="0" smtClean="0">
                <a:solidFill>
                  <a:srgbClr val="002060"/>
                </a:solidFill>
                <a:latin typeface="Lucida Handwriting" pitchFamily="66" charset="0"/>
              </a:rPr>
              <a:t>di frutta..), </a:t>
            </a:r>
            <a:r>
              <a:rPr lang="it-IT" i="1" dirty="0">
                <a:solidFill>
                  <a:srgbClr val="002060"/>
                </a:solidFill>
                <a:latin typeface="Lucida Handwriting" pitchFamily="66" charset="0"/>
              </a:rPr>
              <a:t>almeno due litri/die per reintegrare quelli persi con il parto e la </a:t>
            </a:r>
            <a:r>
              <a:rPr lang="it-IT" i="1" dirty="0" smtClean="0">
                <a:solidFill>
                  <a:srgbClr val="002060"/>
                </a:solidFill>
                <a:latin typeface="Lucida Handwriting" pitchFamily="66" charset="0"/>
              </a:rPr>
              <a:t>sudorazione, </a:t>
            </a:r>
            <a:r>
              <a:rPr lang="it-IT" i="1" dirty="0">
                <a:solidFill>
                  <a:srgbClr val="002060"/>
                </a:solidFill>
                <a:latin typeface="Lucida Handwriting" pitchFamily="66" charset="0"/>
              </a:rPr>
              <a:t>per favorire la funzionalità renale, intestinale e la produzione di </a:t>
            </a:r>
            <a:r>
              <a:rPr lang="it-IT" i="1" dirty="0" smtClean="0">
                <a:solidFill>
                  <a:srgbClr val="002060"/>
                </a:solidFill>
                <a:latin typeface="Lucida Handwriting" pitchFamily="66" charset="0"/>
              </a:rPr>
              <a:t>latte</a:t>
            </a:r>
          </a:p>
          <a:p>
            <a:endParaRPr lang="it-IT" dirty="0" smtClean="0">
              <a:solidFill>
                <a:srgbClr val="002060"/>
              </a:solidFill>
              <a:latin typeface="Lucida Handwriting" pitchFamily="66" charset="0"/>
            </a:endParaRPr>
          </a:p>
          <a:p>
            <a:pPr marL="285750" indent="-285750">
              <a:buBlip>
                <a:blip r:embed="rId2"/>
              </a:buBlip>
            </a:pPr>
            <a:r>
              <a:rPr lang="it-IT" dirty="0" smtClean="0">
                <a:solidFill>
                  <a:srgbClr val="002060"/>
                </a:solidFill>
                <a:latin typeface="Lucida Handwriting" pitchFamily="66" charset="0"/>
              </a:rPr>
              <a:t>Incoraggiare </a:t>
            </a:r>
            <a:r>
              <a:rPr lang="it-IT" dirty="0">
                <a:solidFill>
                  <a:srgbClr val="002060"/>
                </a:solidFill>
                <a:latin typeface="Lucida Handwriting" pitchFamily="66" charset="0"/>
              </a:rPr>
              <a:t>l’assunzione di una dieta nutriente, ricca di proteine (</a:t>
            </a:r>
            <a:r>
              <a:rPr lang="it-IT" dirty="0" smtClean="0">
                <a:solidFill>
                  <a:srgbClr val="002060"/>
                </a:solidFill>
                <a:latin typeface="Lucida Handwriting" pitchFamily="66" charset="0"/>
              </a:rPr>
              <a:t>pesce, carni, formaggi),vitamine </a:t>
            </a:r>
            <a:r>
              <a:rPr lang="it-IT" dirty="0">
                <a:solidFill>
                  <a:srgbClr val="002060"/>
                </a:solidFill>
                <a:latin typeface="Lucida Handwriting" pitchFamily="66" charset="0"/>
              </a:rPr>
              <a:t>e fibre (frutta e verdura) per far fronte anche alle </a:t>
            </a:r>
            <a:r>
              <a:rPr lang="it-IT" dirty="0" smtClean="0">
                <a:solidFill>
                  <a:srgbClr val="002060"/>
                </a:solidFill>
                <a:latin typeface="Lucida Handwriting" pitchFamily="66" charset="0"/>
              </a:rPr>
              <a:t>necessità legate </a:t>
            </a:r>
            <a:r>
              <a:rPr lang="it-IT" dirty="0">
                <a:solidFill>
                  <a:srgbClr val="002060"/>
                </a:solidFill>
                <a:latin typeface="Lucida Handwriting" pitchFamily="66" charset="0"/>
              </a:rPr>
              <a:t>all’allattamento al seno, suggerire spuntini a base di frutta tra i pasti principali</a:t>
            </a:r>
            <a:r>
              <a:rPr lang="it-IT" dirty="0" smtClean="0">
                <a:solidFill>
                  <a:srgbClr val="002060"/>
                </a:solidFill>
                <a:latin typeface="Lucida Handwriting" pitchFamily="66" charset="0"/>
              </a:rPr>
              <a:t>.</a:t>
            </a:r>
          </a:p>
          <a:p>
            <a:endParaRPr lang="it-IT" dirty="0">
              <a:solidFill>
                <a:srgbClr val="002060"/>
              </a:solidFill>
              <a:latin typeface="Lucida Handwriting" pitchFamily="66" charset="0"/>
            </a:endParaRPr>
          </a:p>
          <a:p>
            <a:pPr marL="285750" indent="-285750">
              <a:buBlip>
                <a:blip r:embed="rId2"/>
              </a:buBlip>
            </a:pPr>
            <a:r>
              <a:rPr lang="it-IT" dirty="0" smtClean="0">
                <a:solidFill>
                  <a:srgbClr val="002060"/>
                </a:solidFill>
                <a:latin typeface="Lucida Handwriting" pitchFamily="66" charset="0"/>
              </a:rPr>
              <a:t>Suggerire </a:t>
            </a:r>
            <a:r>
              <a:rPr lang="it-IT" dirty="0">
                <a:solidFill>
                  <a:srgbClr val="002060"/>
                </a:solidFill>
                <a:latin typeface="Lucida Handwriting" pitchFamily="66" charset="0"/>
              </a:rPr>
              <a:t>di includere nella dieta ogni alimento gradito nelle giuste quantità</a:t>
            </a:r>
            <a:r>
              <a:rPr lang="it-IT" dirty="0">
                <a:latin typeface="Tahoma"/>
              </a:rPr>
              <a:t>.</a:t>
            </a:r>
            <a:endParaRPr lang="it-IT" dirty="0"/>
          </a:p>
        </p:txBody>
      </p:sp>
      <p:sp>
        <p:nvSpPr>
          <p:cNvPr id="3" name="Rettangolo 2"/>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40574794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0" y="1556792"/>
            <a:ext cx="8928992" cy="4985980"/>
          </a:xfrm>
          <a:prstGeom prst="rect">
            <a:avLst/>
          </a:prstGeom>
        </p:spPr>
        <p:txBody>
          <a:bodyPr wrap="square">
            <a:spAutoFit/>
          </a:bodyPr>
          <a:lstStyle/>
          <a:p>
            <a:pPr algn="ctr"/>
            <a:r>
              <a:rPr lang="it-IT" sz="2400" b="1" i="1" dirty="0">
                <a:solidFill>
                  <a:srgbClr val="002060"/>
                </a:solidFill>
                <a:latin typeface="Lucida Handwriting" pitchFamily="66" charset="0"/>
              </a:rPr>
              <a:t>ISOIMMUNIZZAZIONE </a:t>
            </a:r>
            <a:r>
              <a:rPr lang="it-IT" sz="2400" b="1" i="1" dirty="0" smtClean="0">
                <a:solidFill>
                  <a:srgbClr val="002060"/>
                </a:solidFill>
                <a:latin typeface="Lucida Handwriting" pitchFamily="66" charset="0"/>
              </a:rPr>
              <a:t>Rh</a:t>
            </a:r>
          </a:p>
          <a:p>
            <a:pPr algn="ctr"/>
            <a:endParaRPr lang="it-IT" sz="2400" b="1" i="1" dirty="0">
              <a:solidFill>
                <a:srgbClr val="002060"/>
              </a:solidFill>
              <a:latin typeface="Lucida Handwriting" pitchFamily="66" charset="0"/>
            </a:endParaRPr>
          </a:p>
          <a:p>
            <a:pPr marL="285750" indent="-285750">
              <a:buFont typeface="Wingdings" pitchFamily="2" charset="2"/>
              <a:buChar char="q"/>
            </a:pPr>
            <a:r>
              <a:rPr lang="it-IT" i="1" dirty="0" smtClean="0">
                <a:solidFill>
                  <a:srgbClr val="002060"/>
                </a:solidFill>
                <a:latin typeface="Lucida Handwriting" pitchFamily="66" charset="0"/>
              </a:rPr>
              <a:t>Proporre </a:t>
            </a:r>
            <a:r>
              <a:rPr lang="it-IT" i="1" dirty="0">
                <a:solidFill>
                  <a:srgbClr val="002060"/>
                </a:solidFill>
                <a:latin typeface="Lucida Handwriting" pitchFamily="66" charset="0"/>
              </a:rPr>
              <a:t>ad ogni puerpera Rh-D-negativa la somministrazione di immunoglobuline </a:t>
            </a:r>
            <a:r>
              <a:rPr lang="it-IT" i="1" dirty="0" smtClean="0">
                <a:solidFill>
                  <a:srgbClr val="002060"/>
                </a:solidFill>
                <a:latin typeface="Lucida Handwriting" pitchFamily="66" charset="0"/>
              </a:rPr>
              <a:t>anti-D </a:t>
            </a:r>
            <a:r>
              <a:rPr lang="it-IT" i="1" dirty="0">
                <a:solidFill>
                  <a:srgbClr val="002060"/>
                </a:solidFill>
                <a:latin typeface="Lucida Handwriting" pitchFamily="66" charset="0"/>
              </a:rPr>
              <a:t>entro 72 ore dal parto di neonato Rh-D-positivo</a:t>
            </a:r>
            <a:r>
              <a:rPr lang="it-IT" i="1" dirty="0" smtClean="0">
                <a:solidFill>
                  <a:srgbClr val="002060"/>
                </a:solidFill>
                <a:latin typeface="Lucida Handwriting" pitchFamily="66" charset="0"/>
              </a:rPr>
              <a:t>.</a:t>
            </a:r>
          </a:p>
          <a:p>
            <a:pPr marL="285750" indent="-285750">
              <a:buFont typeface="Wingdings" pitchFamily="2" charset="2"/>
              <a:buChar char="q"/>
            </a:pPr>
            <a:endParaRPr lang="it-IT" i="1" dirty="0">
              <a:solidFill>
                <a:srgbClr val="002060"/>
              </a:solidFill>
              <a:latin typeface="Lucida Handwriting" pitchFamily="66" charset="0"/>
            </a:endParaRPr>
          </a:p>
          <a:p>
            <a:pPr marL="285750" indent="-285750">
              <a:buFont typeface="Wingdings" pitchFamily="2" charset="2"/>
              <a:buChar char="q"/>
            </a:pPr>
            <a:r>
              <a:rPr lang="it-IT" i="1" dirty="0" smtClean="0">
                <a:solidFill>
                  <a:srgbClr val="002060"/>
                </a:solidFill>
                <a:latin typeface="Lucida Handwriting" pitchFamily="66" charset="0"/>
              </a:rPr>
              <a:t>Acquisire </a:t>
            </a:r>
            <a:r>
              <a:rPr lang="it-IT" i="1" dirty="0">
                <a:solidFill>
                  <a:srgbClr val="002060"/>
                </a:solidFill>
                <a:latin typeface="Lucida Handwriting" pitchFamily="66" charset="0"/>
              </a:rPr>
              <a:t>il consenso </a:t>
            </a:r>
            <a:r>
              <a:rPr lang="it-IT" i="1" dirty="0" smtClean="0">
                <a:solidFill>
                  <a:srgbClr val="002060"/>
                </a:solidFill>
                <a:latin typeface="Lucida Handwriting" pitchFamily="66" charset="0"/>
              </a:rPr>
              <a:t>informato</a:t>
            </a:r>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a:p>
            <a:pPr marL="285750" indent="-285750">
              <a:buFont typeface="Wingdings" pitchFamily="2" charset="2"/>
              <a:buChar char="q"/>
            </a:pPr>
            <a:r>
              <a:rPr lang="it-IT" i="1" dirty="0" smtClean="0">
                <a:solidFill>
                  <a:srgbClr val="002060"/>
                </a:solidFill>
                <a:latin typeface="Lucida Handwriting" pitchFamily="66" charset="0"/>
              </a:rPr>
              <a:t>Registrare </a:t>
            </a:r>
            <a:r>
              <a:rPr lang="it-IT" i="1" dirty="0">
                <a:solidFill>
                  <a:srgbClr val="002060"/>
                </a:solidFill>
                <a:latin typeface="Lucida Handwriting" pitchFamily="66" charset="0"/>
              </a:rPr>
              <a:t>l’avvenuta somministrazione </a:t>
            </a:r>
            <a:r>
              <a:rPr lang="it-IT" i="1" dirty="0" smtClean="0">
                <a:solidFill>
                  <a:srgbClr val="002060"/>
                </a:solidFill>
                <a:latin typeface="Lucida Handwriting" pitchFamily="66" charset="0"/>
              </a:rPr>
              <a:t>farmacologica riportando nome </a:t>
            </a:r>
            <a:r>
              <a:rPr lang="it-IT" i="1" dirty="0">
                <a:solidFill>
                  <a:srgbClr val="002060"/>
                </a:solidFill>
                <a:latin typeface="Lucida Handwriting" pitchFamily="66" charset="0"/>
              </a:rPr>
              <a:t>e lotto di produzione delle immunoglobuline </a:t>
            </a:r>
            <a:r>
              <a:rPr lang="it-IT" i="1" dirty="0" smtClean="0">
                <a:solidFill>
                  <a:srgbClr val="002060"/>
                </a:solidFill>
                <a:latin typeface="Lucida Handwriting" pitchFamily="66" charset="0"/>
              </a:rPr>
              <a:t>iniettate</a:t>
            </a:r>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a:p>
            <a:pPr marL="285750" indent="-285750">
              <a:buFont typeface="Wingdings" pitchFamily="2" charset="2"/>
              <a:buChar char="q"/>
            </a:pPr>
            <a:r>
              <a:rPr lang="it-IT" i="1" dirty="0" smtClean="0">
                <a:solidFill>
                  <a:srgbClr val="002060"/>
                </a:solidFill>
                <a:latin typeface="Lucida Handwriting" pitchFamily="66" charset="0"/>
              </a:rPr>
              <a:t>Predisporre </a:t>
            </a:r>
            <a:r>
              <a:rPr lang="it-IT" i="1" dirty="0">
                <a:solidFill>
                  <a:srgbClr val="002060"/>
                </a:solidFill>
                <a:latin typeface="Lucida Handwriting" pitchFamily="66" charset="0"/>
              </a:rPr>
              <a:t>per l’esecuzione del test di Coombs indiretto di controllo ad almeno 48 </a:t>
            </a:r>
            <a:r>
              <a:rPr lang="it-IT" i="1" dirty="0" smtClean="0">
                <a:solidFill>
                  <a:srgbClr val="002060"/>
                </a:solidFill>
                <a:latin typeface="Lucida Handwriting" pitchFamily="66" charset="0"/>
              </a:rPr>
              <a:t>ore dalla </a:t>
            </a:r>
            <a:r>
              <a:rPr lang="it-IT" i="1" dirty="0">
                <a:solidFill>
                  <a:srgbClr val="002060"/>
                </a:solidFill>
                <a:latin typeface="Lucida Handwriting" pitchFamily="66" charset="0"/>
              </a:rPr>
              <a:t>somministrazione delle immunoglobuline </a:t>
            </a:r>
            <a:r>
              <a:rPr lang="it-IT" i="1" dirty="0" smtClean="0">
                <a:solidFill>
                  <a:srgbClr val="002060"/>
                </a:solidFill>
                <a:latin typeface="Lucida Handwriting" pitchFamily="66" charset="0"/>
              </a:rPr>
              <a:t>e </a:t>
            </a:r>
            <a:r>
              <a:rPr lang="it-IT" i="1" dirty="0">
                <a:solidFill>
                  <a:srgbClr val="002060"/>
                </a:solidFill>
                <a:latin typeface="Lucida Handwriting" pitchFamily="66" charset="0"/>
              </a:rPr>
              <a:t>verificare che la puerpera comprenda</a:t>
            </a:r>
          </a:p>
          <a:p>
            <a:r>
              <a:rPr lang="it-IT" i="1" dirty="0" smtClean="0">
                <a:solidFill>
                  <a:srgbClr val="002060"/>
                </a:solidFill>
                <a:latin typeface="Lucida Handwriting" pitchFamily="66" charset="0"/>
              </a:rPr>
              <a:t>    l’importanza </a:t>
            </a:r>
            <a:r>
              <a:rPr lang="it-IT" i="1" dirty="0">
                <a:solidFill>
                  <a:srgbClr val="002060"/>
                </a:solidFill>
                <a:latin typeface="Lucida Handwriting" pitchFamily="66" charset="0"/>
              </a:rPr>
              <a:t>di eseguire il prelievo di controllo se dimessa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prima </a:t>
            </a:r>
            <a:r>
              <a:rPr lang="it-IT" i="1" dirty="0">
                <a:solidFill>
                  <a:srgbClr val="002060"/>
                </a:solidFill>
                <a:latin typeface="Lucida Handwriting" pitchFamily="66" charset="0"/>
              </a:rPr>
              <a:t>della data prescritta</a:t>
            </a:r>
          </a:p>
        </p:txBody>
      </p:sp>
    </p:spTree>
    <p:extLst>
      <p:ext uri="{BB962C8B-B14F-4D97-AF65-F5344CB8AC3E}">
        <p14:creationId xmlns:p14="http://schemas.microsoft.com/office/powerpoint/2010/main" val="31855377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340768"/>
            <a:ext cx="9144000" cy="5262979"/>
          </a:xfrm>
          <a:prstGeom prst="rect">
            <a:avLst/>
          </a:prstGeom>
        </p:spPr>
        <p:txBody>
          <a:bodyPr wrap="square">
            <a:spAutoFit/>
          </a:bodyPr>
          <a:lstStyle/>
          <a:p>
            <a:pPr algn="ctr"/>
            <a:r>
              <a:rPr lang="it-IT" sz="2400" b="1" i="1" dirty="0">
                <a:solidFill>
                  <a:srgbClr val="002060"/>
                </a:solidFill>
                <a:latin typeface="Lucida Handwriting" pitchFamily="66" charset="0"/>
              </a:rPr>
              <a:t>MOBILIZZAZIONE E </a:t>
            </a:r>
            <a:r>
              <a:rPr lang="it-IT" sz="2400" b="1" i="1" dirty="0" smtClean="0">
                <a:solidFill>
                  <a:srgbClr val="002060"/>
                </a:solidFill>
                <a:latin typeface="Lucida Handwriting" pitchFamily="66" charset="0"/>
              </a:rPr>
              <a:t>RIPOSO</a:t>
            </a:r>
          </a:p>
          <a:p>
            <a:pPr algn="ctr"/>
            <a:endParaRPr lang="it-IT" sz="2400" b="1" i="1" dirty="0">
              <a:solidFill>
                <a:srgbClr val="002060"/>
              </a:solidFill>
              <a:latin typeface="Lucida Handwriting" pitchFamily="66" charset="0"/>
            </a:endParaRPr>
          </a:p>
          <a:p>
            <a:pPr marL="285750" indent="-285750">
              <a:buFont typeface="Wingdings" pitchFamily="2" charset="2"/>
              <a:buChar char="ü"/>
            </a:pPr>
            <a:r>
              <a:rPr lang="it-IT" i="1" dirty="0" smtClean="0">
                <a:solidFill>
                  <a:srgbClr val="002060"/>
                </a:solidFill>
                <a:latin typeface="Lucida Handwriting" pitchFamily="66" charset="0"/>
              </a:rPr>
              <a:t>Istruire </a:t>
            </a:r>
            <a:r>
              <a:rPr lang="it-IT" i="1" dirty="0">
                <a:solidFill>
                  <a:srgbClr val="002060"/>
                </a:solidFill>
                <a:latin typeface="Lucida Handwriting" pitchFamily="66" charset="0"/>
              </a:rPr>
              <a:t>la donna che la prima alzata dal </a:t>
            </a:r>
            <a:r>
              <a:rPr lang="it-IT" i="1" dirty="0" smtClean="0">
                <a:solidFill>
                  <a:srgbClr val="002060"/>
                </a:solidFill>
                <a:latin typeface="Lucida Handwriting" pitchFamily="66" charset="0"/>
              </a:rPr>
              <a:t>letto deve </a:t>
            </a:r>
            <a:r>
              <a:rPr lang="it-IT" i="1" dirty="0">
                <a:solidFill>
                  <a:srgbClr val="002060"/>
                </a:solidFill>
                <a:latin typeface="Lucida Handwriting" pitchFamily="66" charset="0"/>
              </a:rPr>
              <a:t>essere </a:t>
            </a:r>
            <a:r>
              <a:rPr lang="it-IT" i="1" dirty="0" smtClean="0">
                <a:solidFill>
                  <a:srgbClr val="002060"/>
                </a:solidFill>
                <a:latin typeface="Lucida Handwriting" pitchFamily="66" charset="0"/>
              </a:rPr>
              <a:t>effettuata con </a:t>
            </a:r>
            <a:r>
              <a:rPr lang="it-IT" i="1" dirty="0">
                <a:solidFill>
                  <a:srgbClr val="002060"/>
                </a:solidFill>
                <a:latin typeface="Lucida Handwriting" pitchFamily="66" charset="0"/>
              </a:rPr>
              <a:t>l’aiuto del personale di </a:t>
            </a:r>
            <a:r>
              <a:rPr lang="it-IT" i="1" dirty="0" smtClean="0">
                <a:solidFill>
                  <a:srgbClr val="002060"/>
                </a:solidFill>
                <a:latin typeface="Lucida Handwriting" pitchFamily="66" charset="0"/>
              </a:rPr>
              <a:t>assistenza; in seguito deve </a:t>
            </a:r>
            <a:r>
              <a:rPr lang="it-IT" i="1" dirty="0">
                <a:solidFill>
                  <a:srgbClr val="002060"/>
                </a:solidFill>
                <a:latin typeface="Lucida Handwriting" pitchFamily="66" charset="0"/>
              </a:rPr>
              <a:t>prima rimanere qualche </a:t>
            </a:r>
            <a:r>
              <a:rPr lang="it-IT" i="1" dirty="0" smtClean="0">
                <a:solidFill>
                  <a:srgbClr val="002060"/>
                </a:solidFill>
                <a:latin typeface="Lucida Handwriting" pitchFamily="66" charset="0"/>
              </a:rPr>
              <a:t>minuto seduta </a:t>
            </a:r>
            <a:r>
              <a:rPr lang="it-IT" i="1" dirty="0">
                <a:solidFill>
                  <a:srgbClr val="002060"/>
                </a:solidFill>
                <a:latin typeface="Lucida Handwriting" pitchFamily="66" charset="0"/>
              </a:rPr>
              <a:t>sul bordo del letto e solo se non avverte capogiri o malessere può raggiungere il bagno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da sola</a:t>
            </a:r>
            <a:r>
              <a:rPr lang="it-IT" i="1" dirty="0">
                <a:solidFill>
                  <a:srgbClr val="002060"/>
                </a:solidFill>
                <a:latin typeface="Lucida Handwriting" pitchFamily="66" charset="0"/>
              </a:rPr>
              <a:t>: diversamente deve ristendersi  </a:t>
            </a:r>
            <a:r>
              <a:rPr lang="it-IT" i="1" dirty="0" smtClean="0">
                <a:solidFill>
                  <a:srgbClr val="002060"/>
                </a:solidFill>
                <a:latin typeface="Lucida Handwriting" pitchFamily="66" charset="0"/>
              </a:rPr>
              <a:t>a </a:t>
            </a:r>
            <a:r>
              <a:rPr lang="it-IT" i="1" dirty="0">
                <a:solidFill>
                  <a:srgbClr val="002060"/>
                </a:solidFill>
                <a:latin typeface="Lucida Handwriting" pitchFamily="66" charset="0"/>
              </a:rPr>
              <a:t>letto e chiamare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il </a:t>
            </a:r>
            <a:r>
              <a:rPr lang="it-IT" i="1" dirty="0">
                <a:solidFill>
                  <a:srgbClr val="002060"/>
                </a:solidFill>
                <a:latin typeface="Lucida Handwriting" pitchFamily="66" charset="0"/>
              </a:rPr>
              <a:t>personale</a:t>
            </a:r>
            <a:r>
              <a:rPr lang="it-IT" i="1" dirty="0" smtClean="0">
                <a:solidFill>
                  <a:srgbClr val="002060"/>
                </a:solidFill>
                <a:latin typeface="Lucida Handwriting" pitchFamily="66" charset="0"/>
              </a:rPr>
              <a:t>.</a:t>
            </a:r>
          </a:p>
          <a:p>
            <a:endParaRPr lang="it-IT" i="1" dirty="0">
              <a:solidFill>
                <a:srgbClr val="002060"/>
              </a:solidFill>
              <a:latin typeface="Lucida Handwriting" pitchFamily="66" charset="0"/>
            </a:endParaRPr>
          </a:p>
          <a:p>
            <a:pPr marL="285750" indent="-285750">
              <a:buFont typeface="Wingdings" pitchFamily="2" charset="2"/>
              <a:buChar char="ü"/>
            </a:pPr>
            <a:r>
              <a:rPr lang="it-IT" i="1" dirty="0" smtClean="0">
                <a:solidFill>
                  <a:srgbClr val="002060"/>
                </a:solidFill>
                <a:latin typeface="Lucida Handwriting" pitchFamily="66" charset="0"/>
              </a:rPr>
              <a:t>Verificare </a:t>
            </a:r>
            <a:r>
              <a:rPr lang="it-IT" i="1" dirty="0">
                <a:solidFill>
                  <a:srgbClr val="002060"/>
                </a:solidFill>
                <a:latin typeface="Lucida Handwriting" pitchFamily="66" charset="0"/>
              </a:rPr>
              <a:t>che la puerpera </a:t>
            </a:r>
            <a:r>
              <a:rPr lang="it-IT" i="1" dirty="0" smtClean="0">
                <a:solidFill>
                  <a:srgbClr val="002060"/>
                </a:solidFill>
                <a:latin typeface="Lucida Handwriting" pitchFamily="66" charset="0"/>
              </a:rPr>
              <a:t>con problemi </a:t>
            </a:r>
            <a:r>
              <a:rPr lang="it-IT" i="1" dirty="0">
                <a:solidFill>
                  <a:srgbClr val="002060"/>
                </a:solidFill>
                <a:latin typeface="Lucida Handwriting" pitchFamily="66" charset="0"/>
              </a:rPr>
              <a:t>di varici agli arti </a:t>
            </a:r>
            <a:r>
              <a:rPr lang="it-IT" i="1" dirty="0" smtClean="0">
                <a:solidFill>
                  <a:srgbClr val="002060"/>
                </a:solidFill>
                <a:latin typeface="Lucida Handwriting" pitchFamily="66" charset="0"/>
              </a:rPr>
              <a:t>inferiori, indossi </a:t>
            </a:r>
            <a:r>
              <a:rPr lang="it-IT" i="1" dirty="0">
                <a:solidFill>
                  <a:srgbClr val="002060"/>
                </a:solidFill>
                <a:latin typeface="Lucida Handwriting" pitchFamily="66" charset="0"/>
              </a:rPr>
              <a:t>calze elastocompressive: in assenza, applicarle subito.</a:t>
            </a:r>
          </a:p>
          <a:p>
            <a:endParaRPr lang="it-IT" i="1" dirty="0">
              <a:solidFill>
                <a:srgbClr val="002060"/>
              </a:solidFill>
              <a:latin typeface="Lucida Handwriting" pitchFamily="66" charset="0"/>
            </a:endParaRPr>
          </a:p>
          <a:p>
            <a:pPr marL="285750" indent="-285750">
              <a:buFont typeface="Wingdings" pitchFamily="2" charset="2"/>
              <a:buChar char="ü"/>
            </a:pPr>
            <a:r>
              <a:rPr lang="it-IT" i="1" dirty="0" smtClean="0">
                <a:solidFill>
                  <a:srgbClr val="002060"/>
                </a:solidFill>
                <a:latin typeface="Lucida Handwriting" pitchFamily="66" charset="0"/>
              </a:rPr>
              <a:t>Segnalarle </a:t>
            </a:r>
            <a:r>
              <a:rPr lang="it-IT" i="1" dirty="0">
                <a:solidFill>
                  <a:srgbClr val="002060"/>
                </a:solidFill>
                <a:latin typeface="Lucida Handwriting" pitchFamily="66" charset="0"/>
              </a:rPr>
              <a:t>che la porta del bagno non deve essere chiusa a chiave ma che è sufficiente </a:t>
            </a:r>
            <a:r>
              <a:rPr lang="it-IT" i="1" dirty="0" smtClean="0">
                <a:solidFill>
                  <a:srgbClr val="002060"/>
                </a:solidFill>
                <a:latin typeface="Lucida Handwriting" pitchFamily="66" charset="0"/>
              </a:rPr>
              <a:t>girare l’apposito </a:t>
            </a:r>
            <a:r>
              <a:rPr lang="it-IT" i="1" dirty="0">
                <a:solidFill>
                  <a:srgbClr val="002060"/>
                </a:solidFill>
                <a:latin typeface="Lucida Handwriting" pitchFamily="66" charset="0"/>
              </a:rPr>
              <a:t>cartello sulla scritta “occupato” e indicarle il campanello di chiamata in caso di necessità.</a:t>
            </a:r>
          </a:p>
          <a:p>
            <a:r>
              <a:rPr lang="it-IT" i="1" dirty="0" smtClean="0">
                <a:solidFill>
                  <a:srgbClr val="002060"/>
                </a:solidFill>
                <a:latin typeface="Lucida Handwriting" pitchFamily="66" charset="0"/>
              </a:rPr>
              <a:t> </a:t>
            </a:r>
            <a:endParaRPr lang="it-IT" i="1" dirty="0">
              <a:solidFill>
                <a:srgbClr val="002060"/>
              </a:solidFill>
              <a:latin typeface="Lucida Handwriting" pitchFamily="66" charset="0"/>
            </a:endParaRPr>
          </a:p>
        </p:txBody>
      </p:sp>
      <p:sp>
        <p:nvSpPr>
          <p:cNvPr id="3" name="Rettangolo 2"/>
          <p:cNvSpPr/>
          <p:nvPr/>
        </p:nvSpPr>
        <p:spPr>
          <a:xfrm>
            <a:off x="0" y="288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22257244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888097"/>
            <a:ext cx="9144000" cy="5355312"/>
          </a:xfrm>
          <a:prstGeom prst="rect">
            <a:avLst/>
          </a:prstGeom>
        </p:spPr>
        <p:txBody>
          <a:bodyPr wrap="square">
            <a:spAutoFit/>
          </a:bodyPr>
          <a:lstStyle/>
          <a:p>
            <a:pPr marL="285750" lvl="0" indent="-285750">
              <a:buFont typeface="Arial" pitchFamily="34" charset="0"/>
              <a:buChar char="•"/>
            </a:pPr>
            <a:r>
              <a:rPr lang="it-IT" i="1" dirty="0">
                <a:solidFill>
                  <a:srgbClr val="002060"/>
                </a:solidFill>
                <a:latin typeface="Lucida Handwriting" pitchFamily="66" charset="0"/>
              </a:rPr>
              <a:t>Motivare alla mobilizzazione precoce, anche in caso di taglio cesareo, perché riduce i rischi </a:t>
            </a:r>
            <a:r>
              <a:rPr lang="it-IT" i="1" dirty="0" smtClean="0">
                <a:solidFill>
                  <a:srgbClr val="002060"/>
                </a:solidFill>
                <a:latin typeface="Lucida Handwriting" pitchFamily="66" charset="0"/>
              </a:rPr>
              <a:t>di trombosi </a:t>
            </a:r>
            <a:r>
              <a:rPr lang="it-IT" i="1" dirty="0">
                <a:solidFill>
                  <a:srgbClr val="002060"/>
                </a:solidFill>
                <a:latin typeface="Lucida Handwriting" pitchFamily="66" charset="0"/>
              </a:rPr>
              <a:t>venosa profonda, favorisce il riassorbimento degli edemi agli arti inferiori, </a:t>
            </a:r>
            <a:r>
              <a:rPr lang="it-IT" i="1" dirty="0" smtClean="0">
                <a:solidFill>
                  <a:srgbClr val="002060"/>
                </a:solidFill>
                <a:latin typeface="Lucida Handwriting" pitchFamily="66" charset="0"/>
              </a:rPr>
              <a:t>migliora l’attività </a:t>
            </a:r>
            <a:r>
              <a:rPr lang="it-IT" i="1" dirty="0">
                <a:solidFill>
                  <a:srgbClr val="002060"/>
                </a:solidFill>
                <a:latin typeface="Lucida Handwriting" pitchFamily="66" charset="0"/>
              </a:rPr>
              <a:t>intestinale e consente una più pronta ripresa dell’autonomia personale e nella gestione </a:t>
            </a:r>
            <a:r>
              <a:rPr lang="it-IT" i="1" dirty="0" smtClean="0">
                <a:solidFill>
                  <a:srgbClr val="002060"/>
                </a:solidFill>
                <a:latin typeface="Lucida Handwriting" pitchFamily="66" charset="0"/>
              </a:rPr>
              <a:t>del neonato</a:t>
            </a:r>
          </a:p>
          <a:p>
            <a:pPr marL="285750" lvl="0" indent="-285750">
              <a:buFont typeface="Arial" pitchFamily="34" charset="0"/>
              <a:buChar char="•"/>
            </a:pPr>
            <a:endParaRPr lang="it-IT" i="1" dirty="0" smtClean="0">
              <a:solidFill>
                <a:srgbClr val="002060"/>
              </a:solidFill>
              <a:latin typeface="Lucida Handwriting" pitchFamily="66" charset="0"/>
            </a:endParaRPr>
          </a:p>
          <a:p>
            <a:pPr marL="285750" lvl="0" indent="-285750">
              <a:buFont typeface="Arial" pitchFamily="34" charset="0"/>
              <a:buChar char="•"/>
            </a:pPr>
            <a:r>
              <a:rPr lang="it-IT" i="1" dirty="0">
                <a:solidFill>
                  <a:srgbClr val="002060"/>
                </a:solidFill>
                <a:latin typeface="Lucida Handwriting" pitchFamily="66" charset="0"/>
              </a:rPr>
              <a:t>Informarsi sui fattori che contribuiscono alla diminuzione del riposo (dolore, allattamento doloroso, sonno notturno ostacolato dalla promiscuità imposta dalla vita di reparto</a:t>
            </a:r>
            <a:r>
              <a:rPr lang="it-IT" i="1" dirty="0" smtClean="0">
                <a:solidFill>
                  <a:srgbClr val="002060"/>
                </a:solidFill>
                <a:latin typeface="Lucida Handwriting" pitchFamily="66" charset="0"/>
              </a:rPr>
              <a:t>).</a:t>
            </a:r>
          </a:p>
          <a:p>
            <a:pPr marL="285750" lvl="0" indent="-285750">
              <a:buFont typeface="Arial" pitchFamily="34" charset="0"/>
              <a:buChar char="•"/>
            </a:pPr>
            <a:endParaRPr lang="it-IT" i="1" dirty="0">
              <a:solidFill>
                <a:srgbClr val="002060"/>
              </a:solidFill>
              <a:latin typeface="Lucida Handwriting" pitchFamily="66" charset="0"/>
            </a:endParaRPr>
          </a:p>
          <a:p>
            <a:pPr marL="285750" lvl="0" indent="-285750">
              <a:buFont typeface="Arial" pitchFamily="34" charset="0"/>
              <a:buChar char="•"/>
            </a:pPr>
            <a:r>
              <a:rPr lang="it-IT" i="1" dirty="0" smtClean="0">
                <a:solidFill>
                  <a:srgbClr val="002060"/>
                </a:solidFill>
                <a:latin typeface="Lucida Handwriting" pitchFamily="66" charset="0"/>
              </a:rPr>
              <a:t>Creare</a:t>
            </a:r>
            <a:r>
              <a:rPr lang="it-IT" i="1" dirty="0">
                <a:solidFill>
                  <a:srgbClr val="002060"/>
                </a:solidFill>
                <a:latin typeface="Lucida Handwriting" pitchFamily="66" charset="0"/>
              </a:rPr>
              <a:t>, per quanto possibile, un ambiente favorente il riposo e ridurre gli stimoli esterni: abbassare le luci, evitare di parlare a voce alta, allontanare dalla stanza visitatori “rumorosi”,</a:t>
            </a:r>
          </a:p>
          <a:p>
            <a:pPr lvl="0"/>
            <a:r>
              <a:rPr lang="it-IT" i="1" dirty="0" smtClean="0">
                <a:solidFill>
                  <a:srgbClr val="002060"/>
                </a:solidFill>
                <a:latin typeface="Lucida Handwriting" pitchFamily="66" charset="0"/>
              </a:rPr>
              <a:t>    chiudere </a:t>
            </a:r>
            <a:r>
              <a:rPr lang="it-IT" i="1" dirty="0">
                <a:solidFill>
                  <a:srgbClr val="002060"/>
                </a:solidFill>
                <a:latin typeface="Lucida Handwriting" pitchFamily="66" charset="0"/>
              </a:rPr>
              <a:t>la porta della camera, invitare a usare con educazione </a:t>
            </a:r>
            <a:r>
              <a:rPr lang="it-IT" i="1" dirty="0" smtClean="0">
                <a:solidFill>
                  <a:srgbClr val="002060"/>
                </a:solidFill>
                <a:latin typeface="Lucida Handwriting" pitchFamily="66" charset="0"/>
              </a:rPr>
              <a:t>  </a:t>
            </a:r>
          </a:p>
          <a:p>
            <a:pPr lvl="0"/>
            <a:r>
              <a:rPr lang="it-IT" i="1" dirty="0" smtClean="0">
                <a:solidFill>
                  <a:srgbClr val="002060"/>
                </a:solidFill>
                <a:latin typeface="Lucida Handwriting" pitchFamily="66" charset="0"/>
              </a:rPr>
              <a:t>    e </a:t>
            </a:r>
            <a:r>
              <a:rPr lang="it-IT" i="1" dirty="0">
                <a:solidFill>
                  <a:srgbClr val="002060"/>
                </a:solidFill>
                <a:latin typeface="Lucida Handwriting" pitchFamily="66" charset="0"/>
              </a:rPr>
              <a:t>discrezione i cellulari in stanza, offrire una tazza di latte </a:t>
            </a:r>
            <a:r>
              <a:rPr lang="it-IT" i="1" dirty="0" smtClean="0">
                <a:solidFill>
                  <a:srgbClr val="002060"/>
                </a:solidFill>
                <a:latin typeface="Lucida Handwriting" pitchFamily="66" charset="0"/>
              </a:rPr>
              <a:t>  </a:t>
            </a:r>
          </a:p>
          <a:p>
            <a:pPr lvl="0"/>
            <a:r>
              <a:rPr lang="it-IT" i="1" dirty="0" smtClean="0">
                <a:solidFill>
                  <a:srgbClr val="002060"/>
                </a:solidFill>
                <a:latin typeface="Lucida Handwriting" pitchFamily="66" charset="0"/>
              </a:rPr>
              <a:t>    caldo </a:t>
            </a:r>
            <a:r>
              <a:rPr lang="it-IT" i="1" dirty="0">
                <a:solidFill>
                  <a:srgbClr val="002060"/>
                </a:solidFill>
                <a:latin typeface="Lucida Handwriting" pitchFamily="66" charset="0"/>
              </a:rPr>
              <a:t>o camomilla, …..</a:t>
            </a:r>
          </a:p>
          <a:p>
            <a:pPr marL="285750" lvl="0" indent="-285750">
              <a:buFont typeface="Arial" pitchFamily="34" charset="0"/>
              <a:buChar char="•"/>
            </a:pPr>
            <a:endParaRPr lang="it-IT" i="1" dirty="0">
              <a:solidFill>
                <a:srgbClr val="002060"/>
              </a:solidFill>
              <a:latin typeface="Lucida Handwriting" pitchFamily="66" charset="0"/>
            </a:endParaRPr>
          </a:p>
          <a:p>
            <a:pPr marL="285750" lvl="0" indent="-285750">
              <a:buFont typeface="Arial" pitchFamily="34" charset="0"/>
              <a:buChar char="•"/>
            </a:pPr>
            <a:endParaRPr lang="it-IT" i="1" dirty="0" smtClean="0">
              <a:solidFill>
                <a:srgbClr val="002060"/>
              </a:solidFill>
              <a:latin typeface="Lucida Handwriting" pitchFamily="66" charset="0"/>
            </a:endParaRPr>
          </a:p>
          <a:p>
            <a:pPr marL="285750" lvl="0" indent="-285750">
              <a:buFont typeface="Arial" pitchFamily="34" charset="0"/>
              <a:buChar char="•"/>
            </a:pPr>
            <a:endParaRPr lang="it-IT" i="1" dirty="0">
              <a:solidFill>
                <a:srgbClr val="002060"/>
              </a:solidFill>
              <a:latin typeface="Lucida Handwriting" pitchFamily="66" charset="0"/>
            </a:endParaRPr>
          </a:p>
        </p:txBody>
      </p:sp>
      <p:sp>
        <p:nvSpPr>
          <p:cNvPr id="4" name="Rettangolo 3"/>
          <p:cNvSpPr/>
          <p:nvPr/>
        </p:nvSpPr>
        <p:spPr>
          <a:xfrm>
            <a:off x="0" y="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5" name="Rettangolo 4"/>
          <p:cNvSpPr/>
          <p:nvPr/>
        </p:nvSpPr>
        <p:spPr>
          <a:xfrm>
            <a:off x="1331640" y="1287988"/>
            <a:ext cx="5832648" cy="461665"/>
          </a:xfrm>
          <a:prstGeom prst="rect">
            <a:avLst/>
          </a:prstGeom>
        </p:spPr>
        <p:txBody>
          <a:bodyPr wrap="square">
            <a:spAutoFit/>
          </a:bodyPr>
          <a:lstStyle/>
          <a:p>
            <a:pPr lvl="0" algn="ctr"/>
            <a:r>
              <a:rPr lang="it-IT" sz="2400" b="1" i="1" dirty="0">
                <a:solidFill>
                  <a:srgbClr val="002060"/>
                </a:solidFill>
                <a:latin typeface="Lucida Handwriting" pitchFamily="66" charset="0"/>
              </a:rPr>
              <a:t>MOBILIZZAZIONE E RIPOSO</a:t>
            </a:r>
          </a:p>
        </p:txBody>
      </p:sp>
    </p:spTree>
    <p:extLst>
      <p:ext uri="{BB962C8B-B14F-4D97-AF65-F5344CB8AC3E}">
        <p14:creationId xmlns:p14="http://schemas.microsoft.com/office/powerpoint/2010/main" val="16913001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44824"/>
            <a:ext cx="8964488" cy="461665"/>
          </a:xfrm>
          <a:prstGeom prst="rect">
            <a:avLst/>
          </a:prstGeom>
        </p:spPr>
        <p:txBody>
          <a:bodyPr wrap="square">
            <a:spAutoFit/>
          </a:bodyPr>
          <a:lstStyle/>
          <a:p>
            <a:pPr lvl="0" algn="ctr"/>
            <a:r>
              <a:rPr lang="it-IT" sz="2400" b="1" i="1" dirty="0">
                <a:solidFill>
                  <a:srgbClr val="002060"/>
                </a:solidFill>
                <a:latin typeface="Lucida Handwriting" pitchFamily="66" charset="0"/>
              </a:rPr>
              <a:t>MOBILIZZAZIONE E RIPOSO</a:t>
            </a:r>
          </a:p>
        </p:txBody>
      </p:sp>
      <p:sp>
        <p:nvSpPr>
          <p:cNvPr id="3" name="Rettangolo 2"/>
          <p:cNvSpPr/>
          <p:nvPr/>
        </p:nvSpPr>
        <p:spPr>
          <a:xfrm>
            <a:off x="1920" y="2780928"/>
            <a:ext cx="9115400" cy="2862322"/>
          </a:xfrm>
          <a:prstGeom prst="rect">
            <a:avLst/>
          </a:prstGeom>
        </p:spPr>
        <p:txBody>
          <a:bodyPr wrap="square">
            <a:spAutoFit/>
          </a:bodyPr>
          <a:lstStyle/>
          <a:p>
            <a:pPr marL="285750" lvl="0" indent="-285750">
              <a:buFont typeface="Arial" pitchFamily="34" charset="0"/>
              <a:buChar char="•"/>
            </a:pPr>
            <a:r>
              <a:rPr lang="it-IT" i="1" dirty="0">
                <a:solidFill>
                  <a:srgbClr val="002060"/>
                </a:solidFill>
                <a:latin typeface="Lucida Handwriting" pitchFamily="66" charset="0"/>
              </a:rPr>
              <a:t>Incoraggiare a trovare nell’arco della giornata, soprattutto quando rientrerà a casa, momenti in cui recuperare l’inevitabile stanchezza che avverte</a:t>
            </a:r>
            <a:r>
              <a:rPr lang="it-IT" i="1" dirty="0" smtClean="0">
                <a:solidFill>
                  <a:srgbClr val="002060"/>
                </a:solidFill>
                <a:latin typeface="Lucida Handwriting" pitchFamily="66" charset="0"/>
              </a:rPr>
              <a:t>.</a:t>
            </a:r>
          </a:p>
          <a:p>
            <a:pPr marL="285750" lvl="0" indent="-285750">
              <a:buFont typeface="Arial" pitchFamily="34" charset="0"/>
              <a:buChar char="•"/>
            </a:pPr>
            <a:endParaRPr lang="it-IT" i="1" dirty="0">
              <a:solidFill>
                <a:srgbClr val="002060"/>
              </a:solidFill>
              <a:latin typeface="Lucida Handwriting" pitchFamily="66" charset="0"/>
            </a:endParaRPr>
          </a:p>
          <a:p>
            <a:pPr marL="285750" lvl="0" indent="-285750">
              <a:buFont typeface="Arial" pitchFamily="34" charset="0"/>
              <a:buChar char="•"/>
            </a:pPr>
            <a:r>
              <a:rPr lang="it-IT" i="1" dirty="0">
                <a:solidFill>
                  <a:srgbClr val="002060"/>
                </a:solidFill>
                <a:latin typeface="Lucida Handwriting" pitchFamily="66" charset="0"/>
              </a:rPr>
              <a:t>Suggerire di riposare ogni volta che il neonato dorme per trovare un nuovo ritmo sonno-veglia, di farsi aiutare dal partner o </a:t>
            </a:r>
            <a:endParaRPr lang="it-IT" i="1" dirty="0" smtClean="0">
              <a:solidFill>
                <a:srgbClr val="002060"/>
              </a:solidFill>
              <a:latin typeface="Lucida Handwriting" pitchFamily="66" charset="0"/>
            </a:endParaRPr>
          </a:p>
          <a:p>
            <a:pPr lvl="0"/>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da </a:t>
            </a:r>
            <a:r>
              <a:rPr lang="it-IT" i="1" dirty="0">
                <a:solidFill>
                  <a:srgbClr val="002060"/>
                </a:solidFill>
                <a:latin typeface="Lucida Handwriting" pitchFamily="66" charset="0"/>
              </a:rPr>
              <a:t>altre persone significative soprattutto nei primi </a:t>
            </a:r>
            <a:r>
              <a:rPr lang="it-IT" i="1" dirty="0" smtClean="0">
                <a:solidFill>
                  <a:srgbClr val="002060"/>
                </a:solidFill>
                <a:latin typeface="Lucida Handwriting" pitchFamily="66" charset="0"/>
              </a:rPr>
              <a:t>tempi, </a:t>
            </a:r>
          </a:p>
          <a:p>
            <a:pPr lvl="0"/>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di </a:t>
            </a:r>
            <a:r>
              <a:rPr lang="it-IT" i="1" dirty="0">
                <a:solidFill>
                  <a:srgbClr val="002060"/>
                </a:solidFill>
                <a:latin typeface="Lucida Handwriting" pitchFamily="66" charset="0"/>
              </a:rPr>
              <a:t>pianificare le attività domestiche privilegiando il recupero </a:t>
            </a:r>
            <a:r>
              <a:rPr lang="it-IT" i="1" dirty="0" smtClean="0">
                <a:solidFill>
                  <a:srgbClr val="002060"/>
                </a:solidFill>
                <a:latin typeface="Lucida Handwriting" pitchFamily="66" charset="0"/>
              </a:rPr>
              <a:t>   </a:t>
            </a:r>
          </a:p>
          <a:p>
            <a:pPr lvl="0"/>
            <a:r>
              <a:rPr lang="it-IT" i="1" dirty="0" smtClean="0">
                <a:solidFill>
                  <a:srgbClr val="002060"/>
                </a:solidFill>
                <a:latin typeface="Lucida Handwriting" pitchFamily="66" charset="0"/>
              </a:rPr>
              <a:t>    fisico </a:t>
            </a:r>
            <a:r>
              <a:rPr lang="it-IT" i="1" dirty="0">
                <a:solidFill>
                  <a:srgbClr val="002060"/>
                </a:solidFill>
                <a:latin typeface="Lucida Handwriting" pitchFamily="66" charset="0"/>
              </a:rPr>
              <a:t>e psichico</a:t>
            </a:r>
          </a:p>
          <a:p>
            <a:pPr lvl="0"/>
            <a:r>
              <a:rPr lang="it-IT" i="1" dirty="0" smtClean="0">
                <a:solidFill>
                  <a:srgbClr val="002060"/>
                </a:solidFill>
                <a:latin typeface="Lucida Handwriting" pitchFamily="66" charset="0"/>
              </a:rPr>
              <a:t> </a:t>
            </a:r>
            <a:endParaRPr lang="it-IT" i="1" dirty="0">
              <a:solidFill>
                <a:srgbClr val="002060"/>
              </a:solidFill>
              <a:latin typeface="Lucida Handwriting" pitchFamily="66" charset="0"/>
            </a:endParaRPr>
          </a:p>
        </p:txBody>
      </p:sp>
      <p:sp>
        <p:nvSpPr>
          <p:cNvPr id="4" name="Rettangolo 3"/>
          <p:cNvSpPr/>
          <p:nvPr/>
        </p:nvSpPr>
        <p:spPr>
          <a:xfrm>
            <a:off x="179512" y="48608"/>
            <a:ext cx="8815888"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167579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isultati immagini per gravidanza"/>
          <p:cNvPicPr>
            <a:picLocks noChangeAspect="1" noChangeArrowheads="1"/>
          </p:cNvPicPr>
          <p:nvPr/>
        </p:nvPicPr>
        <p:blipFill rotWithShape="1">
          <a:blip r:embed="rId2">
            <a:extLst>
              <a:ext uri="{28A0092B-C50C-407E-A947-70E740481C1C}">
                <a14:useLocalDpi xmlns:a14="http://schemas.microsoft.com/office/drawing/2010/main" val="0"/>
              </a:ext>
            </a:extLst>
          </a:blip>
          <a:srcRect l="-47" t="9622" r="37" b="10986"/>
          <a:stretch/>
        </p:blipFill>
        <p:spPr bwMode="auto">
          <a:xfrm>
            <a:off x="-36512" y="0"/>
            <a:ext cx="9180512"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1640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960" y="188640"/>
            <a:ext cx="912304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2123728" y="1365607"/>
            <a:ext cx="5327099" cy="461665"/>
          </a:xfrm>
          <a:prstGeom prst="rect">
            <a:avLst/>
          </a:prstGeom>
        </p:spPr>
        <p:txBody>
          <a:bodyPr wrap="none">
            <a:spAutoFit/>
          </a:bodyPr>
          <a:lstStyle/>
          <a:p>
            <a:pPr algn="ctr"/>
            <a:r>
              <a:rPr lang="it-IT" sz="2400" b="1" i="1" dirty="0">
                <a:solidFill>
                  <a:srgbClr val="002060"/>
                </a:solidFill>
                <a:latin typeface="Lucida Handwriting" pitchFamily="66" charset="0"/>
              </a:rPr>
              <a:t>SALUTE E BENESSERE MENTALE</a:t>
            </a:r>
            <a:endParaRPr lang="it-IT" sz="2400" i="1" dirty="0">
              <a:solidFill>
                <a:srgbClr val="002060"/>
              </a:solidFill>
              <a:latin typeface="Lucida Handwriting" pitchFamily="66" charset="0"/>
            </a:endParaRPr>
          </a:p>
        </p:txBody>
      </p:sp>
      <p:sp>
        <p:nvSpPr>
          <p:cNvPr id="4" name="Rettangolo 3"/>
          <p:cNvSpPr/>
          <p:nvPr/>
        </p:nvSpPr>
        <p:spPr>
          <a:xfrm>
            <a:off x="20960" y="1878360"/>
            <a:ext cx="9123040" cy="4524315"/>
          </a:xfrm>
          <a:prstGeom prst="rect">
            <a:avLst/>
          </a:prstGeom>
        </p:spPr>
        <p:txBody>
          <a:bodyPr wrap="square">
            <a:spAutoFit/>
          </a:bodyPr>
          <a:lstStyle/>
          <a:p>
            <a:pPr marL="285750" indent="-285750">
              <a:buFont typeface="Wingdings" pitchFamily="2" charset="2"/>
              <a:buChar char="v"/>
            </a:pPr>
            <a:r>
              <a:rPr lang="it-IT" i="1" dirty="0">
                <a:solidFill>
                  <a:srgbClr val="002060"/>
                </a:solidFill>
                <a:latin typeface="Lucida Handwriting" pitchFamily="66" charset="0"/>
              </a:rPr>
              <a:t>Considerare con attenzione i cambi d’umore, lo stato emotivo , </a:t>
            </a:r>
            <a:endParaRPr lang="it-IT" i="1" dirty="0" smtClean="0">
              <a:solidFill>
                <a:srgbClr val="002060"/>
              </a:solidFill>
              <a:latin typeface="Lucida Handwriting" pitchFamily="66" charset="0"/>
            </a:endParaRPr>
          </a:p>
          <a:p>
            <a:r>
              <a:rPr lang="it-IT" i="1" dirty="0" smtClean="0">
                <a:solidFill>
                  <a:srgbClr val="002060"/>
                </a:solidFill>
                <a:latin typeface="Lucida Handwriting" pitchFamily="66" charset="0"/>
              </a:rPr>
              <a:t>    un comportamento inusuale </a:t>
            </a:r>
            <a:r>
              <a:rPr lang="it-IT" i="1" dirty="0">
                <a:solidFill>
                  <a:srgbClr val="002060"/>
                </a:solidFill>
                <a:latin typeface="Lucida Handwriting" pitchFamily="66" charset="0"/>
              </a:rPr>
              <a:t>della puerpera: agitazione,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insonnia</a:t>
            </a:r>
            <a:r>
              <a:rPr lang="it-IT" i="1" dirty="0">
                <a:solidFill>
                  <a:srgbClr val="002060"/>
                </a:solidFill>
                <a:latin typeface="Lucida Handwriting" pitchFamily="66" charset="0"/>
              </a:rPr>
              <a:t>, repentini cambiamenti d’umore, ridotta </a:t>
            </a:r>
            <a:r>
              <a:rPr lang="it-IT" i="1" dirty="0" smtClean="0">
                <a:solidFill>
                  <a:srgbClr val="002060"/>
                </a:solidFill>
                <a:latin typeface="Lucida Handwriting" pitchFamily="66" charset="0"/>
              </a:rPr>
              <a:t>cura della   </a:t>
            </a:r>
          </a:p>
          <a:p>
            <a:r>
              <a:rPr lang="it-IT" i="1" dirty="0" smtClean="0">
                <a:solidFill>
                  <a:srgbClr val="002060"/>
                </a:solidFill>
                <a:latin typeface="Lucida Handwriting" pitchFamily="66" charset="0"/>
              </a:rPr>
              <a:t>    propria </a:t>
            </a:r>
            <a:r>
              <a:rPr lang="it-IT" i="1" dirty="0">
                <a:solidFill>
                  <a:srgbClr val="002060"/>
                </a:solidFill>
                <a:latin typeface="Lucida Handwriting" pitchFamily="66" charset="0"/>
              </a:rPr>
              <a:t>persona, melanconia persistente, pianto, ansia possono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indicare che </a:t>
            </a:r>
            <a:r>
              <a:rPr lang="it-IT" i="1" dirty="0">
                <a:solidFill>
                  <a:srgbClr val="002060"/>
                </a:solidFill>
                <a:latin typeface="Lucida Handwriting" pitchFamily="66" charset="0"/>
              </a:rPr>
              <a:t>non </a:t>
            </a:r>
            <a:r>
              <a:rPr lang="it-IT" i="1" dirty="0" smtClean="0">
                <a:solidFill>
                  <a:srgbClr val="002060"/>
                </a:solidFill>
                <a:latin typeface="Lucida Handwriting" pitchFamily="66" charset="0"/>
              </a:rPr>
              <a:t>si tratta </a:t>
            </a:r>
            <a:r>
              <a:rPr lang="it-IT" i="1" dirty="0">
                <a:solidFill>
                  <a:srgbClr val="002060"/>
                </a:solidFill>
                <a:latin typeface="Lucida Handwriting" pitchFamily="66" charset="0"/>
              </a:rPr>
              <a:t>più di baby blues ma di depressione </a:t>
            </a:r>
            <a:r>
              <a:rPr lang="it-IT" i="1" dirty="0" smtClean="0">
                <a:solidFill>
                  <a:srgbClr val="002060"/>
                </a:solidFill>
                <a:latin typeface="Lucida Handwriting" pitchFamily="66" charset="0"/>
              </a:rPr>
              <a:t>   </a:t>
            </a:r>
          </a:p>
          <a:p>
            <a:r>
              <a:rPr lang="it-IT" i="1" dirty="0" smtClean="0">
                <a:solidFill>
                  <a:srgbClr val="002060"/>
                </a:solidFill>
                <a:latin typeface="Lucida Handwriting" pitchFamily="66" charset="0"/>
              </a:rPr>
              <a:t>   puerperale (azione </a:t>
            </a:r>
            <a:r>
              <a:rPr lang="it-IT" i="1" dirty="0">
                <a:solidFill>
                  <a:srgbClr val="002060"/>
                </a:solidFill>
                <a:latin typeface="Lucida Handwriting" pitchFamily="66" charset="0"/>
              </a:rPr>
              <a:t>urgente).</a:t>
            </a:r>
          </a:p>
          <a:p>
            <a:endParaRPr lang="it-IT" i="1" dirty="0" smtClean="0">
              <a:solidFill>
                <a:srgbClr val="002060"/>
              </a:solidFill>
              <a:latin typeface="Lucida Handwriting" pitchFamily="66" charset="0"/>
            </a:endParaRPr>
          </a:p>
          <a:p>
            <a:pPr marL="285750" indent="-285750">
              <a:buFont typeface="Wingdings" pitchFamily="2" charset="2"/>
              <a:buChar char="v"/>
            </a:pPr>
            <a:r>
              <a:rPr lang="it-IT" i="1" dirty="0" smtClean="0">
                <a:solidFill>
                  <a:srgbClr val="002060"/>
                </a:solidFill>
                <a:latin typeface="Lucida Handwriting" pitchFamily="66" charset="0"/>
              </a:rPr>
              <a:t>Proporre </a:t>
            </a:r>
            <a:r>
              <a:rPr lang="it-IT" i="1" dirty="0">
                <a:solidFill>
                  <a:srgbClr val="002060"/>
                </a:solidFill>
                <a:latin typeface="Lucida Handwriting" pitchFamily="66" charset="0"/>
              </a:rPr>
              <a:t>colloquio con la psicologa </a:t>
            </a:r>
            <a:r>
              <a:rPr lang="it-IT" i="1" dirty="0" smtClean="0">
                <a:solidFill>
                  <a:srgbClr val="002060"/>
                </a:solidFill>
                <a:latin typeface="Lucida Handwriting" pitchFamily="66" charset="0"/>
              </a:rPr>
              <a:t>.</a:t>
            </a:r>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a:p>
            <a:pPr marL="285750" indent="-285750">
              <a:buFont typeface="Wingdings" pitchFamily="2" charset="2"/>
              <a:buChar char="v"/>
            </a:pPr>
            <a:r>
              <a:rPr lang="it-IT" i="1" dirty="0" smtClean="0">
                <a:solidFill>
                  <a:srgbClr val="002060"/>
                </a:solidFill>
                <a:latin typeface="Lucida Handwriting" pitchFamily="66" charset="0"/>
              </a:rPr>
              <a:t>In </a:t>
            </a:r>
            <a:r>
              <a:rPr lang="it-IT" i="1" dirty="0">
                <a:solidFill>
                  <a:srgbClr val="002060"/>
                </a:solidFill>
                <a:latin typeface="Lucida Handwriting" pitchFamily="66" charset="0"/>
              </a:rPr>
              <a:t>presenza di puerpera con fragilità emotiva coinvolgere i familiari a </a:t>
            </a:r>
            <a:r>
              <a:rPr lang="it-IT" i="1" dirty="0" smtClean="0">
                <a:solidFill>
                  <a:srgbClr val="002060"/>
                </a:solidFill>
                <a:latin typeface="Lucida Handwriting" pitchFamily="66" charset="0"/>
              </a:rPr>
              <a:t>cogliere tempestivamente </a:t>
            </a:r>
            <a:r>
              <a:rPr lang="it-IT" i="1" dirty="0">
                <a:solidFill>
                  <a:srgbClr val="002060"/>
                </a:solidFill>
                <a:latin typeface="Lucida Handwriting" pitchFamily="66" charset="0"/>
              </a:rPr>
              <a:t>comportamenti inusuali e </a:t>
            </a:r>
            <a:endParaRPr lang="it-IT" i="1" dirty="0" smtClean="0">
              <a:solidFill>
                <a:srgbClr val="002060"/>
              </a:solidFill>
              <a:latin typeface="Lucida Handwriting" pitchFamily="66" charset="0"/>
            </a:endParaRPr>
          </a:p>
          <a:p>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  a </a:t>
            </a:r>
            <a:r>
              <a:rPr lang="it-IT" i="1" dirty="0">
                <a:solidFill>
                  <a:srgbClr val="002060"/>
                </a:solidFill>
                <a:latin typeface="Lucida Handwriting" pitchFamily="66" charset="0"/>
              </a:rPr>
              <a:t>segnalarli al medico curante</a:t>
            </a:r>
            <a:r>
              <a:rPr lang="it-IT" i="1" dirty="0" smtClean="0">
                <a:solidFill>
                  <a:srgbClr val="002060"/>
                </a:solidFill>
                <a:latin typeface="Lucida Handwriting" pitchFamily="66" charset="0"/>
              </a:rPr>
              <a:t>.</a:t>
            </a:r>
          </a:p>
          <a:p>
            <a:endParaRPr lang="it-IT" i="1" dirty="0">
              <a:solidFill>
                <a:srgbClr val="002060"/>
              </a:solidFill>
              <a:latin typeface="Lucida Handwriting" pitchFamily="66" charset="0"/>
            </a:endParaRPr>
          </a:p>
          <a:p>
            <a:pPr marL="285750" indent="-285750">
              <a:buFont typeface="Wingdings" pitchFamily="2" charset="2"/>
              <a:buChar char="v"/>
            </a:pPr>
            <a:r>
              <a:rPr lang="it-IT" i="1" dirty="0" smtClean="0">
                <a:solidFill>
                  <a:srgbClr val="002060"/>
                </a:solidFill>
                <a:latin typeface="Lucida Handwriting" pitchFamily="66" charset="0"/>
              </a:rPr>
              <a:t>Conoscere </a:t>
            </a:r>
            <a:r>
              <a:rPr lang="it-IT" i="1" dirty="0">
                <a:solidFill>
                  <a:srgbClr val="002060"/>
                </a:solidFill>
                <a:latin typeface="Lucida Handwriting" pitchFamily="66" charset="0"/>
              </a:rPr>
              <a:t>i segni e i sintomi dei possibili problemi di salute mentale materna che </a:t>
            </a:r>
            <a:r>
              <a:rPr lang="it-IT" i="1" dirty="0" smtClean="0">
                <a:solidFill>
                  <a:srgbClr val="002060"/>
                </a:solidFill>
                <a:latin typeface="Lucida Handwriting" pitchFamily="66" charset="0"/>
              </a:rPr>
              <a:t>si possono </a:t>
            </a:r>
            <a:r>
              <a:rPr lang="it-IT" i="1" dirty="0">
                <a:solidFill>
                  <a:srgbClr val="002060"/>
                </a:solidFill>
                <a:latin typeface="Lucida Handwriting" pitchFamily="66" charset="0"/>
              </a:rPr>
              <a:t>verificare a distanza di settimane o mesi dal parto.</a:t>
            </a:r>
          </a:p>
        </p:txBody>
      </p:sp>
    </p:spTree>
    <p:extLst>
      <p:ext uri="{BB962C8B-B14F-4D97-AF65-F5344CB8AC3E}">
        <p14:creationId xmlns:p14="http://schemas.microsoft.com/office/powerpoint/2010/main" val="1566597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1331640" y="1476048"/>
            <a:ext cx="6174432" cy="461665"/>
          </a:xfrm>
          <a:prstGeom prst="rect">
            <a:avLst/>
          </a:prstGeom>
        </p:spPr>
        <p:txBody>
          <a:bodyPr wrap="square">
            <a:spAutoFit/>
          </a:bodyPr>
          <a:lstStyle/>
          <a:p>
            <a:pPr lvl="0" algn="ctr"/>
            <a:r>
              <a:rPr lang="it-IT" sz="2400" b="1" i="1" dirty="0">
                <a:solidFill>
                  <a:srgbClr val="002060"/>
                </a:solidFill>
                <a:latin typeface="Lucida Handwriting" pitchFamily="66" charset="0"/>
              </a:rPr>
              <a:t>SALUTE E BENESSERE MENTALE</a:t>
            </a:r>
            <a:endParaRPr lang="it-IT" sz="2400" i="1" dirty="0">
              <a:solidFill>
                <a:srgbClr val="002060"/>
              </a:solidFill>
              <a:latin typeface="Lucida Handwriting" pitchFamily="66" charset="0"/>
            </a:endParaRPr>
          </a:p>
        </p:txBody>
      </p:sp>
      <p:sp>
        <p:nvSpPr>
          <p:cNvPr id="4" name="Rettangolo 3"/>
          <p:cNvSpPr/>
          <p:nvPr/>
        </p:nvSpPr>
        <p:spPr>
          <a:xfrm>
            <a:off x="323528" y="2564904"/>
            <a:ext cx="8352928" cy="3693319"/>
          </a:xfrm>
          <a:prstGeom prst="rect">
            <a:avLst/>
          </a:prstGeom>
        </p:spPr>
        <p:txBody>
          <a:bodyPr wrap="square">
            <a:spAutoFit/>
          </a:bodyPr>
          <a:lstStyle/>
          <a:p>
            <a:pPr marL="285750" indent="-285750">
              <a:buFont typeface="Wingdings" pitchFamily="2" charset="2"/>
              <a:buChar char="v"/>
            </a:pPr>
            <a:r>
              <a:rPr lang="it-IT" i="1" dirty="0">
                <a:solidFill>
                  <a:srgbClr val="002060"/>
                </a:solidFill>
                <a:latin typeface="Lucida Handwriting" pitchFamily="66" charset="0"/>
              </a:rPr>
              <a:t>Segnalare agli operatori del territorio situazioni di baby blues accentuate così che </a:t>
            </a:r>
            <a:r>
              <a:rPr lang="it-IT" i="1" dirty="0" smtClean="0">
                <a:solidFill>
                  <a:srgbClr val="002060"/>
                </a:solidFill>
                <a:latin typeface="Lucida Handwriting" pitchFamily="66" charset="0"/>
              </a:rPr>
              <a:t>si possano </a:t>
            </a:r>
            <a:r>
              <a:rPr lang="it-IT" i="1" dirty="0">
                <a:solidFill>
                  <a:srgbClr val="002060"/>
                </a:solidFill>
                <a:latin typeface="Lucida Handwriting" pitchFamily="66" charset="0"/>
              </a:rPr>
              <a:t>pianificare interventi di supporto domiciliare ( offerta personalizzata in termini </a:t>
            </a:r>
            <a:r>
              <a:rPr lang="it-IT" i="1" dirty="0" smtClean="0">
                <a:solidFill>
                  <a:srgbClr val="002060"/>
                </a:solidFill>
                <a:latin typeface="Lucida Handwriting" pitchFamily="66" charset="0"/>
              </a:rPr>
              <a:t>di scadenze </a:t>
            </a:r>
            <a:r>
              <a:rPr lang="it-IT" i="1" dirty="0">
                <a:solidFill>
                  <a:srgbClr val="002060"/>
                </a:solidFill>
                <a:latin typeface="Lucida Handwriting" pitchFamily="66" charset="0"/>
              </a:rPr>
              <a:t>e di operatori coinvolti, ad es. assistente sanitaria, sociale, psicologo</a:t>
            </a:r>
            <a:r>
              <a:rPr lang="it-IT" i="1" dirty="0" smtClean="0">
                <a:solidFill>
                  <a:srgbClr val="002060"/>
                </a:solidFill>
                <a:latin typeface="Lucida Handwriting" pitchFamily="66" charset="0"/>
              </a:rPr>
              <a:t>,…).</a:t>
            </a:r>
          </a:p>
          <a:p>
            <a:pPr marL="285750" indent="-285750">
              <a:buFont typeface="Wingdings" pitchFamily="2" charset="2"/>
              <a:buChar char="v"/>
            </a:pPr>
            <a:endParaRPr lang="it-IT" i="1" dirty="0">
              <a:solidFill>
                <a:srgbClr val="002060"/>
              </a:solidFill>
              <a:latin typeface="Lucida Handwriting" pitchFamily="66" charset="0"/>
            </a:endParaRPr>
          </a:p>
          <a:p>
            <a:pPr marL="285750" indent="-285750">
              <a:buFont typeface="Wingdings" pitchFamily="2" charset="2"/>
              <a:buChar char="v"/>
            </a:pPr>
            <a:r>
              <a:rPr lang="it-IT" i="1" dirty="0">
                <a:solidFill>
                  <a:srgbClr val="002060"/>
                </a:solidFill>
                <a:latin typeface="Lucida Handwriting" pitchFamily="66" charset="0"/>
              </a:rPr>
              <a:t>Suggerire alla puerpera ,</a:t>
            </a:r>
            <a:r>
              <a:rPr lang="it-IT" i="1" dirty="0" smtClean="0">
                <a:solidFill>
                  <a:srgbClr val="002060"/>
                </a:solidFill>
                <a:latin typeface="Lucida Handwriting" pitchFamily="66" charset="0"/>
              </a:rPr>
              <a:t> </a:t>
            </a:r>
            <a:r>
              <a:rPr lang="it-IT" i="1" dirty="0">
                <a:solidFill>
                  <a:srgbClr val="002060"/>
                </a:solidFill>
                <a:latin typeface="Lucida Handwriting" pitchFamily="66" charset="0"/>
              </a:rPr>
              <a:t>al rientro a </a:t>
            </a:r>
            <a:r>
              <a:rPr lang="it-IT" i="1" dirty="0" smtClean="0">
                <a:solidFill>
                  <a:srgbClr val="002060"/>
                </a:solidFill>
                <a:latin typeface="Lucida Handwriting" pitchFamily="66" charset="0"/>
              </a:rPr>
              <a:t>casa, di dedicare </a:t>
            </a:r>
            <a:r>
              <a:rPr lang="it-IT" i="1" dirty="0">
                <a:solidFill>
                  <a:srgbClr val="002060"/>
                </a:solidFill>
                <a:latin typeface="Lucida Handwriting" pitchFamily="66" charset="0"/>
              </a:rPr>
              <a:t>del tempo a sé stessa: fare una passeggiata, prendersi tempo per </a:t>
            </a:r>
            <a:r>
              <a:rPr lang="it-IT" i="1" dirty="0" smtClean="0">
                <a:solidFill>
                  <a:srgbClr val="002060"/>
                </a:solidFill>
                <a:latin typeface="Lucida Handwriting" pitchFamily="66" charset="0"/>
              </a:rPr>
              <a:t>riposare, farsi </a:t>
            </a:r>
            <a:r>
              <a:rPr lang="it-IT" i="1" dirty="0">
                <a:solidFill>
                  <a:srgbClr val="002060"/>
                </a:solidFill>
                <a:latin typeface="Lucida Handwriting" pitchFamily="66" charset="0"/>
              </a:rPr>
              <a:t>aiutare nell’accudimento del neonato, parlare con qualcuno delle proprie </a:t>
            </a:r>
            <a:r>
              <a:rPr lang="it-IT" i="1" dirty="0" smtClean="0">
                <a:solidFill>
                  <a:srgbClr val="002060"/>
                </a:solidFill>
                <a:latin typeface="Lucida Handwriting" pitchFamily="66" charset="0"/>
              </a:rPr>
              <a:t>emozioni, frequentare </a:t>
            </a:r>
            <a:r>
              <a:rPr lang="it-IT" i="1" dirty="0">
                <a:solidFill>
                  <a:srgbClr val="002060"/>
                </a:solidFill>
                <a:latin typeface="Lucida Handwriting" pitchFamily="66" charset="0"/>
              </a:rPr>
              <a:t>gruppi guidati di neo </a:t>
            </a:r>
            <a:r>
              <a:rPr lang="it-IT" i="1" dirty="0" smtClean="0">
                <a:solidFill>
                  <a:srgbClr val="002060"/>
                </a:solidFill>
                <a:latin typeface="Lucida Handwriting" pitchFamily="66" charset="0"/>
              </a:rPr>
              <a:t>mamme</a:t>
            </a:r>
            <a:r>
              <a:rPr lang="it-IT" i="1" dirty="0">
                <a:solidFill>
                  <a:srgbClr val="002060"/>
                </a:solidFill>
                <a:latin typeface="Lucida Handwriting" pitchFamily="66" charset="0"/>
              </a:rPr>
              <a:t> </a:t>
            </a:r>
            <a:r>
              <a:rPr lang="it-IT" i="1" dirty="0" smtClean="0">
                <a:solidFill>
                  <a:srgbClr val="002060"/>
                </a:solidFill>
                <a:latin typeface="Lucida Handwriting" pitchFamily="66" charset="0"/>
              </a:rPr>
              <a:t>…</a:t>
            </a:r>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a:p>
            <a:endParaRPr lang="it-IT" i="1" dirty="0">
              <a:solidFill>
                <a:srgbClr val="002060"/>
              </a:solidFill>
              <a:latin typeface="Lucida Handwriting" pitchFamily="66" charset="0"/>
            </a:endParaRPr>
          </a:p>
        </p:txBody>
      </p:sp>
    </p:spTree>
    <p:extLst>
      <p:ext uri="{BB962C8B-B14F-4D97-AF65-F5344CB8AC3E}">
        <p14:creationId xmlns:p14="http://schemas.microsoft.com/office/powerpoint/2010/main" val="2737737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159336" y="1337866"/>
            <a:ext cx="8640960" cy="5442516"/>
          </a:xfrm>
          <a:prstGeom prst="rect">
            <a:avLst/>
          </a:prstGeom>
        </p:spPr>
        <p:txBody>
          <a:bodyPr wrap="square">
            <a:spAutoFit/>
          </a:bodyPr>
          <a:lstStyle/>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Favorire il legame genitori-bambino. </a:t>
            </a:r>
            <a:endParaRPr lang="it-IT" sz="2000" i="1" kern="0" dirty="0" smtClean="0">
              <a:solidFill>
                <a:srgbClr val="002060"/>
              </a:solidFill>
              <a:latin typeface="Lucida Handwriting" pitchFamily="66" charset="0"/>
            </a:endParaRP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Effettuare il rooming-in</a:t>
            </a: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Favorire </a:t>
            </a:r>
            <a:r>
              <a:rPr lang="it-IT" sz="2000" i="1" kern="0" dirty="0">
                <a:solidFill>
                  <a:srgbClr val="002060"/>
                </a:solidFill>
                <a:latin typeface="Lucida Handwriting" pitchFamily="66" charset="0"/>
              </a:rPr>
              <a:t>l’allattamento al seno</a:t>
            </a:r>
            <a:r>
              <a:rPr lang="it-IT" sz="2000" i="1" kern="0" dirty="0" smtClean="0">
                <a:solidFill>
                  <a:srgbClr val="002060"/>
                </a:solidFill>
                <a:latin typeface="Lucida Handwriting" pitchFamily="66" charset="0"/>
              </a:rPr>
              <a:t>.</a:t>
            </a: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Favorire </a:t>
            </a:r>
            <a:r>
              <a:rPr lang="it-IT" sz="2000" i="1" kern="0" dirty="0">
                <a:solidFill>
                  <a:srgbClr val="002060"/>
                </a:solidFill>
                <a:latin typeface="Lucida Handwriting" pitchFamily="66" charset="0"/>
              </a:rPr>
              <a:t>la ripresa dell’attività sessuale ed impedire eventuali gravidanze non desiderate. </a:t>
            </a:r>
            <a:endParaRPr lang="it-IT" sz="2000" i="1" kern="0" dirty="0" smtClean="0">
              <a:solidFill>
                <a:srgbClr val="002060"/>
              </a:solidFill>
              <a:latin typeface="Lucida Handwriting" pitchFamily="66" charset="0"/>
            </a:endParaRP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Consigliare </a:t>
            </a:r>
            <a:r>
              <a:rPr lang="it-IT" sz="2000" i="1" kern="0" dirty="0">
                <a:solidFill>
                  <a:srgbClr val="002060"/>
                </a:solidFill>
                <a:latin typeface="Lucida Handwriting" pitchFamily="66" charset="0"/>
              </a:rPr>
              <a:t>la ripresa dei rapporti sessuali dopo la visita di controllo (40 giorni dal parto), e comunque una volta superati i problemi fisici e psichici. </a:t>
            </a:r>
            <a:endParaRPr lang="it-IT" sz="2000" i="1" kern="0" dirty="0" smtClean="0">
              <a:solidFill>
                <a:srgbClr val="002060"/>
              </a:solidFill>
              <a:latin typeface="Lucida Handwriting" pitchFamily="66" charset="0"/>
            </a:endParaRP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Informare </a:t>
            </a:r>
            <a:r>
              <a:rPr lang="it-IT" sz="2000" i="1" kern="0" dirty="0">
                <a:solidFill>
                  <a:srgbClr val="002060"/>
                </a:solidFill>
                <a:latin typeface="Lucida Handwriting" pitchFamily="66" charset="0"/>
              </a:rPr>
              <a:t>la donna della ripresa dell’attività ovarica </a:t>
            </a:r>
            <a:endParaRPr lang="it-IT" sz="2000" i="1" kern="0" dirty="0" smtClean="0">
              <a:solidFill>
                <a:srgbClr val="002060"/>
              </a:solidFill>
              <a:latin typeface="Lucida Handwriting" pitchFamily="66" charset="0"/>
            </a:endParaRPr>
          </a:p>
          <a:p>
            <a:pPr lvl="0" algn="ctr"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ed </a:t>
            </a:r>
            <a:r>
              <a:rPr lang="it-IT" sz="2000" i="1" kern="0" dirty="0">
                <a:solidFill>
                  <a:srgbClr val="002060"/>
                </a:solidFill>
                <a:latin typeface="Lucida Handwriting" pitchFamily="66" charset="0"/>
              </a:rPr>
              <a:t>eventuali metodi contraccettivi</a:t>
            </a:r>
          </a:p>
          <a:p>
            <a:pPr lvl="0" algn="ctr" defTabSz="449263" fontAlgn="base">
              <a:lnSpc>
                <a:spcPct val="9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a:solidFill>
                <a:srgbClr val="002060"/>
              </a:solidFill>
              <a:latin typeface="Lucida Handwriting" pitchFamily="66" charset="0"/>
            </a:endParaRPr>
          </a:p>
        </p:txBody>
      </p:sp>
    </p:spTree>
    <p:extLst>
      <p:ext uri="{BB962C8B-B14F-4D97-AF65-F5344CB8AC3E}">
        <p14:creationId xmlns:p14="http://schemas.microsoft.com/office/powerpoint/2010/main" val="30645583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1"/>
            <a:ext cx="9144000" cy="6855161"/>
          </a:xfrm>
          <a:prstGeom prst="rect">
            <a:avLst/>
          </a:prstGeom>
        </p:spPr>
      </p:pic>
    </p:spTree>
    <p:extLst>
      <p:ext uri="{BB962C8B-B14F-4D97-AF65-F5344CB8AC3E}">
        <p14:creationId xmlns:p14="http://schemas.microsoft.com/office/powerpoint/2010/main" val="2477304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94391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9011404" cy="6858000"/>
          </a:xfrm>
          <a:prstGeom prst="rect">
            <a:avLst/>
          </a:prstGeom>
        </p:spPr>
      </p:pic>
    </p:spTree>
    <p:extLst>
      <p:ext uri="{BB962C8B-B14F-4D97-AF65-F5344CB8AC3E}">
        <p14:creationId xmlns:p14="http://schemas.microsoft.com/office/powerpoint/2010/main" val="33993908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176"/>
            <a:ext cx="9144000" cy="6921175"/>
          </a:xfrm>
          <a:prstGeom prst="rect">
            <a:avLst/>
          </a:prstGeom>
        </p:spPr>
      </p:pic>
    </p:spTree>
    <p:extLst>
      <p:ext uri="{BB962C8B-B14F-4D97-AF65-F5344CB8AC3E}">
        <p14:creationId xmlns:p14="http://schemas.microsoft.com/office/powerpoint/2010/main" val="23234870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1299" cy="6858000"/>
          </a:xfrm>
          <a:prstGeom prst="rect">
            <a:avLst/>
          </a:prstGeom>
        </p:spPr>
      </p:pic>
    </p:spTree>
    <p:extLst>
      <p:ext uri="{BB962C8B-B14F-4D97-AF65-F5344CB8AC3E}">
        <p14:creationId xmlns:p14="http://schemas.microsoft.com/office/powerpoint/2010/main" val="19851629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21"/>
            <a:ext cx="9144000" cy="6873121"/>
          </a:xfrm>
          <a:prstGeom prst="rect">
            <a:avLst/>
          </a:prstGeom>
        </p:spPr>
      </p:pic>
    </p:spTree>
    <p:extLst>
      <p:ext uri="{BB962C8B-B14F-4D97-AF65-F5344CB8AC3E}">
        <p14:creationId xmlns:p14="http://schemas.microsoft.com/office/powerpoint/2010/main" val="3764488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16607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gravid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56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82080" y="332656"/>
            <a:ext cx="7344816" cy="1846659"/>
          </a:xfrm>
          <a:prstGeom prst="rect">
            <a:avLst/>
          </a:prstGeom>
          <a:noFill/>
        </p:spPr>
        <p:txBody>
          <a:bodyPr wrap="square" rtlCol="0">
            <a:spAutoFit/>
          </a:bodyPr>
          <a:lstStyle/>
          <a:p>
            <a:pPr algn="ctr"/>
            <a:r>
              <a:rPr lang="it-IT" sz="9600" dirty="0" smtClean="0">
                <a:solidFill>
                  <a:srgbClr val="002060"/>
                </a:solidFill>
                <a:latin typeface="Algerian" pitchFamily="82" charset="0"/>
              </a:rPr>
              <a:t>Grazie</a:t>
            </a:r>
          </a:p>
          <a:p>
            <a:endParaRPr lang="it-IT" dirty="0"/>
          </a:p>
        </p:txBody>
      </p:sp>
      <p:pic>
        <p:nvPicPr>
          <p:cNvPr id="6146" name="Picture 2" descr="C:\Users\Io\Desktop\cecilia\immagini bambini\J01785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196" y="1916832"/>
            <a:ext cx="7039272" cy="4243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0032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49648" y="1307088"/>
            <a:ext cx="5112568" cy="1015663"/>
          </a:xfrm>
          <a:prstGeom prst="rect">
            <a:avLst/>
          </a:prstGeom>
        </p:spPr>
        <p:txBody>
          <a:bodyPr wrap="square">
            <a:spAutoFit/>
          </a:bodyPr>
          <a:lstStyle/>
          <a:p>
            <a:pPr algn="ctr">
              <a:lnSpc>
                <a:spcPct val="150000"/>
              </a:lnSpc>
            </a:pPr>
            <a:r>
              <a:rPr lang="it-IT" sz="2000" i="1" dirty="0" smtClean="0">
                <a:solidFill>
                  <a:schemeClr val="bg2">
                    <a:lumMod val="10000"/>
                  </a:schemeClr>
                </a:solidFill>
                <a:latin typeface="Lucida Calligraphy" pitchFamily="66" charset="0"/>
              </a:rPr>
              <a:t> </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solidFill>
                <a:schemeClr val="bg2">
                  <a:lumMod val="10000"/>
                </a:schemeClr>
              </a:solidFill>
              <a:latin typeface="Lucida Calligraphy" pitchFamily="66" charset="0"/>
            </a:endParaRPr>
          </a:p>
        </p:txBody>
      </p:sp>
      <p:pic>
        <p:nvPicPr>
          <p:cNvPr id="9218" name="Picture 2" descr="Risultati immagini per varici in gravid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179512" y="2924944"/>
            <a:ext cx="8424936" cy="3785652"/>
          </a:xfrm>
          <a:prstGeom prst="rect">
            <a:avLst/>
          </a:prstGeom>
        </p:spPr>
        <p:txBody>
          <a:bodyPr wrap="square">
            <a:spAutoFit/>
          </a:bodyPr>
          <a:lstStyle/>
          <a:p>
            <a:pPr algn="ct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Le </a:t>
            </a:r>
            <a:r>
              <a:rPr lang="it-IT" sz="2000" b="1" i="1" dirty="0">
                <a:latin typeface="Lucida Calligraphy" panose="03010101010101010101" pitchFamily="66" charset="0"/>
                <a:ea typeface="Times New Roman" panose="02020603050405020304" pitchFamily="18" charset="0"/>
                <a:cs typeface="Times New Roman" panose="02020603050405020304" pitchFamily="18" charset="0"/>
              </a:rPr>
              <a:t>varici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degli arti inferiori si verificano frequentemente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nelle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persone con familiarità per questa patologia.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Concorrono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al manifestarsi delle varici l'azione ormonale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progesterone e l'abitudine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di mantenere</a:t>
            </a: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 stazione eretta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per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lungo tempo.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Per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le varici degli arti inferiori è consigliato l'uso di calze elastiche ed il riposo con le gambe leggermente sollevate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rispetto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al piano del letto.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Anche le emorroidi si manifestano frequentemente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in gravidanza</a:t>
            </a: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Ciò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dipende dall' azione del progesterone sulle pareti venose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dalla frequente tendenza alla stipsi. </a:t>
            </a:r>
            <a:endParaRPr lang="it-IT" sz="2000" i="1" dirty="0">
              <a:latin typeface="Lucida Calligraphy" panose="03010101010101010101" pitchFamily="66" charset="0"/>
            </a:endParaRPr>
          </a:p>
        </p:txBody>
      </p:sp>
    </p:spTree>
    <p:extLst>
      <p:ext uri="{BB962C8B-B14F-4D97-AF65-F5344CB8AC3E}">
        <p14:creationId xmlns:p14="http://schemas.microsoft.com/office/powerpoint/2010/main" val="1044919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gravidanza"/>
          <p:cNvPicPr>
            <a:picLocks noChangeAspect="1" noChangeArrowheads="1"/>
          </p:cNvPicPr>
          <p:nvPr/>
        </p:nvPicPr>
        <p:blipFill rotWithShape="1">
          <a:blip r:embed="rId2">
            <a:extLst>
              <a:ext uri="{28A0092B-C50C-407E-A947-70E740481C1C}">
                <a14:useLocalDpi xmlns:a14="http://schemas.microsoft.com/office/drawing/2010/main" val="0"/>
              </a:ext>
            </a:extLst>
          </a:blip>
          <a:srcRect l="19178" t="-1" r="21918" b="858"/>
          <a:stretch/>
        </p:blipFill>
        <p:spPr bwMode="auto">
          <a:xfrm>
            <a:off x="4049648" y="2197267"/>
            <a:ext cx="4536504" cy="4325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Rettangolo 1"/>
          <p:cNvSpPr/>
          <p:nvPr/>
        </p:nvSpPr>
        <p:spPr>
          <a:xfrm>
            <a:off x="4049648" y="1307088"/>
            <a:ext cx="5112568" cy="1015663"/>
          </a:xfrm>
          <a:prstGeom prst="rect">
            <a:avLst/>
          </a:prstGeom>
        </p:spPr>
        <p:txBody>
          <a:bodyPr wrap="square">
            <a:spAutoFit/>
          </a:bodyPr>
          <a:lstStyle/>
          <a:p>
            <a:pPr algn="ctr">
              <a:lnSpc>
                <a:spcPct val="150000"/>
              </a:lnSpc>
            </a:pPr>
            <a:r>
              <a:rPr lang="it-IT" sz="2000" i="1" dirty="0" smtClean="0">
                <a:solidFill>
                  <a:schemeClr val="bg2">
                    <a:lumMod val="10000"/>
                  </a:schemeClr>
                </a:solidFill>
                <a:latin typeface="Lucida Calligraphy" pitchFamily="66" charset="0"/>
              </a:rPr>
              <a:t> </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solidFill>
                <a:schemeClr val="bg2">
                  <a:lumMod val="10000"/>
                </a:schemeClr>
              </a:solidFill>
              <a:latin typeface="Lucida Calligraphy" pitchFamily="66" charset="0"/>
            </a:endParaRPr>
          </a:p>
        </p:txBody>
      </p:sp>
      <p:sp>
        <p:nvSpPr>
          <p:cNvPr id="3" name="Rettangolo 2"/>
          <p:cNvSpPr/>
          <p:nvPr/>
        </p:nvSpPr>
        <p:spPr>
          <a:xfrm>
            <a:off x="0" y="476672"/>
            <a:ext cx="9117174" cy="5170646"/>
          </a:xfrm>
          <a:prstGeom prst="rect">
            <a:avLst/>
          </a:prstGeom>
        </p:spPr>
        <p:txBody>
          <a:bodyPr wrap="square">
            <a:spAutoFit/>
          </a:bodyPr>
          <a:lstStyle/>
          <a:p>
            <a:pPr algn="ctr">
              <a:lnSpc>
                <a:spcPct val="150000"/>
              </a:lnSpc>
            </a:pPr>
            <a:r>
              <a:rPr lang="it-IT" sz="4000" b="1" i="1" dirty="0">
                <a:latin typeface="Lucida Calligraphy" panose="03010101010101010101" pitchFamily="66" charset="0"/>
                <a:ea typeface="Times New Roman" panose="02020603050405020304" pitchFamily="18" charset="0"/>
                <a:cs typeface="Times New Roman" panose="02020603050405020304" pitchFamily="18" charset="0"/>
              </a:rPr>
              <a:t>Apparato renale e vie urinarie </a:t>
            </a:r>
            <a:br>
              <a:rPr lang="it-IT" sz="4000" b="1"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In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gravidanza il filtrato renale aumenta e si può verificare perdita di glucosio (glicosuria), di aminoacidi, di vitamine,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di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farmaci e di globuli rossi con le urine.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 situazione ormonale e l'aumento di volume dell'utero determinano una dilatazione degli ureteri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che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può simulare una colica renale.</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Inoltre, sempre per l'incremento volumetrico dell'utero, la gestante ha necessità di svuotare più frequentemente la vescica, specialmente di notte.</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8808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052736"/>
            <a:ext cx="8424936" cy="3416320"/>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I genitali esterni </a:t>
            </a:r>
            <a:endParaRPr lang="it-IT" sz="4400" b="1"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Il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maggiore afflusso di sangue a livello pelvico determina una colorazione bluastra delle mucose genitali,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un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aumento delle secrezioni vaginali ed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una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dilatazione delle vene emorroidarie.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 vagina e la vulva sono più grandi e morbide.</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458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16632"/>
            <a:ext cx="8316416" cy="1023357"/>
          </a:xfrm>
          <a:prstGeom prst="rect">
            <a:avLst/>
          </a:prstGeom>
        </p:spPr>
        <p:txBody>
          <a:bodyPr wrap="square">
            <a:spAutoFit/>
          </a:bodyPr>
          <a:lstStyle/>
          <a:p>
            <a:pPr algn="ctr">
              <a:lnSpc>
                <a:spcPct val="150000"/>
              </a:lnSpc>
            </a:pPr>
            <a:r>
              <a:rPr lang="it-IT" sz="4400" b="1"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
        <p:nvSpPr>
          <p:cNvPr id="3" name="Rettangolo 2"/>
          <p:cNvSpPr/>
          <p:nvPr/>
        </p:nvSpPr>
        <p:spPr>
          <a:xfrm>
            <a:off x="251520" y="120995"/>
            <a:ext cx="8424936" cy="3993401"/>
          </a:xfrm>
          <a:prstGeom prst="rect">
            <a:avLst/>
          </a:prstGeom>
        </p:spPr>
        <p:txBody>
          <a:bodyPr wrap="square">
            <a:spAutoFit/>
          </a:bodyPr>
          <a:lstStyle/>
          <a:p>
            <a:pPr algn="ctr">
              <a:lnSpc>
                <a:spcPct val="150000"/>
              </a:lnSpc>
              <a:spcAft>
                <a:spcPts val="1200"/>
              </a:spcAft>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Sistema nervoso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spcAft>
                <a:spcPts val="1200"/>
              </a:spcAft>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Nel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primo trimestre sono frequenti l'ansia e la depressione, con una sorta di amore/rifiuto nei confronti del bambino. Questi sentimenti si attenuano nel periodo centrale della gravidanza per poi ricomparire alla fine per le paure legate al parto ed alla verifica dello stato di salute del feto.</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8425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isultati immagini per pelle gravidanza"/>
          <p:cNvPicPr>
            <a:picLocks noChangeAspect="1" noChangeArrowheads="1"/>
          </p:cNvPicPr>
          <p:nvPr/>
        </p:nvPicPr>
        <p:blipFill rotWithShape="1">
          <a:blip r:embed="rId2">
            <a:extLst>
              <a:ext uri="{28A0092B-C50C-407E-A947-70E740481C1C}">
                <a14:useLocalDpi xmlns:a14="http://schemas.microsoft.com/office/drawing/2010/main" val="0"/>
              </a:ext>
            </a:extLst>
          </a:blip>
          <a:srcRect l="9692" t="-986" r="5497" b="986"/>
          <a:stretch/>
        </p:blipFill>
        <p:spPr bwMode="auto">
          <a:xfrm>
            <a:off x="-17487" y="2198652"/>
            <a:ext cx="5670844" cy="3162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1331640" y="317908"/>
            <a:ext cx="6516216" cy="1046440"/>
          </a:xfrm>
          <a:prstGeom prst="rect">
            <a:avLst/>
          </a:prstGeom>
        </p:spPr>
        <p:txBody>
          <a:bodyPr wrap="square">
            <a:spAutoFit/>
          </a:bodyPr>
          <a:lstStyle/>
          <a:p>
            <a:pPr algn="ctr"/>
            <a:r>
              <a:rPr lang="it-IT" sz="4400" b="1" i="1" dirty="0">
                <a:solidFill>
                  <a:prstClr val="black"/>
                </a:solidFill>
                <a:latin typeface="Lucida Calligraphy" panose="03010101010101010101" pitchFamily="66" charset="0"/>
                <a:ea typeface="Times New Roman" panose="02020603050405020304" pitchFamily="18" charset="0"/>
                <a:cs typeface="Times New Roman" panose="02020603050405020304" pitchFamily="18" charset="0"/>
              </a:rPr>
              <a:t>La </a:t>
            </a:r>
            <a:r>
              <a:rPr lang="it-IT" sz="4400" b="1" i="1" dirty="0" smtClean="0">
                <a:solidFill>
                  <a:prstClr val="black"/>
                </a:solidFill>
                <a:latin typeface="Lucida Calligraphy" panose="03010101010101010101" pitchFamily="66" charset="0"/>
                <a:ea typeface="Times New Roman" panose="02020603050405020304" pitchFamily="18" charset="0"/>
                <a:cs typeface="Times New Roman" panose="02020603050405020304" pitchFamily="18" charset="0"/>
              </a:rPr>
              <a:t>pelle</a:t>
            </a:r>
            <a:r>
              <a:rPr lang="it-IT" sz="4400" i="1" dirty="0">
                <a:solidFill>
                  <a:prstClr val="black"/>
                </a:solidFill>
                <a:latin typeface="Lucida Calligraphy" panose="03010101010101010101" pitchFamily="66" charset="0"/>
                <a:ea typeface="Times New Roman" panose="02020603050405020304" pitchFamily="18" charset="0"/>
                <a:cs typeface="Times New Roman" panose="02020603050405020304" pitchFamily="18" charset="0"/>
              </a:rPr>
              <a:t/>
            </a:r>
            <a:br>
              <a:rPr lang="it-IT" sz="4400" i="1" dirty="0">
                <a:solidFill>
                  <a:prstClr val="black"/>
                </a:solidFill>
                <a:latin typeface="Lucida Calligraphy" panose="03010101010101010101" pitchFamily="66" charset="0"/>
                <a:ea typeface="Times New Roman" panose="02020603050405020304" pitchFamily="18" charset="0"/>
                <a:cs typeface="Times New Roman" panose="02020603050405020304" pitchFamily="18" charset="0"/>
              </a:rPr>
            </a:br>
            <a:endParaRPr lang="it-IT" dirty="0"/>
          </a:p>
        </p:txBody>
      </p:sp>
      <p:sp>
        <p:nvSpPr>
          <p:cNvPr id="3" name="Rettangolo 2"/>
          <p:cNvSpPr/>
          <p:nvPr/>
        </p:nvSpPr>
        <p:spPr>
          <a:xfrm rot="20271856">
            <a:off x="297825" y="4375825"/>
            <a:ext cx="2606804" cy="461665"/>
          </a:xfrm>
          <a:prstGeom prst="rect">
            <a:avLst/>
          </a:prstGeom>
        </p:spPr>
        <p:txBody>
          <a:bodyPr wrap="none">
            <a:spAutoFit/>
          </a:bodyPr>
          <a:lstStyle/>
          <a:p>
            <a:r>
              <a:rPr lang="it-IT" sz="2400" b="1" i="1" dirty="0">
                <a:latin typeface="Lucida Calligraphy" panose="03010101010101010101" pitchFamily="66" charset="0"/>
              </a:rPr>
              <a:t>Ipersensibilità.</a:t>
            </a:r>
          </a:p>
        </p:txBody>
      </p:sp>
      <p:sp>
        <p:nvSpPr>
          <p:cNvPr id="4" name="Rettangolo 3"/>
          <p:cNvSpPr/>
          <p:nvPr/>
        </p:nvSpPr>
        <p:spPr>
          <a:xfrm rot="21180990">
            <a:off x="463179" y="2901104"/>
            <a:ext cx="2472152" cy="461665"/>
          </a:xfrm>
          <a:prstGeom prst="rect">
            <a:avLst/>
          </a:prstGeom>
        </p:spPr>
        <p:txBody>
          <a:bodyPr wrap="none">
            <a:spAutoFit/>
          </a:bodyPr>
          <a:lstStyle/>
          <a:p>
            <a:r>
              <a:rPr lang="it-IT" sz="2400" b="1" i="1" dirty="0">
                <a:solidFill>
                  <a:srgbClr val="000000"/>
                </a:solidFill>
                <a:latin typeface="Lucida Calligraphy" panose="03010101010101010101" pitchFamily="66" charset="0"/>
              </a:rPr>
              <a:t>Brufoli e acne</a:t>
            </a:r>
            <a:endParaRPr lang="it-IT" sz="2400" i="1" dirty="0">
              <a:latin typeface="Lucida Calligraphy" panose="03010101010101010101" pitchFamily="66" charset="0"/>
            </a:endParaRPr>
          </a:p>
        </p:txBody>
      </p:sp>
      <p:pic>
        <p:nvPicPr>
          <p:cNvPr id="11" name="Immagine 10"/>
          <p:cNvPicPr>
            <a:picLocks noChangeAspect="1"/>
          </p:cNvPicPr>
          <p:nvPr/>
        </p:nvPicPr>
        <p:blipFill>
          <a:blip r:embed="rId3"/>
          <a:stretch>
            <a:fillRect/>
          </a:stretch>
        </p:blipFill>
        <p:spPr>
          <a:xfrm>
            <a:off x="5383002" y="3040077"/>
            <a:ext cx="3480682" cy="33066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ttangolo 4"/>
          <p:cNvSpPr/>
          <p:nvPr/>
        </p:nvSpPr>
        <p:spPr>
          <a:xfrm rot="1045426">
            <a:off x="5552506" y="3724781"/>
            <a:ext cx="3456801" cy="461665"/>
          </a:xfrm>
          <a:prstGeom prst="rect">
            <a:avLst/>
          </a:prstGeom>
        </p:spPr>
        <p:txBody>
          <a:bodyPr wrap="square">
            <a:spAutoFit/>
          </a:bodyPr>
          <a:lstStyle/>
          <a:p>
            <a:pPr algn="ctr"/>
            <a:r>
              <a:rPr lang="it-IT" sz="2400" b="1" i="1" dirty="0">
                <a:latin typeface="Lucida Calligraphy" panose="03010101010101010101" pitchFamily="66" charset="0"/>
              </a:rPr>
              <a:t>Secchezza e prurito.</a:t>
            </a:r>
          </a:p>
        </p:txBody>
      </p:sp>
      <p:sp>
        <p:nvSpPr>
          <p:cNvPr id="6" name="Rettangolo 5"/>
          <p:cNvSpPr/>
          <p:nvPr/>
        </p:nvSpPr>
        <p:spPr>
          <a:xfrm rot="948428">
            <a:off x="5310714" y="5080769"/>
            <a:ext cx="3066865" cy="461665"/>
          </a:xfrm>
          <a:prstGeom prst="rect">
            <a:avLst/>
          </a:prstGeom>
        </p:spPr>
        <p:txBody>
          <a:bodyPr wrap="none">
            <a:spAutoFit/>
          </a:bodyPr>
          <a:lstStyle/>
          <a:p>
            <a:pPr algn="ctr"/>
            <a:r>
              <a:rPr lang="it-IT" sz="2400" b="1" i="1" dirty="0" smtClean="0">
                <a:latin typeface="Lucida Calligraphy" panose="03010101010101010101" pitchFamily="66" charset="0"/>
              </a:rPr>
              <a:t>Sensibilità al sole.</a:t>
            </a:r>
            <a:endParaRPr lang="it-IT" sz="2400" b="1" i="1" dirty="0">
              <a:latin typeface="Lucida Calligraphy" panose="03010101010101010101" pitchFamily="66" charset="0"/>
            </a:endParaRPr>
          </a:p>
        </p:txBody>
      </p:sp>
      <p:sp>
        <p:nvSpPr>
          <p:cNvPr id="7" name="Rettangolo 6"/>
          <p:cNvSpPr/>
          <p:nvPr/>
        </p:nvSpPr>
        <p:spPr>
          <a:xfrm>
            <a:off x="3024430" y="3233149"/>
            <a:ext cx="2281394" cy="461665"/>
          </a:xfrm>
          <a:prstGeom prst="rect">
            <a:avLst/>
          </a:prstGeom>
        </p:spPr>
        <p:txBody>
          <a:bodyPr wrap="none">
            <a:spAutoFit/>
          </a:bodyPr>
          <a:lstStyle/>
          <a:p>
            <a:pPr algn="ctr"/>
            <a:r>
              <a:rPr lang="it-IT" sz="2400" b="1" i="1" dirty="0">
                <a:latin typeface="Lucida Calligraphy" panose="03010101010101010101" pitchFamily="66" charset="0"/>
              </a:rPr>
              <a:t>Smagliature.</a:t>
            </a:r>
          </a:p>
        </p:txBody>
      </p:sp>
      <p:sp>
        <p:nvSpPr>
          <p:cNvPr id="8" name="Rettangolo 7"/>
          <p:cNvSpPr/>
          <p:nvPr/>
        </p:nvSpPr>
        <p:spPr>
          <a:xfrm rot="9997124" flipV="1">
            <a:off x="162739" y="5466279"/>
            <a:ext cx="4291519" cy="461665"/>
          </a:xfrm>
          <a:prstGeom prst="rect">
            <a:avLst/>
          </a:prstGeom>
        </p:spPr>
        <p:txBody>
          <a:bodyPr wrap="square">
            <a:spAutoFit/>
          </a:bodyPr>
          <a:lstStyle/>
          <a:p>
            <a:pPr algn="ctr"/>
            <a:r>
              <a:rPr lang="it-IT" sz="2400" b="1" i="1" dirty="0">
                <a:latin typeface="Lucida Calligraphy" panose="03010101010101010101" pitchFamily="66" charset="0"/>
              </a:rPr>
              <a:t>Eruzioni cutanee</a:t>
            </a:r>
            <a:endParaRPr lang="it-IT" sz="2400" i="1" dirty="0">
              <a:latin typeface="Lucida Calligraphy" panose="03010101010101010101" pitchFamily="66" charset="0"/>
            </a:endParaRPr>
          </a:p>
        </p:txBody>
      </p:sp>
      <p:sp>
        <p:nvSpPr>
          <p:cNvPr id="9" name="Rettangolo 8"/>
          <p:cNvSpPr/>
          <p:nvPr/>
        </p:nvSpPr>
        <p:spPr>
          <a:xfrm>
            <a:off x="607865" y="1418593"/>
            <a:ext cx="7963765" cy="707886"/>
          </a:xfrm>
          <a:prstGeom prst="rect">
            <a:avLst/>
          </a:prstGeom>
        </p:spPr>
        <p:txBody>
          <a:bodyPr wrap="square">
            <a:spAutoFit/>
          </a:bodyPr>
          <a:lstStyle/>
          <a:p>
            <a:pPr algn="ctr"/>
            <a:r>
              <a:rPr lang="it-IT" sz="2000" i="1" dirty="0">
                <a:latin typeface="Lucida Calligraphy" panose="03010101010101010101" pitchFamily="66" charset="0"/>
              </a:rPr>
              <a:t>Durante la gravidanza possono presentarsi alcuni problemi alla pelle.</a:t>
            </a:r>
            <a:endParaRPr lang="it-IT" sz="2000" b="0" i="1" dirty="0">
              <a:effectLst/>
              <a:latin typeface="Lucida Calligraphy" panose="03010101010101010101" pitchFamily="66" charset="0"/>
            </a:endParaRPr>
          </a:p>
        </p:txBody>
      </p:sp>
    </p:spTree>
    <p:extLst>
      <p:ext uri="{BB962C8B-B14F-4D97-AF65-F5344CB8AC3E}">
        <p14:creationId xmlns:p14="http://schemas.microsoft.com/office/powerpoint/2010/main" val="268501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784976" cy="2954655"/>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La </a:t>
            </a:r>
            <a:r>
              <a:rPr lang="it-IT" sz="4400" b="1" i="1" dirty="0" smtClean="0">
                <a:latin typeface="Lucida Calligraphy" panose="03010101010101010101" pitchFamily="66" charset="0"/>
                <a:ea typeface="Times New Roman" panose="02020603050405020304" pitchFamily="18" charset="0"/>
                <a:cs typeface="Times New Roman" panose="02020603050405020304" pitchFamily="18" charset="0"/>
              </a:rPr>
              <a:t>pelle</a:t>
            </a:r>
            <a:r>
              <a:rPr lang="it-IT" sz="44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44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Sull'addome</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al posto della linea alba, compare una linea scura che va dal pube all'ombelico (linea nigra) </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che scompare dopo il parto.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pic>
        <p:nvPicPr>
          <p:cNvPr id="12290" name="Picture 2" descr="Risultati immagini per linea alba gravid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476249"/>
            <a:ext cx="3810000" cy="3048001"/>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2294" name="Picture 6" descr="Risultati immagini per linea nigra in gravidanza"/>
          <p:cNvPicPr>
            <a:picLocks noChangeAspect="1" noChangeArrowheads="1"/>
          </p:cNvPicPr>
          <p:nvPr/>
        </p:nvPicPr>
        <p:blipFill rotWithShape="1">
          <a:blip r:embed="rId3">
            <a:extLst>
              <a:ext uri="{28A0092B-C50C-407E-A947-70E740481C1C}">
                <a14:useLocalDpi xmlns:a14="http://schemas.microsoft.com/office/drawing/2010/main" val="0"/>
              </a:ext>
            </a:extLst>
          </a:blip>
          <a:srcRect l="3043" r="21117"/>
          <a:stretch/>
        </p:blipFill>
        <p:spPr bwMode="auto">
          <a:xfrm>
            <a:off x="5076056" y="3465367"/>
            <a:ext cx="3477003" cy="30588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7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268760"/>
            <a:ext cx="8640960" cy="707886"/>
          </a:xfrm>
          <a:prstGeom prst="rect">
            <a:avLst/>
          </a:prstGeom>
        </p:spPr>
        <p:txBody>
          <a:bodyPr wrap="square">
            <a:spAutoFit/>
          </a:bodyPr>
          <a:lstStyle/>
          <a:p>
            <a:pPr algn="ctr"/>
            <a:r>
              <a:rPr lang="it-IT" sz="2000" i="1" dirty="0">
                <a:latin typeface="Lucida Calligraphy" panose="03010101010101010101" pitchFamily="66" charset="0"/>
              </a:rPr>
              <a:t>Gravidanza o gestazione è lo stato della donna che porta </a:t>
            </a:r>
            <a:endParaRPr lang="it-IT" sz="2000" i="1" dirty="0" smtClean="0">
              <a:latin typeface="Lucida Calligraphy" panose="03010101010101010101" pitchFamily="66" charset="0"/>
            </a:endParaRPr>
          </a:p>
          <a:p>
            <a:pPr algn="ctr"/>
            <a:r>
              <a:rPr lang="it-IT" sz="2000" i="1" dirty="0" smtClean="0">
                <a:latin typeface="Lucida Calligraphy" panose="03010101010101010101" pitchFamily="66" charset="0"/>
              </a:rPr>
              <a:t>nel </a:t>
            </a:r>
            <a:r>
              <a:rPr lang="it-IT" sz="2000" i="1" dirty="0">
                <a:latin typeface="Lucida Calligraphy" panose="03010101010101010101" pitchFamily="66" charset="0"/>
              </a:rPr>
              <a:t>proprio </a:t>
            </a:r>
            <a:r>
              <a:rPr lang="it-IT" sz="2000" i="1" dirty="0" smtClean="0">
                <a:latin typeface="Lucida Calligraphy" panose="03010101010101010101" pitchFamily="66" charset="0"/>
              </a:rPr>
              <a:t>utero il  prodotto della fecondazione.</a:t>
            </a:r>
            <a:endParaRPr lang="it-IT" sz="2000" i="1" dirty="0">
              <a:latin typeface="Lucida Calligraphy" panose="03010101010101010101" pitchFamily="66" charset="0"/>
            </a:endParaRPr>
          </a:p>
        </p:txBody>
      </p:sp>
      <p:sp>
        <p:nvSpPr>
          <p:cNvPr id="3" name="Rettangolo 2"/>
          <p:cNvSpPr/>
          <p:nvPr/>
        </p:nvSpPr>
        <p:spPr>
          <a:xfrm>
            <a:off x="1979712" y="260648"/>
            <a:ext cx="4680520" cy="769441"/>
          </a:xfrm>
          <a:prstGeom prst="rect">
            <a:avLst/>
          </a:prstGeom>
        </p:spPr>
        <p:txBody>
          <a:bodyPr wrap="square">
            <a:spAutoFit/>
          </a:bodyPr>
          <a:lstStyle/>
          <a:p>
            <a:pPr lvl="0" algn="ctr"/>
            <a:r>
              <a:rPr lang="it-IT" sz="4400" b="1" i="1" dirty="0">
                <a:solidFill>
                  <a:prstClr val="black"/>
                </a:solidFill>
                <a:latin typeface="Lucida Calligraphy" panose="03010101010101010101" pitchFamily="66" charset="0"/>
              </a:rPr>
              <a:t>Gravidanza</a:t>
            </a:r>
          </a:p>
        </p:txBody>
      </p:sp>
      <p:sp>
        <p:nvSpPr>
          <p:cNvPr id="4" name="Rettangolo 3"/>
          <p:cNvSpPr/>
          <p:nvPr/>
        </p:nvSpPr>
        <p:spPr>
          <a:xfrm>
            <a:off x="131007" y="2214002"/>
            <a:ext cx="8761473" cy="707886"/>
          </a:xfrm>
          <a:prstGeom prst="rect">
            <a:avLst/>
          </a:prstGeom>
        </p:spPr>
        <p:txBody>
          <a:bodyPr wrap="square">
            <a:spAutoFit/>
          </a:bodyPr>
          <a:lstStyle/>
          <a:p>
            <a:pPr algn="ctr"/>
            <a:r>
              <a:rPr lang="it-IT" sz="2000" i="1" dirty="0">
                <a:latin typeface="Lucida Calligraphy" panose="03010101010101010101" pitchFamily="66" charset="0"/>
              </a:rPr>
              <a:t>Il termine gravidanza deriva </a:t>
            </a:r>
            <a:r>
              <a:rPr lang="it-IT" sz="2000" i="1" dirty="0" smtClean="0">
                <a:latin typeface="Lucida Calligraphy" panose="03010101010101010101" pitchFamily="66" charset="0"/>
              </a:rPr>
              <a:t>dall'aggettivo latino </a:t>
            </a:r>
            <a:r>
              <a:rPr lang="it-IT" sz="2000" b="1" i="1" dirty="0" smtClean="0">
                <a:latin typeface="Lucida Calligraphy" panose="03010101010101010101" pitchFamily="66" charset="0"/>
              </a:rPr>
              <a:t>gravidus </a:t>
            </a:r>
            <a:r>
              <a:rPr lang="it-IT" sz="2000" i="1" dirty="0">
                <a:latin typeface="Lucida Calligraphy" panose="03010101010101010101" pitchFamily="66" charset="0"/>
              </a:rPr>
              <a:t>che significa "gravato, appesantito" </a:t>
            </a:r>
            <a:r>
              <a:rPr lang="it-IT" sz="2000" i="1" dirty="0" smtClean="0">
                <a:latin typeface="Lucida Calligraphy" panose="03010101010101010101" pitchFamily="66" charset="0"/>
              </a:rPr>
              <a:t> </a:t>
            </a:r>
            <a:endParaRPr lang="it-IT" sz="2000" i="1" dirty="0">
              <a:latin typeface="Lucida Calligraphy" panose="03010101010101010101" pitchFamily="66" charset="0"/>
            </a:endParaRPr>
          </a:p>
        </p:txBody>
      </p:sp>
      <p:pic>
        <p:nvPicPr>
          <p:cNvPr id="1026" name="Picture 2" descr="Risultati immagini per gravid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47" y="3159244"/>
            <a:ext cx="4176464" cy="3582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6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sultati immagini per cloasma gravidanza"/>
          <p:cNvPicPr>
            <a:picLocks noChangeAspect="1" noChangeArrowheads="1"/>
          </p:cNvPicPr>
          <p:nvPr/>
        </p:nvPicPr>
        <p:blipFill rotWithShape="1">
          <a:blip r:embed="rId2">
            <a:extLst>
              <a:ext uri="{28A0092B-C50C-407E-A947-70E740481C1C}">
                <a14:useLocalDpi xmlns:a14="http://schemas.microsoft.com/office/drawing/2010/main" val="0"/>
              </a:ext>
            </a:extLst>
          </a:blip>
          <a:srcRect l="6561" t="4537" r="6814" b="15663"/>
          <a:stretch/>
        </p:blipFill>
        <p:spPr bwMode="auto">
          <a:xfrm>
            <a:off x="251520" y="188640"/>
            <a:ext cx="8604449" cy="3645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Immagine 1"/>
          <p:cNvPicPr>
            <a:picLocks noChangeAspect="1"/>
          </p:cNvPicPr>
          <p:nvPr/>
        </p:nvPicPr>
        <p:blipFill>
          <a:blip r:embed="rId3"/>
          <a:stretch>
            <a:fillRect/>
          </a:stretch>
        </p:blipFill>
        <p:spPr>
          <a:xfrm>
            <a:off x="4520839" y="3212976"/>
            <a:ext cx="3904308" cy="35288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0597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3999" cy="6858000"/>
          </a:xfrm>
          <a:prstGeom prst="rect">
            <a:avLst/>
          </a:prstGeom>
        </p:spPr>
      </p:pic>
      <p:sp>
        <p:nvSpPr>
          <p:cNvPr id="4" name="Rettangolo 3"/>
          <p:cNvSpPr/>
          <p:nvPr/>
        </p:nvSpPr>
        <p:spPr>
          <a:xfrm>
            <a:off x="0" y="260648"/>
            <a:ext cx="8928992" cy="3566361"/>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Lombalgia (mal di schiena) </a:t>
            </a:r>
            <a:b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br>
            <a:r>
              <a:rPr lang="it-IT" i="1" dirty="0">
                <a:latin typeface="Lucida Calligraphy" panose="03010101010101010101" pitchFamily="66" charset="0"/>
                <a:ea typeface="Times New Roman" panose="02020603050405020304" pitchFamily="18" charset="0"/>
                <a:cs typeface="Times New Roman" panose="02020603050405020304" pitchFamily="18" charset="0"/>
              </a:rPr>
              <a:t>L'aumento di volume dell'utero può determinare un'accentuazione </a:t>
            </a:r>
            <a:endParaRPr lang="it-IT"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della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lordosi lombare che può comportare un aumento di lavoro </a:t>
            </a:r>
            <a:endParaRPr lang="it-IT"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della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muscolatura lombare e conseguente comparsa </a:t>
            </a:r>
            <a:endParaRPr lang="it-IT"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di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una fastidiosa lombalgia. </a:t>
            </a:r>
            <a:endParaRPr lang="it-IT"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Spesso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questa situazione può comportare </a:t>
            </a: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una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sciatalgia, </a:t>
            </a:r>
            <a:endParaRPr lang="it-IT"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i="1" dirty="0" smtClean="0">
                <a:latin typeface="Lucida Calligraphy" panose="03010101010101010101" pitchFamily="66" charset="0"/>
                <a:ea typeface="Times New Roman" panose="02020603050405020304" pitchFamily="18" charset="0"/>
                <a:cs typeface="Times New Roman" panose="02020603050405020304" pitchFamily="18" charset="0"/>
              </a:rPr>
              <a:t>talora </a:t>
            </a:r>
            <a:r>
              <a:rPr lang="it-IT" i="1" dirty="0">
                <a:latin typeface="Lucida Calligraphy" panose="03010101010101010101" pitchFamily="66" charset="0"/>
                <a:ea typeface="Times New Roman" panose="02020603050405020304" pitchFamily="18" charset="0"/>
                <a:cs typeface="Times New Roman" panose="02020603050405020304" pitchFamily="18" charset="0"/>
              </a:rPr>
              <a:t>molto dolorosa. </a:t>
            </a:r>
          </a:p>
        </p:txBody>
      </p:sp>
    </p:spTree>
    <p:extLst>
      <p:ext uri="{BB962C8B-B14F-4D97-AF65-F5344CB8AC3E}">
        <p14:creationId xmlns:p14="http://schemas.microsoft.com/office/powerpoint/2010/main" val="1058522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188640"/>
            <a:ext cx="7992888" cy="3839513"/>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Pubalgia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In gravidanza, per effetto di una generale lassità dei legamenti, si verifica un rilassamento della sinfisi pubica. Ciò può comportare dolore che si accentua con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la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deambulazione e con i cambiamenti di posizione.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Il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disturbo, che si risolve spontaneamente dopo il parto, non deve destare preoccupazione.</a:t>
            </a:r>
            <a:endParaRPr lang="it-IT" sz="2000" i="1"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497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4716" y="548680"/>
            <a:ext cx="8640960" cy="1631216"/>
          </a:xfrm>
          <a:prstGeom prst="rect">
            <a:avLst/>
          </a:prstGeom>
        </p:spPr>
        <p:txBody>
          <a:bodyPr wrap="square">
            <a:spAutoFit/>
          </a:bodyPr>
          <a:lstStyle/>
          <a:p>
            <a:pPr algn="ctr"/>
            <a:r>
              <a:rPr lang="it-IT" sz="2000" i="1" dirty="0">
                <a:solidFill>
                  <a:schemeClr val="bg2">
                    <a:lumMod val="10000"/>
                  </a:schemeClr>
                </a:solidFill>
                <a:latin typeface="Lucida Calligraphy" pitchFamily="66" charset="0"/>
              </a:rPr>
              <a:t>Le modificazioni più vistose per effetto della gravidanza avvengono </a:t>
            </a:r>
            <a:r>
              <a:rPr lang="it-IT" sz="2000" i="1" dirty="0" smtClean="0">
                <a:solidFill>
                  <a:schemeClr val="bg2">
                    <a:lumMod val="10000"/>
                  </a:schemeClr>
                </a:solidFill>
                <a:latin typeface="Lucida Calligraphy" pitchFamily="66" charset="0"/>
              </a:rPr>
              <a:t>a livello </a:t>
            </a:r>
            <a:r>
              <a:rPr lang="it-IT" sz="2000" i="1" dirty="0">
                <a:solidFill>
                  <a:schemeClr val="bg2">
                    <a:lumMod val="10000"/>
                  </a:schemeClr>
                </a:solidFill>
                <a:latin typeface="Lucida Calligraphy" pitchFamily="66" charset="0"/>
              </a:rPr>
              <a:t>dell’apparato genitale materno, </a:t>
            </a:r>
            <a:endParaRPr lang="it-IT" sz="2000" i="1" dirty="0" smtClean="0">
              <a:solidFill>
                <a:schemeClr val="bg2">
                  <a:lumMod val="10000"/>
                </a:schemeClr>
              </a:solidFill>
              <a:latin typeface="Lucida Calligraphy" pitchFamily="66" charset="0"/>
            </a:endParaRPr>
          </a:p>
          <a:p>
            <a:pPr algn="ctr"/>
            <a:r>
              <a:rPr lang="it-IT" sz="2000" i="1" dirty="0" smtClean="0">
                <a:solidFill>
                  <a:schemeClr val="bg2">
                    <a:lumMod val="10000"/>
                  </a:schemeClr>
                </a:solidFill>
                <a:latin typeface="Lucida Calligraphy" pitchFamily="66" charset="0"/>
              </a:rPr>
              <a:t>andando </a:t>
            </a:r>
            <a:r>
              <a:rPr lang="it-IT" sz="2000" i="1" dirty="0">
                <a:solidFill>
                  <a:schemeClr val="bg2">
                    <a:lumMod val="10000"/>
                  </a:schemeClr>
                </a:solidFill>
                <a:latin typeface="Lucida Calligraphy" pitchFamily="66" charset="0"/>
              </a:rPr>
              <a:t>dunque ad interessare </a:t>
            </a:r>
            <a:endParaRPr lang="it-IT" sz="2000" i="1" dirty="0" smtClean="0">
              <a:solidFill>
                <a:schemeClr val="bg2">
                  <a:lumMod val="10000"/>
                </a:schemeClr>
              </a:solidFill>
              <a:latin typeface="Lucida Calligraphy" pitchFamily="66" charset="0"/>
            </a:endParaRPr>
          </a:p>
          <a:p>
            <a:pPr algn="ctr"/>
            <a:r>
              <a:rPr lang="it-IT" sz="2000" i="1" dirty="0" smtClean="0">
                <a:solidFill>
                  <a:schemeClr val="bg2">
                    <a:lumMod val="10000"/>
                  </a:schemeClr>
                </a:solidFill>
                <a:latin typeface="Lucida Calligraphy" pitchFamily="66" charset="0"/>
              </a:rPr>
              <a:t>Le mammelle</a:t>
            </a:r>
            <a:r>
              <a:rPr lang="it-IT" sz="2000" i="1" dirty="0">
                <a:solidFill>
                  <a:schemeClr val="bg2">
                    <a:lumMod val="10000"/>
                  </a:schemeClr>
                </a:solidFill>
                <a:latin typeface="Lucida Calligraphy" pitchFamily="66" charset="0"/>
              </a:rPr>
              <a:t>, la vagina, il perineo, le ovaie, le tube </a:t>
            </a:r>
            <a:endParaRPr lang="it-IT" sz="2000" i="1" dirty="0" smtClean="0">
              <a:solidFill>
                <a:schemeClr val="bg2">
                  <a:lumMod val="10000"/>
                </a:schemeClr>
              </a:solidFill>
              <a:latin typeface="Lucida Calligraphy" pitchFamily="66" charset="0"/>
            </a:endParaRPr>
          </a:p>
          <a:p>
            <a:pPr algn="ctr"/>
            <a:r>
              <a:rPr lang="it-IT" sz="2000" i="1" dirty="0" smtClean="0">
                <a:solidFill>
                  <a:schemeClr val="bg2">
                    <a:lumMod val="10000"/>
                  </a:schemeClr>
                </a:solidFill>
                <a:latin typeface="Lucida Calligraphy" pitchFamily="66" charset="0"/>
              </a:rPr>
              <a:t>ed </a:t>
            </a:r>
            <a:r>
              <a:rPr lang="it-IT" sz="2000" i="1" dirty="0">
                <a:solidFill>
                  <a:schemeClr val="bg2">
                    <a:lumMod val="10000"/>
                  </a:schemeClr>
                </a:solidFill>
                <a:latin typeface="Lucida Calligraphy" pitchFamily="66" charset="0"/>
              </a:rPr>
              <a:t>in particolar </a:t>
            </a:r>
            <a:r>
              <a:rPr lang="it-IT" sz="2000" i="1" dirty="0" smtClean="0">
                <a:solidFill>
                  <a:schemeClr val="bg2">
                    <a:lumMod val="10000"/>
                  </a:schemeClr>
                </a:solidFill>
                <a:latin typeface="Lucida Calligraphy" pitchFamily="66" charset="0"/>
              </a:rPr>
              <a:t>modo l’ utero</a:t>
            </a:r>
            <a:endParaRPr lang="it-IT" sz="2000" i="1" dirty="0">
              <a:solidFill>
                <a:schemeClr val="bg2">
                  <a:lumMod val="10000"/>
                </a:schemeClr>
              </a:solidFill>
              <a:latin typeface="Lucida Calligraphy" pitchFamily="66" charset="0"/>
            </a:endParaRPr>
          </a:p>
        </p:txBody>
      </p:sp>
      <p:pic>
        <p:nvPicPr>
          <p:cNvPr id="9219" name="Picture 3"/>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854843" y="2216828"/>
            <a:ext cx="568863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085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93" y="1430778"/>
            <a:ext cx="3143263" cy="426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75856" y="2132856"/>
            <a:ext cx="5688632" cy="2862322"/>
          </a:xfrm>
          <a:prstGeom prst="rect">
            <a:avLst/>
          </a:prstGeom>
        </p:spPr>
        <p:txBody>
          <a:bodyPr wrap="square">
            <a:spAutoFit/>
          </a:bodyPr>
          <a:lstStyle/>
          <a:p>
            <a:pPr algn="ctr">
              <a:lnSpc>
                <a:spcPct val="150000"/>
              </a:lnSpc>
            </a:pPr>
            <a:r>
              <a:rPr lang="it-IT" sz="2000" i="1" dirty="0">
                <a:solidFill>
                  <a:schemeClr val="bg2">
                    <a:lumMod val="10000"/>
                  </a:schemeClr>
                </a:solidFill>
                <a:latin typeface="Lucida Calligraphy" pitchFamily="66" charset="0"/>
              </a:rPr>
              <a:t>Al 10°giorno, con lo sviluppo delle cellule</a:t>
            </a:r>
          </a:p>
          <a:p>
            <a:pPr algn="ctr">
              <a:lnSpc>
                <a:spcPct val="150000"/>
              </a:lnSpc>
            </a:pPr>
            <a:r>
              <a:rPr lang="it-IT" sz="2000" i="1" dirty="0">
                <a:solidFill>
                  <a:schemeClr val="bg2">
                    <a:lumMod val="10000"/>
                  </a:schemeClr>
                </a:solidFill>
                <a:latin typeface="Lucida Calligraphy" pitchFamily="66" charset="0"/>
              </a:rPr>
              <a:t>trofoblastiche, inizia la formazione </a:t>
            </a:r>
            <a:endParaRPr lang="it-IT" sz="2000" i="1" dirty="0" smtClean="0">
              <a:solidFill>
                <a:schemeClr val="bg2">
                  <a:lumMod val="10000"/>
                </a:schemeClr>
              </a:solidFill>
              <a:latin typeface="Lucida Calligraphy" pitchFamily="66" charset="0"/>
            </a:endParaRPr>
          </a:p>
          <a:p>
            <a:pPr algn="ctr">
              <a:lnSpc>
                <a:spcPct val="150000"/>
              </a:lnSpc>
            </a:pPr>
            <a:r>
              <a:rPr lang="it-IT" sz="2000" i="1" dirty="0" smtClean="0">
                <a:solidFill>
                  <a:schemeClr val="bg2">
                    <a:lumMod val="10000"/>
                  </a:schemeClr>
                </a:solidFill>
                <a:latin typeface="Lucida Calligraphy" pitchFamily="66" charset="0"/>
              </a:rPr>
              <a:t>della </a:t>
            </a:r>
            <a:r>
              <a:rPr lang="it-IT" sz="2000" i="1" dirty="0">
                <a:solidFill>
                  <a:schemeClr val="bg2">
                    <a:lumMod val="10000"/>
                  </a:schemeClr>
                </a:solidFill>
                <a:latin typeface="Lucida Calligraphy" pitchFamily="66" charset="0"/>
              </a:rPr>
              <a:t>placenta </a:t>
            </a:r>
            <a:r>
              <a:rPr lang="it-IT" sz="2000" i="1" dirty="0" smtClean="0">
                <a:solidFill>
                  <a:schemeClr val="bg2">
                    <a:lumMod val="10000"/>
                  </a:schemeClr>
                </a:solidFill>
                <a:latin typeface="Lucida Calligraphy" pitchFamily="66" charset="0"/>
              </a:rPr>
              <a:t> che</a:t>
            </a:r>
            <a:r>
              <a:rPr lang="it-IT" sz="2000" i="1" dirty="0">
                <a:solidFill>
                  <a:schemeClr val="bg2">
                    <a:lumMod val="10000"/>
                  </a:schemeClr>
                </a:solidFill>
                <a:latin typeface="Lucida Calligraphy" pitchFamily="66" charset="0"/>
              </a:rPr>
              <a:t> </a:t>
            </a:r>
            <a:r>
              <a:rPr lang="it-IT" sz="2000" i="1" dirty="0" smtClean="0">
                <a:solidFill>
                  <a:schemeClr val="bg2">
                    <a:lumMod val="10000"/>
                  </a:schemeClr>
                </a:solidFill>
                <a:latin typeface="Lucida Calligraphy" pitchFamily="66" charset="0"/>
              </a:rPr>
              <a:t>raggiunge </a:t>
            </a:r>
          </a:p>
          <a:p>
            <a:pPr algn="ctr">
              <a:lnSpc>
                <a:spcPct val="150000"/>
              </a:lnSpc>
            </a:pPr>
            <a:r>
              <a:rPr lang="it-IT" sz="2000" i="1" dirty="0" smtClean="0">
                <a:solidFill>
                  <a:schemeClr val="bg2">
                    <a:lumMod val="10000"/>
                  </a:schemeClr>
                </a:solidFill>
                <a:latin typeface="Lucida Calligraphy" pitchFamily="66" charset="0"/>
              </a:rPr>
              <a:t>la </a:t>
            </a:r>
            <a:r>
              <a:rPr lang="it-IT" sz="2000" i="1" dirty="0">
                <a:solidFill>
                  <a:schemeClr val="bg2">
                    <a:lumMod val="10000"/>
                  </a:schemeClr>
                </a:solidFill>
                <a:latin typeface="Lucida Calligraphy" pitchFamily="66" charset="0"/>
              </a:rPr>
              <a:t>sua struttura definitiva </a:t>
            </a:r>
            <a:endParaRPr lang="it-IT" sz="2000" i="1" dirty="0" smtClean="0">
              <a:solidFill>
                <a:schemeClr val="bg2">
                  <a:lumMod val="10000"/>
                </a:schemeClr>
              </a:solidFill>
              <a:latin typeface="Lucida Calligraphy" pitchFamily="66" charset="0"/>
            </a:endParaRPr>
          </a:p>
          <a:p>
            <a:pPr algn="ctr">
              <a:lnSpc>
                <a:spcPct val="150000"/>
              </a:lnSpc>
            </a:pPr>
            <a:r>
              <a:rPr lang="it-IT" sz="2000" i="1" dirty="0" smtClean="0">
                <a:solidFill>
                  <a:schemeClr val="bg2">
                    <a:lumMod val="10000"/>
                  </a:schemeClr>
                </a:solidFill>
                <a:latin typeface="Lucida Calligraphy" pitchFamily="66" charset="0"/>
              </a:rPr>
              <a:t>tra </a:t>
            </a:r>
            <a:r>
              <a:rPr lang="it-IT" sz="2000" i="1" dirty="0">
                <a:solidFill>
                  <a:schemeClr val="bg2">
                    <a:lumMod val="10000"/>
                  </a:schemeClr>
                </a:solidFill>
                <a:latin typeface="Lucida Calligraphy" pitchFamily="66" charset="0"/>
              </a:rPr>
              <a:t>la 18a e la 20a</a:t>
            </a:r>
          </a:p>
          <a:p>
            <a:pPr algn="ctr">
              <a:lnSpc>
                <a:spcPct val="150000"/>
              </a:lnSpc>
            </a:pPr>
            <a:r>
              <a:rPr lang="it-IT" sz="2000" i="1" dirty="0">
                <a:solidFill>
                  <a:schemeClr val="bg2">
                    <a:lumMod val="10000"/>
                  </a:schemeClr>
                </a:solidFill>
                <a:latin typeface="Lucida Calligraphy" pitchFamily="66" charset="0"/>
              </a:rPr>
              <a:t>settimana di gestazione.</a:t>
            </a:r>
          </a:p>
        </p:txBody>
      </p:sp>
    </p:spTree>
    <p:extLst>
      <p:ext uri="{BB962C8B-B14F-4D97-AF65-F5344CB8AC3E}">
        <p14:creationId xmlns:p14="http://schemas.microsoft.com/office/powerpoint/2010/main" val="2763048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567353"/>
            <a:ext cx="8784976" cy="400110"/>
          </a:xfrm>
          <a:prstGeom prst="rect">
            <a:avLst/>
          </a:prstGeom>
        </p:spPr>
        <p:txBody>
          <a:bodyPr wrap="square">
            <a:spAutoFit/>
          </a:bodyPr>
          <a:lstStyle/>
          <a:p>
            <a:pPr algn="ctr"/>
            <a:r>
              <a:rPr lang="it-IT" sz="2000" b="1" i="1" dirty="0">
                <a:solidFill>
                  <a:schemeClr val="bg2">
                    <a:lumMod val="10000"/>
                  </a:schemeClr>
                </a:solidFill>
                <a:latin typeface="Lucida Calligraphy" pitchFamily="66" charset="0"/>
              </a:rPr>
              <a:t>La PLACENTA ha una forma discoide, delimitata da due facce:</a:t>
            </a:r>
            <a:endParaRPr lang="it-IT" sz="2000" i="1" dirty="0">
              <a:solidFill>
                <a:schemeClr val="bg2">
                  <a:lumMod val="10000"/>
                </a:schemeClr>
              </a:solidFill>
              <a:latin typeface="Lucida Calligraphy" pitchFamily="66" charset="0"/>
            </a:endParaRPr>
          </a:p>
        </p:txBody>
      </p:sp>
      <p:sp>
        <p:nvSpPr>
          <p:cNvPr id="4" name="Rettangolo 3"/>
          <p:cNvSpPr/>
          <p:nvPr/>
        </p:nvSpPr>
        <p:spPr>
          <a:xfrm>
            <a:off x="199728" y="1556792"/>
            <a:ext cx="8784976" cy="1338828"/>
          </a:xfrm>
          <a:prstGeom prst="rect">
            <a:avLst/>
          </a:prstGeom>
        </p:spPr>
        <p:txBody>
          <a:bodyPr wrap="square">
            <a:spAutoFit/>
          </a:bodyPr>
          <a:lstStyle/>
          <a:p>
            <a:pPr marL="285750" indent="-285750" algn="ctr">
              <a:lnSpc>
                <a:spcPct val="150000"/>
              </a:lnSpc>
              <a:buFont typeface="Wingdings" pitchFamily="2" charset="2"/>
              <a:buChar char="Ø"/>
            </a:pPr>
            <a:r>
              <a:rPr lang="it-IT" b="1" i="1" dirty="0">
                <a:solidFill>
                  <a:schemeClr val="bg2">
                    <a:lumMod val="10000"/>
                  </a:schemeClr>
                </a:solidFill>
                <a:latin typeface="Lucida Calligraphy" pitchFamily="66" charset="0"/>
              </a:rPr>
              <a:t>FACCIA MATERNA </a:t>
            </a:r>
            <a:r>
              <a:rPr lang="it-IT" i="1" dirty="0">
                <a:solidFill>
                  <a:schemeClr val="bg2">
                    <a:lumMod val="10000"/>
                  </a:schemeClr>
                </a:solidFill>
                <a:latin typeface="Lucida Calligraphy" pitchFamily="66" charset="0"/>
              </a:rPr>
              <a:t>: Aderisce alla parete uterina ed </a:t>
            </a:r>
            <a:r>
              <a:rPr lang="it-IT" i="1" dirty="0" smtClean="0">
                <a:solidFill>
                  <a:schemeClr val="bg2">
                    <a:lumMod val="10000"/>
                  </a:schemeClr>
                </a:solidFill>
                <a:latin typeface="Lucida Calligraphy" pitchFamily="66" charset="0"/>
              </a:rPr>
              <a:t>è rivolta verso </a:t>
            </a:r>
            <a:r>
              <a:rPr lang="it-IT" i="1" dirty="0">
                <a:solidFill>
                  <a:schemeClr val="bg2">
                    <a:lumMod val="10000"/>
                  </a:schemeClr>
                </a:solidFill>
                <a:latin typeface="Lucida Calligraphy" pitchFamily="66" charset="0"/>
              </a:rPr>
              <a:t>la decidua (</a:t>
            </a:r>
            <a:r>
              <a:rPr lang="it-IT" b="1" i="1" dirty="0">
                <a:solidFill>
                  <a:schemeClr val="bg2">
                    <a:lumMod val="10000"/>
                  </a:schemeClr>
                </a:solidFill>
                <a:latin typeface="Lucida Calligraphy" pitchFamily="66" charset="0"/>
              </a:rPr>
              <a:t>piatto basale</a:t>
            </a:r>
            <a:r>
              <a:rPr lang="it-IT" i="1" dirty="0">
                <a:solidFill>
                  <a:schemeClr val="bg2">
                    <a:lumMod val="10000"/>
                  </a:schemeClr>
                </a:solidFill>
                <a:latin typeface="Lucida Calligraphy" pitchFamily="66" charset="0"/>
              </a:rPr>
              <a:t>). E’ formata </a:t>
            </a:r>
            <a:r>
              <a:rPr lang="it-IT" i="1" dirty="0" smtClean="0">
                <a:solidFill>
                  <a:schemeClr val="bg2">
                    <a:lumMod val="10000"/>
                  </a:schemeClr>
                </a:solidFill>
                <a:latin typeface="Lucida Calligraphy" pitchFamily="66" charset="0"/>
              </a:rPr>
              <a:t>dalla decidua </a:t>
            </a:r>
            <a:r>
              <a:rPr lang="it-IT" i="1" dirty="0">
                <a:solidFill>
                  <a:schemeClr val="bg2">
                    <a:lumMod val="10000"/>
                  </a:schemeClr>
                </a:solidFill>
                <a:latin typeface="Lucida Calligraphy" pitchFamily="66" charset="0"/>
              </a:rPr>
              <a:t>basale e si presenta irregolare per la presenza di </a:t>
            </a:r>
            <a:r>
              <a:rPr lang="it-IT" i="1" dirty="0" smtClean="0">
                <a:solidFill>
                  <a:schemeClr val="bg2">
                    <a:lumMod val="10000"/>
                  </a:schemeClr>
                </a:solidFill>
                <a:latin typeface="Lucida Calligraphy" pitchFamily="66" charset="0"/>
              </a:rPr>
              <a:t>lobulazioni, dette </a:t>
            </a:r>
            <a:r>
              <a:rPr lang="it-IT" b="1" i="1" dirty="0">
                <a:solidFill>
                  <a:schemeClr val="bg2">
                    <a:lumMod val="10000"/>
                  </a:schemeClr>
                </a:solidFill>
                <a:latin typeface="Lucida Calligraphy" pitchFamily="66" charset="0"/>
              </a:rPr>
              <a:t>Cotiledoni.</a:t>
            </a:r>
          </a:p>
        </p:txBody>
      </p:sp>
      <p:sp>
        <p:nvSpPr>
          <p:cNvPr id="5" name="Rettangolo 4"/>
          <p:cNvSpPr/>
          <p:nvPr/>
        </p:nvSpPr>
        <p:spPr>
          <a:xfrm>
            <a:off x="158521" y="3260755"/>
            <a:ext cx="8496944" cy="2169825"/>
          </a:xfrm>
          <a:prstGeom prst="rect">
            <a:avLst/>
          </a:prstGeom>
        </p:spPr>
        <p:txBody>
          <a:bodyPr wrap="square">
            <a:spAutoFit/>
          </a:bodyPr>
          <a:lstStyle/>
          <a:p>
            <a:pPr marL="285750" indent="-285750" algn="ctr">
              <a:lnSpc>
                <a:spcPct val="150000"/>
              </a:lnSpc>
              <a:buFont typeface="Wingdings" pitchFamily="2" charset="2"/>
              <a:buChar char="Ø"/>
            </a:pPr>
            <a:r>
              <a:rPr lang="it-IT" b="1" i="1" dirty="0">
                <a:solidFill>
                  <a:schemeClr val="bg2">
                    <a:lumMod val="10000"/>
                  </a:schemeClr>
                </a:solidFill>
                <a:latin typeface="Lucida Calligraphy" pitchFamily="66" charset="0"/>
              </a:rPr>
              <a:t>FACCIA FETALE </a:t>
            </a:r>
            <a:r>
              <a:rPr lang="it-IT" i="1" dirty="0">
                <a:solidFill>
                  <a:schemeClr val="bg2">
                    <a:lumMod val="10000"/>
                  </a:schemeClr>
                </a:solidFill>
                <a:latin typeface="Lucida Calligraphy" pitchFamily="66" charset="0"/>
              </a:rPr>
              <a:t>: E’ rivolta </a:t>
            </a:r>
            <a:r>
              <a:rPr lang="it-IT" i="1" dirty="0" smtClean="0">
                <a:solidFill>
                  <a:schemeClr val="bg2">
                    <a:lumMod val="10000"/>
                  </a:schemeClr>
                </a:solidFill>
                <a:latin typeface="Lucida Calligraphy" pitchFamily="66" charset="0"/>
              </a:rPr>
              <a:t>verso la </a:t>
            </a:r>
            <a:r>
              <a:rPr lang="it-IT" i="1" dirty="0">
                <a:solidFill>
                  <a:schemeClr val="bg2">
                    <a:lumMod val="10000"/>
                  </a:schemeClr>
                </a:solidFill>
                <a:latin typeface="Lucida Calligraphy" pitchFamily="66" charset="0"/>
              </a:rPr>
              <a:t>cavità uterina, quindi verso </a:t>
            </a:r>
            <a:r>
              <a:rPr lang="it-IT" i="1" dirty="0" smtClean="0">
                <a:solidFill>
                  <a:schemeClr val="bg2">
                    <a:lumMod val="10000"/>
                  </a:schemeClr>
                </a:solidFill>
                <a:latin typeface="Lucida Calligraphy" pitchFamily="66" charset="0"/>
              </a:rPr>
              <a:t>il feto, ed </a:t>
            </a:r>
            <a:r>
              <a:rPr lang="it-IT" i="1" dirty="0">
                <a:solidFill>
                  <a:schemeClr val="bg2">
                    <a:lumMod val="10000"/>
                  </a:schemeClr>
                </a:solidFill>
                <a:latin typeface="Lucida Calligraphy" pitchFamily="66" charset="0"/>
              </a:rPr>
              <a:t>è rivestita dall’amnios (</a:t>
            </a:r>
            <a:r>
              <a:rPr lang="it-IT" b="1" i="1" dirty="0" smtClean="0">
                <a:solidFill>
                  <a:schemeClr val="bg2">
                    <a:lumMod val="10000"/>
                  </a:schemeClr>
                </a:solidFill>
                <a:latin typeface="Lucida Calligraphy" pitchFamily="66" charset="0"/>
              </a:rPr>
              <a:t>piatto coriale</a:t>
            </a:r>
            <a:r>
              <a:rPr lang="it-IT" i="1" dirty="0">
                <a:solidFill>
                  <a:schemeClr val="bg2">
                    <a:lumMod val="10000"/>
                  </a:schemeClr>
                </a:solidFill>
                <a:latin typeface="Lucida Calligraphy" pitchFamily="66" charset="0"/>
              </a:rPr>
              <a:t>). </a:t>
            </a:r>
            <a:endParaRPr lang="it-IT" i="1" dirty="0" smtClean="0">
              <a:solidFill>
                <a:schemeClr val="bg2">
                  <a:lumMod val="10000"/>
                </a:schemeClr>
              </a:solidFill>
              <a:latin typeface="Lucida Calligraphy" pitchFamily="66" charset="0"/>
            </a:endParaRPr>
          </a:p>
          <a:p>
            <a:pPr algn="ctr">
              <a:lnSpc>
                <a:spcPct val="150000"/>
              </a:lnSpc>
            </a:pPr>
            <a:r>
              <a:rPr lang="it-IT" i="1" dirty="0" smtClean="0">
                <a:solidFill>
                  <a:schemeClr val="bg2">
                    <a:lumMod val="10000"/>
                  </a:schemeClr>
                </a:solidFill>
                <a:latin typeface="Lucida Calligraphy" pitchFamily="66" charset="0"/>
              </a:rPr>
              <a:t>La </a:t>
            </a:r>
            <a:r>
              <a:rPr lang="it-IT" i="1" dirty="0">
                <a:solidFill>
                  <a:schemeClr val="bg2">
                    <a:lumMod val="10000"/>
                  </a:schemeClr>
                </a:solidFill>
                <a:latin typeface="Lucida Calligraphy" pitchFamily="66" charset="0"/>
              </a:rPr>
              <a:t>sua porzione più estesa </a:t>
            </a:r>
            <a:r>
              <a:rPr lang="it-IT" i="1" dirty="0" smtClean="0">
                <a:solidFill>
                  <a:schemeClr val="bg2">
                    <a:lumMod val="10000"/>
                  </a:schemeClr>
                </a:solidFill>
                <a:latin typeface="Lucida Calligraphy" pitchFamily="66" charset="0"/>
              </a:rPr>
              <a:t>è costituita </a:t>
            </a:r>
            <a:r>
              <a:rPr lang="it-IT" i="1" dirty="0">
                <a:solidFill>
                  <a:schemeClr val="bg2">
                    <a:lumMod val="10000"/>
                  </a:schemeClr>
                </a:solidFill>
                <a:latin typeface="Lucida Calligraphy" pitchFamily="66" charset="0"/>
              </a:rPr>
              <a:t>dai villi coriali </a:t>
            </a:r>
            <a:endParaRPr lang="it-IT" i="1" dirty="0" smtClean="0">
              <a:solidFill>
                <a:schemeClr val="bg2">
                  <a:lumMod val="10000"/>
                </a:schemeClr>
              </a:solidFill>
              <a:latin typeface="Lucida Calligraphy" pitchFamily="66" charset="0"/>
            </a:endParaRPr>
          </a:p>
          <a:p>
            <a:pPr algn="ctr">
              <a:lnSpc>
                <a:spcPct val="150000"/>
              </a:lnSpc>
            </a:pPr>
            <a:r>
              <a:rPr lang="it-IT" i="1" dirty="0" smtClean="0">
                <a:solidFill>
                  <a:schemeClr val="bg2">
                    <a:lumMod val="10000"/>
                  </a:schemeClr>
                </a:solidFill>
                <a:latin typeface="Lucida Calligraphy" pitchFamily="66" charset="0"/>
              </a:rPr>
              <a:t>che pescano nello </a:t>
            </a:r>
            <a:r>
              <a:rPr lang="it-IT" i="1" dirty="0">
                <a:solidFill>
                  <a:schemeClr val="bg2">
                    <a:lumMod val="10000"/>
                  </a:schemeClr>
                </a:solidFill>
                <a:latin typeface="Lucida Calligraphy" pitchFamily="66" charset="0"/>
              </a:rPr>
              <a:t>spazio intervilloso e nel </a:t>
            </a:r>
            <a:r>
              <a:rPr lang="it-IT" i="1" dirty="0" smtClean="0">
                <a:solidFill>
                  <a:schemeClr val="bg2">
                    <a:lumMod val="10000"/>
                  </a:schemeClr>
                </a:solidFill>
                <a:latin typeface="Lucida Calligraphy" pitchFamily="66" charset="0"/>
              </a:rPr>
              <a:t>sangue materno</a:t>
            </a:r>
            <a:r>
              <a:rPr lang="it-IT" i="1" dirty="0">
                <a:solidFill>
                  <a:schemeClr val="bg2">
                    <a:lumMod val="10000"/>
                  </a:schemeClr>
                </a:solidFill>
                <a:latin typeface="Lucida Calligraphy" pitchFamily="66" charset="0"/>
              </a:rPr>
              <a:t>. </a:t>
            </a:r>
            <a:endParaRPr lang="it-IT" i="1" dirty="0" smtClean="0">
              <a:solidFill>
                <a:schemeClr val="bg2">
                  <a:lumMod val="10000"/>
                </a:schemeClr>
              </a:solidFill>
              <a:latin typeface="Lucida Calligraphy" pitchFamily="66" charset="0"/>
            </a:endParaRPr>
          </a:p>
          <a:p>
            <a:pPr algn="ctr">
              <a:lnSpc>
                <a:spcPct val="150000"/>
              </a:lnSpc>
            </a:pPr>
            <a:r>
              <a:rPr lang="it-IT" i="1" dirty="0" smtClean="0">
                <a:solidFill>
                  <a:schemeClr val="bg2">
                    <a:lumMod val="10000"/>
                  </a:schemeClr>
                </a:solidFill>
                <a:latin typeface="Lucida Calligraphy" pitchFamily="66" charset="0"/>
              </a:rPr>
              <a:t>Si </a:t>
            </a:r>
            <a:r>
              <a:rPr lang="it-IT" i="1" dirty="0">
                <a:solidFill>
                  <a:schemeClr val="bg2">
                    <a:lumMod val="10000"/>
                  </a:schemeClr>
                </a:solidFill>
                <a:latin typeface="Lucida Calligraphy" pitchFamily="66" charset="0"/>
              </a:rPr>
              <a:t>presenta come </a:t>
            </a:r>
            <a:r>
              <a:rPr lang="it-IT" i="1" dirty="0" smtClean="0">
                <a:solidFill>
                  <a:schemeClr val="bg2">
                    <a:lumMod val="10000"/>
                  </a:schemeClr>
                </a:solidFill>
                <a:latin typeface="Lucida Calligraphy" pitchFamily="66" charset="0"/>
              </a:rPr>
              <a:t>una superficie </a:t>
            </a:r>
            <a:r>
              <a:rPr lang="it-IT" i="1" dirty="0">
                <a:solidFill>
                  <a:schemeClr val="bg2">
                    <a:lumMod val="10000"/>
                  </a:schemeClr>
                </a:solidFill>
                <a:latin typeface="Lucida Calligraphy" pitchFamily="66" charset="0"/>
              </a:rPr>
              <a:t>liscia</a:t>
            </a:r>
          </a:p>
        </p:txBody>
      </p:sp>
    </p:spTree>
    <p:extLst>
      <p:ext uri="{BB962C8B-B14F-4D97-AF65-F5344CB8AC3E}">
        <p14:creationId xmlns:p14="http://schemas.microsoft.com/office/powerpoint/2010/main" val="2729415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1060" r="9243"/>
          <a:stretch/>
        </p:blipFill>
        <p:spPr bwMode="auto">
          <a:xfrm>
            <a:off x="1011382" y="0"/>
            <a:ext cx="7287491"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6111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764704"/>
            <a:ext cx="7992888" cy="1438855"/>
          </a:xfrm>
          <a:prstGeom prst="rect">
            <a:avLst/>
          </a:prstGeom>
        </p:spPr>
        <p:txBody>
          <a:bodyPr wrap="square">
            <a:spAutoFit/>
          </a:bodyPr>
          <a:lstStyle/>
          <a:p>
            <a:pPr algn="ctr">
              <a:lnSpc>
                <a:spcPct val="150000"/>
              </a:lnSpc>
            </a:pPr>
            <a:r>
              <a:rPr lang="it-IT" sz="2000" i="1" dirty="0">
                <a:latin typeface="Lucida Calligraphy" pitchFamily="66" charset="0"/>
              </a:rPr>
              <a:t>La placenta umana è un organo altamente differenziato </a:t>
            </a:r>
            <a:r>
              <a:rPr lang="it-IT" sz="2000" i="1" dirty="0" smtClean="0">
                <a:latin typeface="Lucida Calligraphy" pitchFamily="66" charset="0"/>
              </a:rPr>
              <a:t>che svolge</a:t>
            </a:r>
            <a:r>
              <a:rPr lang="it-IT" sz="2000" i="1" dirty="0">
                <a:latin typeface="Lucida Calligraphy" pitchFamily="66" charset="0"/>
              </a:rPr>
              <a:t>, per tutta la durata della gravidanza, </a:t>
            </a:r>
            <a:endParaRPr lang="it-IT" sz="2000" i="1" dirty="0" smtClean="0">
              <a:latin typeface="Lucida Calligraphy" pitchFamily="66" charset="0"/>
            </a:endParaRPr>
          </a:p>
          <a:p>
            <a:pPr algn="ctr">
              <a:lnSpc>
                <a:spcPct val="150000"/>
              </a:lnSpc>
            </a:pPr>
            <a:r>
              <a:rPr lang="it-IT" sz="2000" i="1" dirty="0" smtClean="0">
                <a:latin typeface="Lucida Calligraphy" pitchFamily="66" charset="0"/>
              </a:rPr>
              <a:t>quelle funzioni indispensabili </a:t>
            </a:r>
            <a:r>
              <a:rPr lang="it-IT" sz="2000" i="1" dirty="0">
                <a:latin typeface="Lucida Calligraphy" pitchFamily="66" charset="0"/>
              </a:rPr>
              <a:t>alla vita, quali:</a:t>
            </a:r>
          </a:p>
        </p:txBody>
      </p:sp>
      <p:sp>
        <p:nvSpPr>
          <p:cNvPr id="3" name="Rettangolo 2"/>
          <p:cNvSpPr/>
          <p:nvPr/>
        </p:nvSpPr>
        <p:spPr>
          <a:xfrm>
            <a:off x="1259632" y="2636912"/>
            <a:ext cx="6072514" cy="1938992"/>
          </a:xfrm>
          <a:prstGeom prst="rect">
            <a:avLst/>
          </a:prstGeom>
        </p:spPr>
        <p:txBody>
          <a:bodyPr wrap="square">
            <a:spAutoFit/>
          </a:bodyPr>
          <a:lstStyle/>
          <a:p>
            <a:pPr marL="342900" indent="-342900" algn="ctr">
              <a:lnSpc>
                <a:spcPct val="150000"/>
              </a:lnSpc>
              <a:buFont typeface="Arial" pitchFamily="34" charset="0"/>
              <a:buChar char="•"/>
            </a:pPr>
            <a:r>
              <a:rPr lang="it-IT" sz="2000" i="1" dirty="0">
                <a:latin typeface="Lucida Calligraphy" pitchFamily="66" charset="0"/>
              </a:rPr>
              <a:t>Ossigenazione del </a:t>
            </a:r>
            <a:r>
              <a:rPr lang="it-IT" sz="2000" i="1" dirty="0" smtClean="0">
                <a:latin typeface="Lucida Calligraphy" pitchFamily="66" charset="0"/>
              </a:rPr>
              <a:t>feto</a:t>
            </a:r>
            <a:endParaRPr lang="it-IT" sz="2000" i="1" dirty="0">
              <a:latin typeface="Lucida Calligraphy" pitchFamily="66" charset="0"/>
            </a:endParaRPr>
          </a:p>
          <a:p>
            <a:pPr marL="342900" indent="-342900" algn="ctr">
              <a:lnSpc>
                <a:spcPct val="150000"/>
              </a:lnSpc>
              <a:buFont typeface="Arial" pitchFamily="34" charset="0"/>
              <a:buChar char="•"/>
            </a:pPr>
            <a:r>
              <a:rPr lang="it-IT" sz="2000" i="1" dirty="0" smtClean="0">
                <a:latin typeface="Lucida Calligraphy" pitchFamily="66" charset="0"/>
              </a:rPr>
              <a:t>Apporto </a:t>
            </a:r>
            <a:r>
              <a:rPr lang="it-IT" sz="2000" i="1" dirty="0">
                <a:latin typeface="Lucida Calligraphy" pitchFamily="66" charset="0"/>
              </a:rPr>
              <a:t>di sostanze </a:t>
            </a:r>
            <a:r>
              <a:rPr lang="it-IT" sz="2000" i="1" dirty="0" smtClean="0">
                <a:latin typeface="Lucida Calligraphy" pitchFamily="66" charset="0"/>
              </a:rPr>
              <a:t>nutritive</a:t>
            </a:r>
            <a:endParaRPr lang="it-IT" sz="2000" i="1" dirty="0">
              <a:latin typeface="Lucida Calligraphy" pitchFamily="66" charset="0"/>
            </a:endParaRPr>
          </a:p>
          <a:p>
            <a:pPr marL="342900" indent="-342900" algn="ctr">
              <a:lnSpc>
                <a:spcPct val="150000"/>
              </a:lnSpc>
              <a:buFont typeface="Arial" pitchFamily="34" charset="0"/>
              <a:buChar char="•"/>
            </a:pPr>
            <a:r>
              <a:rPr lang="it-IT" sz="2000" i="1" dirty="0" smtClean="0">
                <a:latin typeface="Lucida Calligraphy" pitchFamily="66" charset="0"/>
              </a:rPr>
              <a:t>Eliminazione dell’anidride carbonica </a:t>
            </a:r>
          </a:p>
          <a:p>
            <a:pPr algn="ctr">
              <a:lnSpc>
                <a:spcPct val="150000"/>
              </a:lnSpc>
            </a:pPr>
            <a:r>
              <a:rPr lang="it-IT" sz="2000" i="1" dirty="0">
                <a:latin typeface="Lucida Calligraphy" pitchFamily="66" charset="0"/>
              </a:rPr>
              <a:t> </a:t>
            </a:r>
            <a:r>
              <a:rPr lang="it-IT" sz="2000" i="1" dirty="0" smtClean="0">
                <a:latin typeface="Lucida Calligraphy" pitchFamily="66" charset="0"/>
              </a:rPr>
              <a:t>   e delle scorie metaboliche</a:t>
            </a:r>
            <a:endParaRPr lang="it-IT" sz="2000" i="1" dirty="0">
              <a:latin typeface="Lucida Calligraphy" pitchFamily="66" charset="0"/>
            </a:endParaRPr>
          </a:p>
        </p:txBody>
      </p:sp>
    </p:spTree>
    <p:extLst>
      <p:ext uri="{BB962C8B-B14F-4D97-AF65-F5344CB8AC3E}">
        <p14:creationId xmlns:p14="http://schemas.microsoft.com/office/powerpoint/2010/main" val="4122166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12368" y="620688"/>
            <a:ext cx="5652120" cy="5447645"/>
          </a:xfrm>
          <a:prstGeom prst="rect">
            <a:avLst/>
          </a:prstGeom>
        </p:spPr>
        <p:txBody>
          <a:bodyPr wrap="square">
            <a:spAutoFit/>
          </a:bodyPr>
          <a:lstStyle/>
          <a:p>
            <a:endParaRPr lang="it-IT" dirty="0" smtClean="0">
              <a:solidFill>
                <a:srgbClr val="000000"/>
              </a:solidFill>
              <a:latin typeface="Lato"/>
            </a:endParaRPr>
          </a:p>
          <a:p>
            <a:pPr algn="ctr">
              <a:lnSpc>
                <a:spcPct val="150000"/>
              </a:lnSpc>
            </a:pPr>
            <a:r>
              <a:rPr lang="it-IT" sz="2000" i="1" dirty="0">
                <a:solidFill>
                  <a:schemeClr val="bg2">
                    <a:lumMod val="10000"/>
                  </a:schemeClr>
                </a:solidFill>
                <a:latin typeface="Lucida Calligraphy" pitchFamily="66" charset="0"/>
              </a:rPr>
              <a:t>L</a:t>
            </a:r>
            <a:r>
              <a:rPr lang="it-IT" sz="2000" i="1" dirty="0" smtClean="0">
                <a:solidFill>
                  <a:schemeClr val="bg2">
                    <a:lumMod val="10000"/>
                  </a:schemeClr>
                </a:solidFill>
                <a:latin typeface="Lucida Calligraphy" pitchFamily="66" charset="0"/>
              </a:rPr>
              <a:t>'anello </a:t>
            </a:r>
            <a:r>
              <a:rPr lang="it-IT" sz="2000" i="1" dirty="0">
                <a:solidFill>
                  <a:schemeClr val="bg2">
                    <a:lumMod val="10000"/>
                  </a:schemeClr>
                </a:solidFill>
                <a:latin typeface="Lucida Calligraphy" pitchFamily="66" charset="0"/>
              </a:rPr>
              <a:t>di congiunzione tra la placenta ed il prodotto </a:t>
            </a:r>
            <a:r>
              <a:rPr lang="it-IT" sz="2000" i="1" dirty="0" smtClean="0">
                <a:solidFill>
                  <a:schemeClr val="bg2">
                    <a:lumMod val="10000"/>
                  </a:schemeClr>
                </a:solidFill>
                <a:latin typeface="Lucida Calligraphy" pitchFamily="66" charset="0"/>
              </a:rPr>
              <a:t>del concepimento è rappresentato dal </a:t>
            </a:r>
            <a:r>
              <a:rPr lang="it-IT" sz="2000" b="1" i="1" dirty="0" smtClean="0">
                <a:solidFill>
                  <a:schemeClr val="bg2">
                    <a:lumMod val="10000"/>
                  </a:schemeClr>
                </a:solidFill>
                <a:latin typeface="Lucida Calligraphy" pitchFamily="66" charset="0"/>
              </a:rPr>
              <a:t>cordone ombelicale</a:t>
            </a:r>
            <a:r>
              <a:rPr lang="it-IT" sz="2000" i="1" dirty="0" smtClean="0">
                <a:solidFill>
                  <a:schemeClr val="bg2">
                    <a:lumMod val="10000"/>
                  </a:schemeClr>
                </a:solidFill>
                <a:latin typeface="Lucida Calligraphy" pitchFamily="66" charset="0"/>
              </a:rPr>
              <a:t>. </a:t>
            </a:r>
          </a:p>
          <a:p>
            <a:pPr algn="ctr">
              <a:lnSpc>
                <a:spcPct val="150000"/>
              </a:lnSpc>
            </a:pPr>
            <a:r>
              <a:rPr lang="it-IT" sz="2000" i="1" dirty="0" smtClean="0">
                <a:solidFill>
                  <a:schemeClr val="bg2">
                    <a:lumMod val="10000"/>
                  </a:schemeClr>
                </a:solidFill>
                <a:latin typeface="Lucida Calligraphy" pitchFamily="66" charset="0"/>
              </a:rPr>
              <a:t>La </a:t>
            </a:r>
            <a:r>
              <a:rPr lang="it-IT" sz="2000" i="1" dirty="0">
                <a:solidFill>
                  <a:schemeClr val="bg2">
                    <a:lumMod val="10000"/>
                  </a:schemeClr>
                </a:solidFill>
                <a:latin typeface="Lucida Calligraphy" pitchFamily="66" charset="0"/>
              </a:rPr>
              <a:t>sua presenza </a:t>
            </a:r>
            <a:r>
              <a:rPr lang="it-IT" sz="2000" i="1" dirty="0" smtClean="0">
                <a:solidFill>
                  <a:schemeClr val="bg2">
                    <a:lumMod val="10000"/>
                  </a:schemeClr>
                </a:solidFill>
                <a:latin typeface="Lucida Calligraphy" pitchFamily="66" charset="0"/>
              </a:rPr>
              <a:t>permette</a:t>
            </a:r>
          </a:p>
          <a:p>
            <a:pPr algn="ctr">
              <a:lnSpc>
                <a:spcPct val="150000"/>
              </a:lnSpc>
            </a:pPr>
            <a:r>
              <a:rPr lang="it-IT" sz="2000" i="1" dirty="0" smtClean="0">
                <a:solidFill>
                  <a:schemeClr val="bg2">
                    <a:lumMod val="10000"/>
                  </a:schemeClr>
                </a:solidFill>
                <a:latin typeface="Lucida Calligraphy" pitchFamily="66" charset="0"/>
              </a:rPr>
              <a:t> </a:t>
            </a:r>
            <a:r>
              <a:rPr lang="it-IT" sz="2000" i="1" dirty="0">
                <a:solidFill>
                  <a:schemeClr val="bg2">
                    <a:lumMod val="10000"/>
                  </a:schemeClr>
                </a:solidFill>
                <a:latin typeface="Lucida Calligraphy" pitchFamily="66" charset="0"/>
              </a:rPr>
              <a:t>il trasferimento </a:t>
            </a:r>
            <a:r>
              <a:rPr lang="it-IT" sz="2000" i="1" dirty="0" smtClean="0">
                <a:solidFill>
                  <a:schemeClr val="bg2">
                    <a:lumMod val="10000"/>
                  </a:schemeClr>
                </a:solidFill>
                <a:latin typeface="Lucida Calligraphy" pitchFamily="66" charset="0"/>
              </a:rPr>
              <a:t>delle sostanze </a:t>
            </a:r>
            <a:r>
              <a:rPr lang="it-IT" sz="2000" i="1" dirty="0">
                <a:solidFill>
                  <a:schemeClr val="bg2">
                    <a:lumMod val="10000"/>
                  </a:schemeClr>
                </a:solidFill>
                <a:latin typeface="Lucida Calligraphy" pitchFamily="66" charset="0"/>
              </a:rPr>
              <a:t>tra madre e feto, senza che vi sia </a:t>
            </a:r>
            <a:r>
              <a:rPr lang="it-IT" sz="2000" i="1" dirty="0" smtClean="0">
                <a:solidFill>
                  <a:schemeClr val="bg2">
                    <a:lumMod val="10000"/>
                  </a:schemeClr>
                </a:solidFill>
                <a:latin typeface="Lucida Calligraphy" pitchFamily="66" charset="0"/>
              </a:rPr>
              <a:t>uno </a:t>
            </a:r>
            <a:r>
              <a:rPr lang="it-IT" sz="2000" i="1" dirty="0">
                <a:solidFill>
                  <a:schemeClr val="bg2">
                    <a:lumMod val="10000"/>
                  </a:schemeClr>
                </a:solidFill>
                <a:latin typeface="Lucida Calligraphy" pitchFamily="66" charset="0"/>
              </a:rPr>
              <a:t>scambio </a:t>
            </a:r>
            <a:r>
              <a:rPr lang="it-IT" sz="2000" i="1" dirty="0" smtClean="0">
                <a:solidFill>
                  <a:schemeClr val="bg2">
                    <a:lumMod val="10000"/>
                  </a:schemeClr>
                </a:solidFill>
                <a:latin typeface="Lucida Calligraphy" pitchFamily="66" charset="0"/>
              </a:rPr>
              <a:t>diretto </a:t>
            </a:r>
            <a:r>
              <a:rPr lang="it-IT" sz="2000" i="1" dirty="0">
                <a:solidFill>
                  <a:schemeClr val="bg2">
                    <a:lumMod val="10000"/>
                  </a:schemeClr>
                </a:solidFill>
                <a:latin typeface="Lucida Calligraphy" pitchFamily="66" charset="0"/>
              </a:rPr>
              <a:t>tra il sangue </a:t>
            </a:r>
            <a:endParaRPr lang="it-IT" sz="2000" i="1" dirty="0" smtClean="0">
              <a:solidFill>
                <a:schemeClr val="bg2">
                  <a:lumMod val="10000"/>
                </a:schemeClr>
              </a:solidFill>
              <a:latin typeface="Lucida Calligraphy" pitchFamily="66" charset="0"/>
            </a:endParaRPr>
          </a:p>
          <a:p>
            <a:pPr algn="ctr">
              <a:lnSpc>
                <a:spcPct val="150000"/>
              </a:lnSpc>
            </a:pPr>
            <a:r>
              <a:rPr lang="it-IT" sz="2000" i="1" dirty="0" smtClean="0">
                <a:solidFill>
                  <a:schemeClr val="bg2">
                    <a:lumMod val="10000"/>
                  </a:schemeClr>
                </a:solidFill>
                <a:latin typeface="Lucida Calligraphy" pitchFamily="66" charset="0"/>
              </a:rPr>
              <a:t>dei </a:t>
            </a:r>
            <a:r>
              <a:rPr lang="it-IT" sz="2000" i="1" dirty="0">
                <a:solidFill>
                  <a:schemeClr val="bg2">
                    <a:lumMod val="10000"/>
                  </a:schemeClr>
                </a:solidFill>
                <a:latin typeface="Lucida Calligraphy" pitchFamily="66" charset="0"/>
              </a:rPr>
              <a:t>due organismi. </a:t>
            </a:r>
            <a:endParaRPr lang="it-IT" sz="2000" i="1" dirty="0" smtClean="0">
              <a:solidFill>
                <a:schemeClr val="bg2">
                  <a:lumMod val="10000"/>
                </a:schemeClr>
              </a:solidFill>
              <a:latin typeface="Lucida Calligraphy" pitchFamily="66" charset="0"/>
            </a:endParaRPr>
          </a:p>
          <a:p>
            <a:pPr algn="ctr">
              <a:lnSpc>
                <a:spcPct val="150000"/>
              </a:lnSpc>
            </a:pPr>
            <a:r>
              <a:rPr lang="it-IT" sz="2000" i="1" dirty="0" smtClean="0">
                <a:solidFill>
                  <a:schemeClr val="bg2">
                    <a:lumMod val="10000"/>
                  </a:schemeClr>
                </a:solidFill>
                <a:latin typeface="Lucida Calligraphy" pitchFamily="66" charset="0"/>
              </a:rPr>
              <a:t>In </a:t>
            </a:r>
            <a:r>
              <a:rPr lang="it-IT" sz="2000" i="1" dirty="0">
                <a:solidFill>
                  <a:schemeClr val="bg2">
                    <a:lumMod val="10000"/>
                  </a:schemeClr>
                </a:solidFill>
                <a:latin typeface="Lucida Calligraphy" pitchFamily="66" charset="0"/>
              </a:rPr>
              <a:t>questo modo, la cosiddetta "</a:t>
            </a:r>
            <a:r>
              <a:rPr lang="it-IT" sz="2000" b="1" i="1" dirty="0">
                <a:solidFill>
                  <a:schemeClr val="bg2">
                    <a:lumMod val="10000"/>
                  </a:schemeClr>
                </a:solidFill>
                <a:latin typeface="Lucida Calligraphy" pitchFamily="66" charset="0"/>
                <a:hlinkClick r:id="rId2"/>
              </a:rPr>
              <a:t>barriera placentare</a:t>
            </a:r>
            <a:r>
              <a:rPr lang="it-IT" sz="2000" i="1" dirty="0">
                <a:solidFill>
                  <a:schemeClr val="bg2">
                    <a:lumMod val="10000"/>
                  </a:schemeClr>
                </a:solidFill>
                <a:latin typeface="Lucida Calligraphy" pitchFamily="66" charset="0"/>
              </a:rPr>
              <a:t>" può impedire il passaggio </a:t>
            </a:r>
            <a:endParaRPr lang="it-IT" sz="2000" i="1" dirty="0" smtClean="0">
              <a:solidFill>
                <a:schemeClr val="bg2">
                  <a:lumMod val="10000"/>
                </a:schemeClr>
              </a:solidFill>
              <a:latin typeface="Lucida Calligraphy" pitchFamily="66" charset="0"/>
            </a:endParaRPr>
          </a:p>
          <a:p>
            <a:pPr algn="ctr">
              <a:lnSpc>
                <a:spcPct val="150000"/>
              </a:lnSpc>
            </a:pPr>
            <a:r>
              <a:rPr lang="it-IT" sz="2000" i="1" dirty="0" smtClean="0">
                <a:solidFill>
                  <a:schemeClr val="bg2">
                    <a:lumMod val="10000"/>
                  </a:schemeClr>
                </a:solidFill>
                <a:latin typeface="Lucida Calligraphy" pitchFamily="66" charset="0"/>
              </a:rPr>
              <a:t>di </a:t>
            </a:r>
            <a:r>
              <a:rPr lang="it-IT" sz="2000" i="1" dirty="0">
                <a:solidFill>
                  <a:schemeClr val="bg2">
                    <a:lumMod val="10000"/>
                  </a:schemeClr>
                </a:solidFill>
                <a:latin typeface="Lucida Calligraphy" pitchFamily="66" charset="0"/>
              </a:rPr>
              <a:t>molte sostanze </a:t>
            </a:r>
            <a:r>
              <a:rPr lang="it-IT" sz="2000" i="1" dirty="0" smtClean="0">
                <a:solidFill>
                  <a:schemeClr val="bg2">
                    <a:lumMod val="10000"/>
                  </a:schemeClr>
                </a:solidFill>
                <a:latin typeface="Lucida Calligraphy" pitchFamily="66" charset="0"/>
              </a:rPr>
              <a:t>dannose.</a:t>
            </a:r>
            <a:endParaRPr lang="it-IT" sz="2000" i="1" dirty="0">
              <a:solidFill>
                <a:schemeClr val="bg2">
                  <a:lumMod val="10000"/>
                </a:schemeClr>
              </a:solidFill>
              <a:latin typeface="Lucida Calligraphy" pitchFamily="66" charset="0"/>
            </a:endParaRPr>
          </a:p>
        </p:txBody>
      </p:sp>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9512" y="1628800"/>
            <a:ext cx="3312368" cy="3024336"/>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071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6712"/>
            <a:ext cx="85344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631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3648" y="332656"/>
            <a:ext cx="6336704" cy="769441"/>
          </a:xfrm>
          <a:prstGeom prst="rect">
            <a:avLst/>
          </a:prstGeom>
        </p:spPr>
        <p:txBody>
          <a:bodyPr wrap="square">
            <a:spAutoFit/>
          </a:bodyPr>
          <a:lstStyle/>
          <a:p>
            <a:pPr lvl="0" algn="ctr"/>
            <a:r>
              <a:rPr lang="it-IT" sz="4400" b="1" i="1" dirty="0">
                <a:solidFill>
                  <a:prstClr val="black"/>
                </a:solidFill>
                <a:latin typeface="Lucida Calligraphy" panose="03010101010101010101" pitchFamily="66" charset="0"/>
              </a:rPr>
              <a:t>Gravidanza</a:t>
            </a:r>
          </a:p>
        </p:txBody>
      </p:sp>
      <p:sp>
        <p:nvSpPr>
          <p:cNvPr id="3" name="Rettangolo 2"/>
          <p:cNvSpPr/>
          <p:nvPr/>
        </p:nvSpPr>
        <p:spPr>
          <a:xfrm>
            <a:off x="3972450" y="1796732"/>
            <a:ext cx="4992038" cy="4670509"/>
          </a:xfrm>
          <a:prstGeom prst="rect">
            <a:avLst/>
          </a:prstGeom>
        </p:spPr>
        <p:txBody>
          <a:bodyPr wrap="square">
            <a:spAutoFit/>
          </a:bodyPr>
          <a:lstStyle/>
          <a:p>
            <a:pPr algn="ctr">
              <a:lnSpc>
                <a:spcPct val="150000"/>
              </a:lnSpc>
            </a:pP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La gravidanza è un momento fisiologico della vita della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donna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nel corso del quale l'organismo va incontro a notevoli modificazioni in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tutti i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suoi apparati</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Ciò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può causare una serie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di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disturbi, più o meno marcati,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che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possono turbare la tranquillità della donna.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latin typeface="Lucida Calligraphy" panose="03010101010101010101" pitchFamily="66"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3648922" cy="486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2224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5270" y="548680"/>
            <a:ext cx="8424936" cy="1900520"/>
          </a:xfrm>
          <a:prstGeom prst="rect">
            <a:avLst/>
          </a:prstGeom>
        </p:spPr>
        <p:txBody>
          <a:bodyPr wrap="square">
            <a:spAutoFit/>
          </a:bodyPr>
          <a:lstStyle/>
          <a:p>
            <a:pPr algn="ctr">
              <a:lnSpc>
                <a:spcPct val="150000"/>
              </a:lnSpc>
            </a:pPr>
            <a:r>
              <a:rPr lang="it-IT" sz="2000" i="1" dirty="0" smtClean="0">
                <a:solidFill>
                  <a:schemeClr val="bg2">
                    <a:lumMod val="10000"/>
                  </a:schemeClr>
                </a:solidFill>
                <a:latin typeface="Lucida Calligraphy" pitchFamily="66" charset="0"/>
              </a:rPr>
              <a:t>All'interno </a:t>
            </a:r>
            <a:r>
              <a:rPr lang="it-IT" sz="2000" i="1" dirty="0">
                <a:solidFill>
                  <a:schemeClr val="bg2">
                    <a:lumMod val="10000"/>
                  </a:schemeClr>
                </a:solidFill>
                <a:latin typeface="Lucida Calligraphy" pitchFamily="66" charset="0"/>
              </a:rPr>
              <a:t>del cordone ombelicale decorrono tre </a:t>
            </a:r>
            <a:r>
              <a:rPr lang="it-IT" sz="2000" b="1" i="1" dirty="0">
                <a:solidFill>
                  <a:schemeClr val="bg2">
                    <a:lumMod val="10000"/>
                  </a:schemeClr>
                </a:solidFill>
                <a:latin typeface="Lucida Calligraphy" pitchFamily="66" charset="0"/>
                <a:hlinkClick r:id="rId2"/>
              </a:rPr>
              <a:t>vasi sanguigni</a:t>
            </a:r>
            <a:r>
              <a:rPr lang="it-IT" sz="2000" i="1" dirty="0">
                <a:solidFill>
                  <a:schemeClr val="bg2">
                    <a:lumMod val="10000"/>
                  </a:schemeClr>
                </a:solidFill>
                <a:latin typeface="Lucida Calligraphy" pitchFamily="66" charset="0"/>
              </a:rPr>
              <a:t>: </a:t>
            </a:r>
            <a:r>
              <a:rPr lang="it-IT" sz="2000" i="1" dirty="0" smtClean="0">
                <a:solidFill>
                  <a:schemeClr val="bg2">
                    <a:lumMod val="10000"/>
                  </a:schemeClr>
                </a:solidFill>
                <a:latin typeface="Lucida Calligraphy" pitchFamily="66" charset="0"/>
              </a:rPr>
              <a:t>una</a:t>
            </a:r>
            <a:r>
              <a:rPr lang="it-IT" sz="2000" i="1" dirty="0">
                <a:solidFill>
                  <a:schemeClr val="bg2">
                    <a:lumMod val="10000"/>
                  </a:schemeClr>
                </a:solidFill>
                <a:latin typeface="Lucida Calligraphy" pitchFamily="66" charset="0"/>
              </a:rPr>
              <a:t> </a:t>
            </a:r>
            <a:r>
              <a:rPr lang="it-IT" sz="2000" b="1" i="1" dirty="0">
                <a:solidFill>
                  <a:schemeClr val="bg2">
                    <a:lumMod val="10000"/>
                  </a:schemeClr>
                </a:solidFill>
                <a:latin typeface="Lucida Calligraphy" pitchFamily="66" charset="0"/>
                <a:hlinkClick r:id="rId3"/>
              </a:rPr>
              <a:t>vena</a:t>
            </a:r>
            <a:r>
              <a:rPr lang="it-IT" sz="2000" b="1" i="1" dirty="0">
                <a:solidFill>
                  <a:schemeClr val="bg2">
                    <a:lumMod val="10000"/>
                  </a:schemeClr>
                </a:solidFill>
                <a:latin typeface="Lucida Calligraphy" pitchFamily="66" charset="0"/>
              </a:rPr>
              <a:t> </a:t>
            </a:r>
            <a:r>
              <a:rPr lang="it-IT" sz="2000" b="1" i="1" dirty="0" smtClean="0">
                <a:solidFill>
                  <a:schemeClr val="bg2">
                    <a:lumMod val="10000"/>
                  </a:schemeClr>
                </a:solidFill>
                <a:latin typeface="Lucida Calligraphy" pitchFamily="66" charset="0"/>
              </a:rPr>
              <a:t> </a:t>
            </a:r>
            <a:r>
              <a:rPr lang="it-IT" sz="2000" i="1" dirty="0" smtClean="0">
                <a:solidFill>
                  <a:schemeClr val="bg2">
                    <a:lumMod val="10000"/>
                  </a:schemeClr>
                </a:solidFill>
                <a:latin typeface="Lucida Calligraphy" pitchFamily="66" charset="0"/>
              </a:rPr>
              <a:t>e  </a:t>
            </a:r>
            <a:r>
              <a:rPr lang="it-IT" sz="2000" i="1" dirty="0">
                <a:solidFill>
                  <a:schemeClr val="bg2">
                    <a:lumMod val="10000"/>
                  </a:schemeClr>
                </a:solidFill>
                <a:latin typeface="Lucida Calligraphy" pitchFamily="66" charset="0"/>
              </a:rPr>
              <a:t>due </a:t>
            </a:r>
            <a:r>
              <a:rPr lang="it-IT" sz="2000" b="1" i="1" dirty="0">
                <a:solidFill>
                  <a:schemeClr val="bg2">
                    <a:lumMod val="10000"/>
                  </a:schemeClr>
                </a:solidFill>
                <a:latin typeface="Lucida Calligraphy" pitchFamily="66" charset="0"/>
                <a:hlinkClick r:id="rId4"/>
              </a:rPr>
              <a:t>arterie</a:t>
            </a:r>
            <a:r>
              <a:rPr lang="it-IT" sz="2000" b="1" i="1" dirty="0">
                <a:solidFill>
                  <a:schemeClr val="bg2">
                    <a:lumMod val="10000"/>
                  </a:schemeClr>
                </a:solidFill>
                <a:latin typeface="Lucida Calligraphy" pitchFamily="66" charset="0"/>
              </a:rPr>
              <a:t> </a:t>
            </a:r>
            <a:r>
              <a:rPr lang="it-IT" sz="2000" i="1" dirty="0" smtClean="0">
                <a:solidFill>
                  <a:schemeClr val="bg2">
                    <a:lumMod val="10000"/>
                  </a:schemeClr>
                </a:solidFill>
                <a:latin typeface="Lucida Calligraphy" pitchFamily="66" charset="0"/>
              </a:rPr>
              <a:t>ombelicali, </a:t>
            </a:r>
          </a:p>
          <a:p>
            <a:pPr algn="ctr">
              <a:lnSpc>
                <a:spcPct val="150000"/>
              </a:lnSpc>
            </a:pPr>
            <a:r>
              <a:rPr lang="it-IT" sz="2000" i="1" dirty="0" smtClean="0">
                <a:solidFill>
                  <a:schemeClr val="bg2">
                    <a:lumMod val="10000"/>
                  </a:schemeClr>
                </a:solidFill>
                <a:latin typeface="Lucida Calligraphy" pitchFamily="66" charset="0"/>
              </a:rPr>
              <a:t>racchiusi e protetti da un tessuto connettivo mucoso, flessibile e molto resistente, chiamato «Gelatina di Wharton»</a:t>
            </a:r>
            <a:endParaRPr lang="it-IT" sz="2000" i="1" dirty="0">
              <a:solidFill>
                <a:schemeClr val="bg2">
                  <a:lumMod val="10000"/>
                </a:schemeClr>
              </a:solidFill>
              <a:latin typeface="Lucida Calligraphy" pitchFamily="66" charset="0"/>
            </a:endParaRPr>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56" y="2693163"/>
            <a:ext cx="340298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030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404664"/>
            <a:ext cx="8280920" cy="1015663"/>
          </a:xfrm>
          <a:prstGeom prst="rect">
            <a:avLst/>
          </a:prstGeom>
        </p:spPr>
        <p:txBody>
          <a:bodyPr wrap="square">
            <a:spAutoFit/>
          </a:bodyPr>
          <a:lstStyle/>
          <a:p>
            <a:pPr algn="ctr"/>
            <a:r>
              <a:rPr lang="it-IT" sz="2000" i="1" dirty="0">
                <a:solidFill>
                  <a:schemeClr val="bg2">
                    <a:lumMod val="10000"/>
                  </a:schemeClr>
                </a:solidFill>
                <a:latin typeface="Lucida Calligraphy" pitchFamily="66" charset="0"/>
              </a:rPr>
              <a:t>Il cordone ombelicale inizia a designarsi intorno </a:t>
            </a:r>
            <a:endParaRPr lang="it-IT" sz="2000" i="1" dirty="0" smtClean="0">
              <a:solidFill>
                <a:schemeClr val="bg2">
                  <a:lumMod val="10000"/>
                </a:schemeClr>
              </a:solidFill>
              <a:latin typeface="Lucida Calligraphy" pitchFamily="66" charset="0"/>
            </a:endParaRPr>
          </a:p>
          <a:p>
            <a:pPr algn="ctr"/>
            <a:r>
              <a:rPr lang="it-IT" sz="2000" i="1" dirty="0" smtClean="0">
                <a:solidFill>
                  <a:schemeClr val="bg2">
                    <a:lumMod val="10000"/>
                  </a:schemeClr>
                </a:solidFill>
                <a:latin typeface="Lucida Calligraphy" pitchFamily="66" charset="0"/>
              </a:rPr>
              <a:t>alla </a:t>
            </a:r>
            <a:r>
              <a:rPr lang="it-IT" sz="2000" i="1" dirty="0">
                <a:solidFill>
                  <a:schemeClr val="bg2">
                    <a:lumMod val="10000"/>
                  </a:schemeClr>
                </a:solidFill>
                <a:latin typeface="Lucida Calligraphy" pitchFamily="66" charset="0"/>
              </a:rPr>
              <a:t>quinta settimana di gestazione, </a:t>
            </a:r>
            <a:r>
              <a:rPr lang="it-IT" sz="2000" i="1" dirty="0" smtClean="0">
                <a:solidFill>
                  <a:schemeClr val="bg2">
                    <a:lumMod val="10000"/>
                  </a:schemeClr>
                </a:solidFill>
                <a:latin typeface="Lucida Calligraphy" pitchFamily="66" charset="0"/>
              </a:rPr>
              <a:t>sostituendo, </a:t>
            </a:r>
          </a:p>
          <a:p>
            <a:pPr algn="ctr"/>
            <a:r>
              <a:rPr lang="it-IT" sz="2000" i="1" dirty="0" smtClean="0">
                <a:solidFill>
                  <a:schemeClr val="bg2">
                    <a:lumMod val="10000"/>
                  </a:schemeClr>
                </a:solidFill>
                <a:latin typeface="Lucida Calligraphy" pitchFamily="66" charset="0"/>
              </a:rPr>
              <a:t>dal </a:t>
            </a:r>
            <a:r>
              <a:rPr lang="it-IT" sz="2000" i="1" dirty="0">
                <a:solidFill>
                  <a:schemeClr val="bg2">
                    <a:lumMod val="10000"/>
                  </a:schemeClr>
                </a:solidFill>
                <a:latin typeface="Lucida Calligraphy" pitchFamily="66" charset="0"/>
              </a:rPr>
              <a:t>punto di vista funzionale </a:t>
            </a:r>
            <a:r>
              <a:rPr lang="it-IT" sz="2000" i="1" dirty="0" smtClean="0">
                <a:solidFill>
                  <a:schemeClr val="bg2">
                    <a:lumMod val="10000"/>
                  </a:schemeClr>
                </a:solidFill>
                <a:latin typeface="Lucida Calligraphy" pitchFamily="66" charset="0"/>
              </a:rPr>
              <a:t>, il </a:t>
            </a:r>
            <a:r>
              <a:rPr lang="it-IT" sz="2000" i="1" dirty="0">
                <a:solidFill>
                  <a:schemeClr val="bg2">
                    <a:lumMod val="10000"/>
                  </a:schemeClr>
                </a:solidFill>
                <a:latin typeface="Lucida Calligraphy" pitchFamily="66" charset="0"/>
              </a:rPr>
              <a:t>sacco </a:t>
            </a:r>
            <a:r>
              <a:rPr lang="it-IT" sz="2000" i="1" dirty="0" smtClean="0">
                <a:solidFill>
                  <a:schemeClr val="bg2">
                    <a:lumMod val="10000"/>
                  </a:schemeClr>
                </a:solidFill>
                <a:latin typeface="Lucida Calligraphy" pitchFamily="66" charset="0"/>
              </a:rPr>
              <a:t>vitellino</a:t>
            </a:r>
            <a:r>
              <a:rPr lang="it-IT" sz="2000" i="1" dirty="0">
                <a:solidFill>
                  <a:schemeClr val="bg2">
                    <a:lumMod val="10000"/>
                  </a:schemeClr>
                </a:solidFill>
                <a:latin typeface="Lucida Calligraphy" pitchFamily="66" charset="0"/>
              </a:rPr>
              <a:t>.</a:t>
            </a:r>
          </a:p>
        </p:txBody>
      </p:sp>
      <p:sp>
        <p:nvSpPr>
          <p:cNvPr id="4" name="Rettangolo 3"/>
          <p:cNvSpPr/>
          <p:nvPr/>
        </p:nvSpPr>
        <p:spPr>
          <a:xfrm>
            <a:off x="287524" y="1548020"/>
            <a:ext cx="8640960" cy="3108543"/>
          </a:xfrm>
          <a:prstGeom prst="rect">
            <a:avLst/>
          </a:prstGeom>
        </p:spPr>
        <p:txBody>
          <a:bodyPr wrap="square">
            <a:spAutoFit/>
          </a:bodyPr>
          <a:lstStyle/>
          <a:p>
            <a:pPr lvl="0" algn="ctr"/>
            <a:r>
              <a:rPr lang="it-IT" sz="2000" i="1" dirty="0">
                <a:solidFill>
                  <a:srgbClr val="B4DCFA">
                    <a:lumMod val="10000"/>
                  </a:srgbClr>
                </a:solidFill>
                <a:latin typeface="Lucida Calligraphy" pitchFamily="66" charset="0"/>
              </a:rPr>
              <a:t>Alla nascita, il cordone ombelicale misura mediamente </a:t>
            </a:r>
          </a:p>
          <a:p>
            <a:pPr lvl="0" algn="ctr"/>
            <a:r>
              <a:rPr lang="it-IT" sz="2000" i="1" dirty="0">
                <a:solidFill>
                  <a:srgbClr val="B4DCFA">
                    <a:lumMod val="10000"/>
                  </a:srgbClr>
                </a:solidFill>
                <a:latin typeface="Lucida Calligraphy" pitchFamily="66" charset="0"/>
              </a:rPr>
              <a:t>50-60 centimetri in lunghezza e 20 mm in diametro. </a:t>
            </a:r>
          </a:p>
          <a:p>
            <a:pPr lvl="0" algn="ctr"/>
            <a:r>
              <a:rPr lang="it-IT" sz="2000" i="1" dirty="0">
                <a:solidFill>
                  <a:srgbClr val="B4DCFA">
                    <a:lumMod val="10000"/>
                  </a:srgbClr>
                </a:solidFill>
                <a:latin typeface="Lucida Calligraphy" pitchFamily="66" charset="0"/>
              </a:rPr>
              <a:t>Ha l'aspetto di un tubicino gelatinoso di colore bianco  perlaceo e lascia trasparire le sfumature scure </a:t>
            </a:r>
          </a:p>
          <a:p>
            <a:pPr lvl="0" algn="ctr"/>
            <a:r>
              <a:rPr lang="it-IT" sz="2000" i="1" dirty="0">
                <a:solidFill>
                  <a:srgbClr val="B4DCFA">
                    <a:lumMod val="10000"/>
                  </a:srgbClr>
                </a:solidFill>
                <a:latin typeface="Lucida Calligraphy" pitchFamily="66" charset="0"/>
              </a:rPr>
              <a:t>del sangue contenuto nei </a:t>
            </a:r>
            <a:r>
              <a:rPr lang="it-IT" sz="2000" b="1" i="1" dirty="0">
                <a:solidFill>
                  <a:srgbClr val="B4DCFA">
                    <a:lumMod val="10000"/>
                  </a:srgbClr>
                </a:solidFill>
                <a:latin typeface="Lucida Calligraphy" pitchFamily="66" charset="0"/>
                <a:hlinkClick r:id="rId2"/>
              </a:rPr>
              <a:t>vasi</a:t>
            </a:r>
            <a:r>
              <a:rPr lang="it-IT" sz="2000" b="1" i="1" dirty="0">
                <a:solidFill>
                  <a:srgbClr val="B4DCFA">
                    <a:lumMod val="10000"/>
                  </a:srgbClr>
                </a:solidFill>
                <a:latin typeface="Lucida Calligraphy" pitchFamily="66" charset="0"/>
              </a:rPr>
              <a:t>.</a:t>
            </a:r>
          </a:p>
          <a:p>
            <a:pPr lvl="0" algn="ctr"/>
            <a:r>
              <a:rPr lang="it-IT" sz="2000" i="1" dirty="0">
                <a:solidFill>
                  <a:srgbClr val="B4DCFA">
                    <a:lumMod val="10000"/>
                  </a:srgbClr>
                </a:solidFill>
                <a:latin typeface="Lucida Calligraphy" pitchFamily="66" charset="0"/>
              </a:rPr>
              <a:t>L'aspetto nodoso del cordone ombelicale è legato al decorso attorcigliato dei suoi vasi ed alla presenza di rigonfiamenti </a:t>
            </a:r>
            <a:endParaRPr lang="it-IT" sz="2000" i="1" dirty="0" smtClean="0">
              <a:solidFill>
                <a:srgbClr val="B4DCFA">
                  <a:lumMod val="10000"/>
                </a:srgbClr>
              </a:solidFill>
              <a:latin typeface="Lucida Calligraphy" pitchFamily="66" charset="0"/>
            </a:endParaRPr>
          </a:p>
          <a:p>
            <a:pPr lvl="0" algn="ctr"/>
            <a:r>
              <a:rPr lang="it-IT" sz="2000" i="1" dirty="0" smtClean="0">
                <a:solidFill>
                  <a:srgbClr val="B4DCFA">
                    <a:lumMod val="10000"/>
                  </a:srgbClr>
                </a:solidFill>
                <a:latin typeface="Lucida Calligraphy" pitchFamily="66" charset="0"/>
              </a:rPr>
              <a:t>(</a:t>
            </a:r>
            <a:r>
              <a:rPr lang="it-IT" sz="2000" i="1" dirty="0">
                <a:solidFill>
                  <a:srgbClr val="B4DCFA">
                    <a:lumMod val="10000"/>
                  </a:srgbClr>
                </a:solidFill>
                <a:latin typeface="Lucida Calligraphy" pitchFamily="66" charset="0"/>
              </a:rPr>
              <a:t>i cosiddetti falsi nodi) in corrispondenza di anse vascolari.</a:t>
            </a:r>
          </a:p>
          <a:p>
            <a:pPr lvl="0"/>
            <a:r>
              <a:rPr lang="it-IT" dirty="0">
                <a:solidFill>
                  <a:srgbClr val="000000"/>
                </a:solidFill>
                <a:latin typeface="Lato"/>
              </a:rPr>
              <a:t/>
            </a:r>
            <a:br>
              <a:rPr lang="it-IT" dirty="0">
                <a:solidFill>
                  <a:srgbClr val="000000"/>
                </a:solidFill>
                <a:latin typeface="Lato"/>
              </a:rPr>
            </a:br>
            <a:endParaRPr lang="it-IT"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509120"/>
            <a:ext cx="3456384"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293096"/>
            <a:ext cx="3078088" cy="2278732"/>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483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367240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916832"/>
            <a:ext cx="4305405" cy="3135177"/>
          </a:xfrm>
          <a:prstGeom prst="rect">
            <a:avLst/>
          </a:prstGeom>
          <a:noFill/>
          <a:ln w="9525">
            <a:solidFill>
              <a:srgbClr val="0070C0"/>
            </a:solidFill>
            <a:miter lim="800000"/>
            <a:headEnd/>
            <a:tailEnd/>
          </a:ln>
          <a:effectLst>
            <a:outerShdw dist="35921" dir="2700000" algn="ctr" rotWithShape="0">
              <a:schemeClr val="bg2"/>
            </a:outerShdw>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Lst>
        </p:spPr>
      </p:pic>
      <p:sp>
        <p:nvSpPr>
          <p:cNvPr id="3" name="CasellaDiTesto 2"/>
          <p:cNvSpPr txBox="1"/>
          <p:nvPr/>
        </p:nvSpPr>
        <p:spPr>
          <a:xfrm>
            <a:off x="251520" y="476672"/>
            <a:ext cx="8568952" cy="1015663"/>
          </a:xfrm>
          <a:prstGeom prst="rect">
            <a:avLst/>
          </a:prstGeom>
          <a:noFill/>
        </p:spPr>
        <p:txBody>
          <a:bodyPr wrap="square" rtlCol="0">
            <a:spAutoFit/>
          </a:bodyPr>
          <a:lstStyle/>
          <a:p>
            <a:pPr algn="ctr"/>
            <a:r>
              <a:rPr lang="it-IT" sz="2000" i="1" dirty="0" smtClean="0">
                <a:solidFill>
                  <a:schemeClr val="bg2">
                    <a:lumMod val="10000"/>
                  </a:schemeClr>
                </a:solidFill>
                <a:latin typeface="Lucida Calligraphy" pitchFamily="66" charset="0"/>
              </a:rPr>
              <a:t>A distanza di 2-3 minuti dalla nascita</a:t>
            </a:r>
          </a:p>
          <a:p>
            <a:pPr algn="ctr"/>
            <a:r>
              <a:rPr lang="it-IT" sz="2000" i="1" dirty="0" smtClean="0">
                <a:solidFill>
                  <a:schemeClr val="bg2">
                    <a:lumMod val="10000"/>
                  </a:schemeClr>
                </a:solidFill>
                <a:latin typeface="Lucida Calligraphy" pitchFamily="66" charset="0"/>
              </a:rPr>
              <a:t> il cordone ombelicale </a:t>
            </a:r>
            <a:r>
              <a:rPr lang="it-IT" sz="2000" i="1" dirty="0">
                <a:solidFill>
                  <a:schemeClr val="bg2">
                    <a:lumMod val="10000"/>
                  </a:schemeClr>
                </a:solidFill>
                <a:latin typeface="Lucida Calligraphy" pitchFamily="66" charset="0"/>
              </a:rPr>
              <a:t> </a:t>
            </a:r>
            <a:r>
              <a:rPr lang="it-IT" sz="2000" i="1" dirty="0" smtClean="0">
                <a:solidFill>
                  <a:schemeClr val="bg2">
                    <a:lumMod val="10000"/>
                  </a:schemeClr>
                </a:solidFill>
                <a:latin typeface="Lucida Calligraphy" pitchFamily="66" charset="0"/>
              </a:rPr>
              <a:t>viene clampato per poi essere reciso </a:t>
            </a:r>
          </a:p>
          <a:p>
            <a:pPr algn="ctr"/>
            <a:r>
              <a:rPr lang="it-IT" sz="2000" i="1" dirty="0" smtClean="0">
                <a:solidFill>
                  <a:schemeClr val="bg2">
                    <a:lumMod val="10000"/>
                  </a:schemeClr>
                </a:solidFill>
                <a:latin typeface="Lucida Calligraphy" pitchFamily="66" charset="0"/>
              </a:rPr>
              <a:t>a circa 8 cm. </a:t>
            </a:r>
            <a:r>
              <a:rPr lang="it-IT" sz="2000" i="1" dirty="0">
                <a:solidFill>
                  <a:schemeClr val="bg2">
                    <a:lumMod val="10000"/>
                  </a:schemeClr>
                </a:solidFill>
                <a:latin typeface="Lucida Calligraphy" pitchFamily="66" charset="0"/>
              </a:rPr>
              <a:t>d</a:t>
            </a:r>
            <a:r>
              <a:rPr lang="it-IT" sz="2000" i="1" dirty="0" smtClean="0">
                <a:solidFill>
                  <a:schemeClr val="bg2">
                    <a:lumMod val="10000"/>
                  </a:schemeClr>
                </a:solidFill>
                <a:latin typeface="Lucida Calligraphy" pitchFamily="66" charset="0"/>
              </a:rPr>
              <a:t>alla cute del neonato</a:t>
            </a:r>
            <a:endParaRPr lang="it-IT" sz="2000" i="1" dirty="0">
              <a:solidFill>
                <a:schemeClr val="bg2">
                  <a:lumMod val="10000"/>
                </a:schemeClr>
              </a:solidFill>
              <a:latin typeface="Lucida Calligraphy" pitchFamily="66" charset="0"/>
            </a:endParaRPr>
          </a:p>
        </p:txBody>
      </p:sp>
    </p:spTree>
    <p:extLst>
      <p:ext uri="{BB962C8B-B14F-4D97-AF65-F5344CB8AC3E}">
        <p14:creationId xmlns:p14="http://schemas.microsoft.com/office/powerpoint/2010/main" val="1029258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712968" cy="707886"/>
          </a:xfrm>
          <a:prstGeom prst="rect">
            <a:avLst/>
          </a:prstGeom>
        </p:spPr>
        <p:txBody>
          <a:bodyPr wrap="square">
            <a:spAutoFit/>
          </a:bodyPr>
          <a:lstStyle/>
          <a:p>
            <a:pPr lvl="0" algn="ctr"/>
            <a:r>
              <a:rPr lang="it-IT" sz="4000" b="1" i="1" dirty="0">
                <a:solidFill>
                  <a:schemeClr val="bg2">
                    <a:lumMod val="10000"/>
                  </a:schemeClr>
                </a:solidFill>
                <a:latin typeface="Lucida Handwriting" pitchFamily="66" charset="0"/>
              </a:rPr>
              <a:t>DIAGNOSI DI GRAVIDANZA</a:t>
            </a:r>
          </a:p>
        </p:txBody>
      </p:sp>
      <p:sp>
        <p:nvSpPr>
          <p:cNvPr id="3" name="Rettangolo 2"/>
          <p:cNvSpPr/>
          <p:nvPr/>
        </p:nvSpPr>
        <p:spPr>
          <a:xfrm>
            <a:off x="179512" y="1166843"/>
            <a:ext cx="8856984" cy="4555093"/>
          </a:xfrm>
          <a:prstGeom prst="rect">
            <a:avLst/>
          </a:prstGeom>
        </p:spPr>
        <p:txBody>
          <a:bodyPr wrap="square">
            <a:spAutoFit/>
          </a:bodyPr>
          <a:lstStyle/>
          <a:p>
            <a:r>
              <a:rPr lang="it-IT" sz="2000" b="1" i="1" dirty="0" smtClean="0">
                <a:solidFill>
                  <a:schemeClr val="bg2">
                    <a:lumMod val="10000"/>
                  </a:schemeClr>
                </a:solidFill>
                <a:latin typeface="Lucida Handwriting" pitchFamily="66" charset="0"/>
              </a:rPr>
              <a:t>              </a:t>
            </a:r>
            <a:r>
              <a:rPr lang="it-IT" sz="2000" b="1" i="1" u="sng" dirty="0" smtClean="0">
                <a:solidFill>
                  <a:schemeClr val="bg2">
                    <a:lumMod val="10000"/>
                  </a:schemeClr>
                </a:solidFill>
                <a:latin typeface="Lucida Handwriting" pitchFamily="66" charset="0"/>
              </a:rPr>
              <a:t>SEGNI </a:t>
            </a:r>
            <a:r>
              <a:rPr lang="it-IT" sz="2000" b="1" i="1" u="sng" dirty="0">
                <a:solidFill>
                  <a:schemeClr val="bg2">
                    <a:lumMod val="10000"/>
                  </a:schemeClr>
                </a:solidFill>
                <a:latin typeface="Lucida Handwriting" pitchFamily="66" charset="0"/>
              </a:rPr>
              <a:t>DI CERTEZZA</a:t>
            </a:r>
          </a:p>
          <a:p>
            <a:r>
              <a:rPr lang="it-IT" i="1" dirty="0">
                <a:solidFill>
                  <a:schemeClr val="bg2">
                    <a:lumMod val="10000"/>
                  </a:schemeClr>
                </a:solidFill>
                <a:latin typeface="Lucida Handwriting" pitchFamily="66" charset="0"/>
              </a:rPr>
              <a:t> </a:t>
            </a:r>
            <a:endParaRPr lang="it-IT" i="1" dirty="0" smtClean="0">
              <a:solidFill>
                <a:schemeClr val="bg2">
                  <a:lumMod val="10000"/>
                </a:schemeClr>
              </a:solidFill>
              <a:latin typeface="Lucida Handwriting" pitchFamily="66" charset="0"/>
            </a:endParaRPr>
          </a:p>
          <a:p>
            <a:r>
              <a:rPr lang="it-IT" i="1" dirty="0" smtClean="0">
                <a:solidFill>
                  <a:schemeClr val="bg2">
                    <a:lumMod val="10000"/>
                  </a:schemeClr>
                </a:solidFill>
                <a:latin typeface="Lucida Handwriting" pitchFamily="66" charset="0"/>
              </a:rPr>
              <a:t>           quelli  direttamente  connessi  alla  presenza  del  feto</a:t>
            </a:r>
          </a:p>
          <a:p>
            <a:r>
              <a:rPr lang="it-IT" i="1" dirty="0">
                <a:solidFill>
                  <a:schemeClr val="bg2">
                    <a:lumMod val="10000"/>
                  </a:schemeClr>
                </a:solidFill>
                <a:latin typeface="Lucida Handwriting" pitchFamily="66" charset="0"/>
              </a:rPr>
              <a:t> </a:t>
            </a:r>
            <a:r>
              <a:rPr lang="it-IT" i="1" dirty="0" smtClean="0">
                <a:solidFill>
                  <a:schemeClr val="bg2">
                    <a:lumMod val="10000"/>
                  </a:schemeClr>
                </a:solidFill>
                <a:latin typeface="Lucida Handwriting" pitchFamily="66" charset="0"/>
              </a:rPr>
              <a:t>          </a:t>
            </a:r>
            <a:endParaRPr lang="it-IT" i="1" dirty="0">
              <a:solidFill>
                <a:schemeClr val="bg2">
                  <a:lumMod val="10000"/>
                </a:schemeClr>
              </a:solidFill>
              <a:latin typeface="Lucida Handwriting" pitchFamily="66" charset="0"/>
            </a:endParaRPr>
          </a:p>
          <a:p>
            <a:pPr algn="ctr">
              <a:lnSpc>
                <a:spcPct val="150000"/>
              </a:lnSpc>
            </a:pPr>
            <a:r>
              <a:rPr lang="it-IT" i="1" dirty="0">
                <a:solidFill>
                  <a:schemeClr val="bg2">
                    <a:lumMod val="10000"/>
                  </a:schemeClr>
                </a:solidFill>
                <a:latin typeface="Lucida Handwriting" pitchFamily="66" charset="0"/>
              </a:rPr>
              <a:t>• Visualizzazione </a:t>
            </a:r>
            <a:r>
              <a:rPr lang="it-IT" i="1" dirty="0" smtClean="0">
                <a:solidFill>
                  <a:schemeClr val="bg2">
                    <a:lumMod val="10000"/>
                  </a:schemeClr>
                </a:solidFill>
                <a:latin typeface="Lucida Handwriting" pitchFamily="66" charset="0"/>
              </a:rPr>
              <a:t> ecografica  del  sacco  gestazionale</a:t>
            </a:r>
            <a:endParaRPr lang="it-IT" i="1" dirty="0">
              <a:solidFill>
                <a:schemeClr val="bg2">
                  <a:lumMod val="10000"/>
                </a:schemeClr>
              </a:solidFill>
              <a:latin typeface="Lucida Handwriting" pitchFamily="66" charset="0"/>
            </a:endParaRPr>
          </a:p>
          <a:p>
            <a:pPr algn="ctr">
              <a:lnSpc>
                <a:spcPct val="150000"/>
              </a:lnSpc>
            </a:pPr>
            <a:r>
              <a:rPr lang="it-IT" i="1" dirty="0">
                <a:solidFill>
                  <a:schemeClr val="bg2">
                    <a:lumMod val="10000"/>
                  </a:schemeClr>
                </a:solidFill>
                <a:latin typeface="Lucida Handwriting" pitchFamily="66" charset="0"/>
              </a:rPr>
              <a:t>o di </a:t>
            </a:r>
            <a:r>
              <a:rPr lang="it-IT" i="1" dirty="0" smtClean="0">
                <a:solidFill>
                  <a:schemeClr val="bg2">
                    <a:lumMod val="10000"/>
                  </a:schemeClr>
                </a:solidFill>
                <a:latin typeface="Lucida Handwriting" pitchFamily="66" charset="0"/>
              </a:rPr>
              <a:t> parti  dell’embrione  o  del  </a:t>
            </a:r>
            <a:r>
              <a:rPr lang="it-IT" i="1" dirty="0">
                <a:solidFill>
                  <a:schemeClr val="bg2">
                    <a:lumMod val="10000"/>
                  </a:schemeClr>
                </a:solidFill>
                <a:latin typeface="Lucida Handwriting" pitchFamily="66" charset="0"/>
              </a:rPr>
              <a:t>feto</a:t>
            </a:r>
          </a:p>
          <a:p>
            <a:pPr algn="ctr">
              <a:lnSpc>
                <a:spcPct val="150000"/>
              </a:lnSpc>
            </a:pPr>
            <a:r>
              <a:rPr lang="it-IT" i="1" dirty="0">
                <a:solidFill>
                  <a:schemeClr val="bg2">
                    <a:lumMod val="10000"/>
                  </a:schemeClr>
                </a:solidFill>
                <a:latin typeface="Lucida Handwriting" pitchFamily="66" charset="0"/>
              </a:rPr>
              <a:t>• Rilevazione </a:t>
            </a:r>
            <a:r>
              <a:rPr lang="it-IT" i="1" dirty="0" smtClean="0">
                <a:solidFill>
                  <a:schemeClr val="bg2">
                    <a:lumMod val="10000"/>
                  </a:schemeClr>
                </a:solidFill>
                <a:latin typeface="Lucida Handwriting" pitchFamily="66" charset="0"/>
              </a:rPr>
              <a:t> strumentale  o  acustica </a:t>
            </a:r>
            <a:r>
              <a:rPr lang="it-IT" i="1" dirty="0">
                <a:solidFill>
                  <a:schemeClr val="bg2">
                    <a:lumMod val="10000"/>
                  </a:schemeClr>
                </a:solidFill>
                <a:latin typeface="Lucida Handwriting" pitchFamily="66" charset="0"/>
              </a:rPr>
              <a:t>dell’attività</a:t>
            </a:r>
          </a:p>
          <a:p>
            <a:pPr algn="ctr">
              <a:lnSpc>
                <a:spcPct val="150000"/>
              </a:lnSpc>
            </a:pPr>
            <a:r>
              <a:rPr lang="it-IT" i="1" dirty="0" smtClean="0">
                <a:solidFill>
                  <a:schemeClr val="bg2">
                    <a:lumMod val="10000"/>
                  </a:schemeClr>
                </a:solidFill>
                <a:latin typeface="Lucida Handwriting" pitchFamily="66" charset="0"/>
              </a:rPr>
              <a:t>Cardiaca  embrionale  </a:t>
            </a:r>
            <a:r>
              <a:rPr lang="it-IT" i="1" dirty="0">
                <a:solidFill>
                  <a:schemeClr val="bg2">
                    <a:lumMod val="10000"/>
                  </a:schemeClr>
                </a:solidFill>
                <a:latin typeface="Lucida Handwriting" pitchFamily="66" charset="0"/>
              </a:rPr>
              <a:t>o </a:t>
            </a:r>
            <a:r>
              <a:rPr lang="it-IT" i="1" dirty="0" smtClean="0">
                <a:solidFill>
                  <a:schemeClr val="bg2">
                    <a:lumMod val="10000"/>
                  </a:schemeClr>
                </a:solidFill>
                <a:latin typeface="Lucida Handwriting" pitchFamily="66" charset="0"/>
              </a:rPr>
              <a:t> fetale  attraverso  l’ecografia</a:t>
            </a:r>
            <a:endParaRPr lang="it-IT" i="1" dirty="0">
              <a:solidFill>
                <a:schemeClr val="bg2">
                  <a:lumMod val="10000"/>
                </a:schemeClr>
              </a:solidFill>
              <a:latin typeface="Lucida Handwriting" pitchFamily="66" charset="0"/>
            </a:endParaRPr>
          </a:p>
          <a:p>
            <a:pPr algn="ctr">
              <a:lnSpc>
                <a:spcPct val="150000"/>
              </a:lnSpc>
            </a:pPr>
            <a:r>
              <a:rPr lang="it-IT" i="1" dirty="0">
                <a:solidFill>
                  <a:schemeClr val="bg2">
                    <a:lumMod val="10000"/>
                  </a:schemeClr>
                </a:solidFill>
                <a:latin typeface="Lucida Handwriting" pitchFamily="66" charset="0"/>
              </a:rPr>
              <a:t>o il </a:t>
            </a:r>
            <a:r>
              <a:rPr lang="it-IT" i="1" dirty="0" smtClean="0">
                <a:solidFill>
                  <a:schemeClr val="bg2">
                    <a:lumMod val="10000"/>
                  </a:schemeClr>
                </a:solidFill>
                <a:latin typeface="Lucida Handwriting" pitchFamily="66" charset="0"/>
              </a:rPr>
              <a:t> doppler</a:t>
            </a:r>
            <a:endParaRPr lang="it-IT" i="1" dirty="0">
              <a:solidFill>
                <a:schemeClr val="bg2">
                  <a:lumMod val="10000"/>
                </a:schemeClr>
              </a:solidFill>
              <a:latin typeface="Lucida Handwriting" pitchFamily="66" charset="0"/>
            </a:endParaRPr>
          </a:p>
          <a:p>
            <a:pPr algn="ctr">
              <a:lnSpc>
                <a:spcPct val="150000"/>
              </a:lnSpc>
            </a:pPr>
            <a:r>
              <a:rPr lang="it-IT" i="1" dirty="0">
                <a:solidFill>
                  <a:schemeClr val="bg2">
                    <a:lumMod val="10000"/>
                  </a:schemeClr>
                </a:solidFill>
                <a:latin typeface="Lucida Handwriting" pitchFamily="66" charset="0"/>
              </a:rPr>
              <a:t>•Percezione </a:t>
            </a:r>
            <a:r>
              <a:rPr lang="it-IT" i="1" dirty="0" smtClean="0">
                <a:solidFill>
                  <a:schemeClr val="bg2">
                    <a:lumMod val="10000"/>
                  </a:schemeClr>
                </a:solidFill>
                <a:latin typeface="Lucida Handwriting" pitchFamily="66" charset="0"/>
              </a:rPr>
              <a:t> obiettiva  di  movimenti  attivi  f etali</a:t>
            </a:r>
            <a:endParaRPr lang="it-IT" i="1" dirty="0">
              <a:solidFill>
                <a:schemeClr val="bg2">
                  <a:lumMod val="10000"/>
                </a:schemeClr>
              </a:solidFill>
              <a:latin typeface="Lucida Handwriting" pitchFamily="66" charset="0"/>
            </a:endParaRPr>
          </a:p>
          <a:p>
            <a:pPr algn="ctr">
              <a:lnSpc>
                <a:spcPct val="150000"/>
              </a:lnSpc>
            </a:pPr>
            <a:r>
              <a:rPr lang="it-IT" i="1" dirty="0">
                <a:solidFill>
                  <a:schemeClr val="bg2">
                    <a:lumMod val="10000"/>
                  </a:schemeClr>
                </a:solidFill>
                <a:latin typeface="Lucida Handwriting" pitchFamily="66" charset="0"/>
              </a:rPr>
              <a:t>• Positività </a:t>
            </a:r>
            <a:r>
              <a:rPr lang="it-IT" i="1" dirty="0" smtClean="0">
                <a:solidFill>
                  <a:schemeClr val="bg2">
                    <a:lumMod val="10000"/>
                  </a:schemeClr>
                </a:solidFill>
                <a:latin typeface="Lucida Handwriting" pitchFamily="66" charset="0"/>
              </a:rPr>
              <a:t> delle  prove  immunologiche </a:t>
            </a:r>
          </a:p>
          <a:p>
            <a:pPr algn="ctr">
              <a:lnSpc>
                <a:spcPct val="150000"/>
              </a:lnSpc>
            </a:pPr>
            <a:r>
              <a:rPr lang="it-IT" i="1" dirty="0">
                <a:solidFill>
                  <a:schemeClr val="bg2">
                    <a:lumMod val="10000"/>
                  </a:schemeClr>
                </a:solidFill>
                <a:latin typeface="Lucida Handwriting" pitchFamily="66" charset="0"/>
              </a:rPr>
              <a:t>d</a:t>
            </a:r>
            <a:r>
              <a:rPr lang="it-IT" i="1" dirty="0" smtClean="0">
                <a:solidFill>
                  <a:schemeClr val="bg2">
                    <a:lumMod val="10000"/>
                  </a:schemeClr>
                </a:solidFill>
                <a:latin typeface="Lucida Handwriting" pitchFamily="66" charset="0"/>
              </a:rPr>
              <a:t>i  gravidanza</a:t>
            </a:r>
            <a:endParaRPr lang="it-IT" i="1" dirty="0">
              <a:solidFill>
                <a:schemeClr val="bg2">
                  <a:lumMod val="10000"/>
                </a:schemeClr>
              </a:solidFill>
              <a:latin typeface="Lucida Handwriting" pitchFamily="66" charset="0"/>
            </a:endParaRPr>
          </a:p>
        </p:txBody>
      </p:sp>
      <p:cxnSp>
        <p:nvCxnSpPr>
          <p:cNvPr id="5" name="Connettore 2 4"/>
          <p:cNvCxnSpPr/>
          <p:nvPr/>
        </p:nvCxnSpPr>
        <p:spPr>
          <a:xfrm>
            <a:off x="395536" y="1916832"/>
            <a:ext cx="720080" cy="0"/>
          </a:xfrm>
          <a:prstGeom prst="straightConnector1">
            <a:avLst/>
          </a:prstGeom>
          <a:ln w="28575">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48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260648"/>
            <a:ext cx="8928992" cy="707886"/>
          </a:xfrm>
          <a:prstGeom prst="rect">
            <a:avLst/>
          </a:prstGeom>
        </p:spPr>
        <p:txBody>
          <a:bodyPr wrap="square">
            <a:spAutoFit/>
          </a:bodyPr>
          <a:lstStyle/>
          <a:p>
            <a:pPr lvl="0" algn="ctr"/>
            <a:r>
              <a:rPr lang="it-IT" sz="4000" b="1" i="1" dirty="0">
                <a:solidFill>
                  <a:srgbClr val="B4DCFA">
                    <a:lumMod val="10000"/>
                  </a:srgbClr>
                </a:solidFill>
                <a:latin typeface="Lucida Handwriting" pitchFamily="66" charset="0"/>
              </a:rPr>
              <a:t>DIAGNOSI DI GRAVIDANZA</a:t>
            </a:r>
          </a:p>
        </p:txBody>
      </p:sp>
      <p:sp>
        <p:nvSpPr>
          <p:cNvPr id="3" name="Rettangolo 2"/>
          <p:cNvSpPr/>
          <p:nvPr/>
        </p:nvSpPr>
        <p:spPr>
          <a:xfrm>
            <a:off x="157719" y="1337645"/>
            <a:ext cx="8856984" cy="646331"/>
          </a:xfrm>
          <a:prstGeom prst="rect">
            <a:avLst/>
          </a:prstGeom>
        </p:spPr>
        <p:txBody>
          <a:bodyPr wrap="square">
            <a:spAutoFit/>
          </a:bodyPr>
          <a:lstStyle/>
          <a:p>
            <a:pPr algn="ctr"/>
            <a:r>
              <a:rPr lang="it-IT" i="1" dirty="0">
                <a:solidFill>
                  <a:schemeClr val="bg2">
                    <a:lumMod val="10000"/>
                  </a:schemeClr>
                </a:solidFill>
                <a:latin typeface="Lucida Handwriting" pitchFamily="66" charset="0"/>
              </a:rPr>
              <a:t>Tutti i segni clinici vengono individuati secondo il procedimento</a:t>
            </a:r>
          </a:p>
          <a:p>
            <a:pPr algn="ctr"/>
            <a:r>
              <a:rPr lang="it-IT" i="1" dirty="0">
                <a:solidFill>
                  <a:schemeClr val="bg2">
                    <a:lumMod val="10000"/>
                  </a:schemeClr>
                </a:solidFill>
                <a:latin typeface="Lucida Handwriting" pitchFamily="66" charset="0"/>
              </a:rPr>
              <a:t>semeiotico abituale che consiste nella:</a:t>
            </a:r>
          </a:p>
        </p:txBody>
      </p:sp>
      <p:sp>
        <p:nvSpPr>
          <p:cNvPr id="4" name="Rettangolo 3"/>
          <p:cNvSpPr/>
          <p:nvPr/>
        </p:nvSpPr>
        <p:spPr>
          <a:xfrm>
            <a:off x="889542" y="2564904"/>
            <a:ext cx="7714906" cy="2708434"/>
          </a:xfrm>
          <a:prstGeom prst="rect">
            <a:avLst/>
          </a:prstGeom>
        </p:spPr>
        <p:txBody>
          <a:bodyPr wrap="square">
            <a:spAutoFit/>
          </a:bodyPr>
          <a:lstStyle/>
          <a:p>
            <a:pPr algn="ctr">
              <a:lnSpc>
                <a:spcPct val="150000"/>
              </a:lnSpc>
            </a:pPr>
            <a:r>
              <a:rPr lang="it-IT" sz="2000" b="1" i="1" dirty="0">
                <a:solidFill>
                  <a:schemeClr val="bg2">
                    <a:lumMod val="10000"/>
                  </a:schemeClr>
                </a:solidFill>
                <a:latin typeface="Lucida Handwriting" pitchFamily="66" charset="0"/>
              </a:rPr>
              <a:t>1. RACCOLTA DELL’ ANAMNESI OSTETRICA</a:t>
            </a:r>
          </a:p>
          <a:p>
            <a:pPr algn="ctr">
              <a:lnSpc>
                <a:spcPct val="150000"/>
              </a:lnSpc>
            </a:pPr>
            <a:r>
              <a:rPr lang="it-IT" sz="2000" b="1" i="1" dirty="0">
                <a:solidFill>
                  <a:schemeClr val="bg2">
                    <a:lumMod val="10000"/>
                  </a:schemeClr>
                </a:solidFill>
                <a:latin typeface="Lucida Handwriting" pitchFamily="66" charset="0"/>
              </a:rPr>
              <a:t>2. ISPEZIONE</a:t>
            </a:r>
          </a:p>
          <a:p>
            <a:pPr algn="ctr">
              <a:lnSpc>
                <a:spcPct val="150000"/>
              </a:lnSpc>
            </a:pPr>
            <a:r>
              <a:rPr lang="it-IT" sz="2000" b="1" i="1" dirty="0">
                <a:solidFill>
                  <a:schemeClr val="bg2">
                    <a:lumMod val="10000"/>
                  </a:schemeClr>
                </a:solidFill>
                <a:latin typeface="Lucida Handwriting" pitchFamily="66" charset="0"/>
              </a:rPr>
              <a:t>3. PALPAZIONE</a:t>
            </a:r>
          </a:p>
          <a:p>
            <a:pPr algn="ctr">
              <a:lnSpc>
                <a:spcPct val="150000"/>
              </a:lnSpc>
            </a:pPr>
            <a:r>
              <a:rPr lang="it-IT" sz="2000" b="1" i="1" dirty="0">
                <a:solidFill>
                  <a:schemeClr val="bg2">
                    <a:lumMod val="10000"/>
                  </a:schemeClr>
                </a:solidFill>
                <a:latin typeface="Lucida Handwriting" pitchFamily="66" charset="0"/>
              </a:rPr>
              <a:t>4. ASCOLTAZIONE</a:t>
            </a:r>
          </a:p>
          <a:p>
            <a:pPr algn="ctr">
              <a:lnSpc>
                <a:spcPct val="150000"/>
              </a:lnSpc>
            </a:pPr>
            <a:r>
              <a:rPr lang="it-IT" sz="2000" b="1" i="1" dirty="0">
                <a:solidFill>
                  <a:schemeClr val="bg2">
                    <a:lumMod val="10000"/>
                  </a:schemeClr>
                </a:solidFill>
                <a:latin typeface="Lucida Handwriting" pitchFamily="66" charset="0"/>
              </a:rPr>
              <a:t>5. ESPLORAZIONE VAGINALE.</a:t>
            </a:r>
          </a:p>
          <a:p>
            <a:pPr algn="ctr"/>
            <a:endParaRPr lang="it-IT" sz="2000" i="1" dirty="0">
              <a:solidFill>
                <a:schemeClr val="bg2">
                  <a:lumMod val="10000"/>
                </a:schemeClr>
              </a:solidFill>
              <a:latin typeface="Lucida Handwriting" pitchFamily="66" charset="0"/>
            </a:endParaRPr>
          </a:p>
        </p:txBody>
      </p:sp>
    </p:spTree>
    <p:extLst>
      <p:ext uri="{BB962C8B-B14F-4D97-AF65-F5344CB8AC3E}">
        <p14:creationId xmlns:p14="http://schemas.microsoft.com/office/powerpoint/2010/main" val="4249112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72414" y="332656"/>
            <a:ext cx="6683962" cy="707886"/>
          </a:xfrm>
          <a:prstGeom prst="rect">
            <a:avLst/>
          </a:prstGeom>
        </p:spPr>
        <p:txBody>
          <a:bodyPr wrap="square">
            <a:spAutoFit/>
          </a:bodyPr>
          <a:lstStyle/>
          <a:p>
            <a:pPr lvl="0" algn="ctr"/>
            <a:r>
              <a:rPr lang="it-IT" sz="4000" b="1" i="1" dirty="0">
                <a:solidFill>
                  <a:schemeClr val="bg2">
                    <a:lumMod val="10000"/>
                  </a:schemeClr>
                </a:solidFill>
                <a:latin typeface="Lucida Handwriting" pitchFamily="66" charset="0"/>
              </a:rPr>
              <a:t>ANAMNESI OSTETRICA</a:t>
            </a:r>
          </a:p>
        </p:txBody>
      </p:sp>
      <p:sp>
        <p:nvSpPr>
          <p:cNvPr id="3" name="CasellaDiTesto 2"/>
          <p:cNvSpPr txBox="1"/>
          <p:nvPr/>
        </p:nvSpPr>
        <p:spPr>
          <a:xfrm>
            <a:off x="246584" y="1628800"/>
            <a:ext cx="8712967" cy="2966197"/>
          </a:xfrm>
          <a:prstGeom prst="rect">
            <a:avLst/>
          </a:prstGeom>
          <a:noFill/>
        </p:spPr>
        <p:txBody>
          <a:bodyPr wrap="square" rtlCol="0">
            <a:spAutoFit/>
          </a:bodyPr>
          <a:lstStyle/>
          <a:p>
            <a:pPr marL="285750" indent="-285750">
              <a:lnSpc>
                <a:spcPct val="150000"/>
              </a:lnSpc>
              <a:buFont typeface="Wingdings" pitchFamily="2" charset="2"/>
              <a:buChar char="ü"/>
            </a:pPr>
            <a:r>
              <a:rPr lang="it-IT" i="1" dirty="0" smtClean="0">
                <a:solidFill>
                  <a:schemeClr val="bg2">
                    <a:lumMod val="10000"/>
                  </a:schemeClr>
                </a:solidFill>
                <a:latin typeface="Lucida Handwriting" pitchFamily="66" charset="0"/>
              </a:rPr>
              <a:t>Dati anagrafici della donna e del marito</a:t>
            </a:r>
          </a:p>
          <a:p>
            <a:pPr marL="285750" indent="-285750">
              <a:lnSpc>
                <a:spcPct val="150000"/>
              </a:lnSpc>
              <a:buFont typeface="Wingdings" pitchFamily="2" charset="2"/>
              <a:buChar char="ü"/>
            </a:pPr>
            <a:r>
              <a:rPr lang="it-IT" i="1" dirty="0" smtClean="0">
                <a:solidFill>
                  <a:schemeClr val="bg2">
                    <a:lumMod val="10000"/>
                  </a:schemeClr>
                </a:solidFill>
                <a:latin typeface="Lucida Handwriting" pitchFamily="66" charset="0"/>
              </a:rPr>
              <a:t>Notizie sui collaterali e gli ascendenti</a:t>
            </a:r>
          </a:p>
          <a:p>
            <a:pPr marL="285750" indent="-285750">
              <a:lnSpc>
                <a:spcPct val="150000"/>
              </a:lnSpc>
              <a:buFont typeface="Wingdings" pitchFamily="2" charset="2"/>
              <a:buChar char="ü"/>
            </a:pPr>
            <a:r>
              <a:rPr lang="it-IT" i="1" dirty="0" smtClean="0">
                <a:solidFill>
                  <a:schemeClr val="bg2">
                    <a:lumMod val="10000"/>
                  </a:schemeClr>
                </a:solidFill>
                <a:latin typeface="Lucida Handwriting" pitchFamily="66" charset="0"/>
              </a:rPr>
              <a:t>Numero, esiti e patologie di eventuali gravidanze precedenti</a:t>
            </a:r>
          </a:p>
          <a:p>
            <a:pPr marL="285750" indent="-285750">
              <a:lnSpc>
                <a:spcPct val="150000"/>
              </a:lnSpc>
              <a:buFont typeface="Wingdings" pitchFamily="2" charset="2"/>
              <a:buChar char="ü"/>
            </a:pPr>
            <a:r>
              <a:rPr lang="it-IT" i="1" dirty="0" smtClean="0">
                <a:solidFill>
                  <a:schemeClr val="bg2">
                    <a:lumMod val="10000"/>
                  </a:schemeClr>
                </a:solidFill>
                <a:latin typeface="Lucida Handwriting" pitchFamily="66" charset="0"/>
              </a:rPr>
              <a:t>Età del menarca e carattere delle mestruazioni</a:t>
            </a:r>
          </a:p>
          <a:p>
            <a:pPr marL="285750" indent="-285750">
              <a:lnSpc>
                <a:spcPct val="150000"/>
              </a:lnSpc>
              <a:buFont typeface="Wingdings" pitchFamily="2" charset="2"/>
              <a:buChar char="ü"/>
            </a:pPr>
            <a:r>
              <a:rPr lang="it-IT" i="1" dirty="0" smtClean="0">
                <a:solidFill>
                  <a:schemeClr val="bg2">
                    <a:lumMod val="10000"/>
                  </a:schemeClr>
                </a:solidFill>
                <a:latin typeface="Lucida Handwriting" pitchFamily="66" charset="0"/>
              </a:rPr>
              <a:t>Notizie sui disturbi, malattie, interventi chirurgici a carico dell’apparato genitale e degli altri organi pelvici, sui trattamenti anticoncezionali, su ogni terapia in corso.</a:t>
            </a:r>
            <a:endParaRPr lang="it-IT" i="1" dirty="0">
              <a:solidFill>
                <a:schemeClr val="bg2">
                  <a:lumMod val="10000"/>
                </a:schemeClr>
              </a:solidFill>
              <a:latin typeface="Lucida Handwriting" pitchFamily="66" charset="0"/>
            </a:endParaRPr>
          </a:p>
        </p:txBody>
      </p:sp>
    </p:spTree>
    <p:extLst>
      <p:ext uri="{BB962C8B-B14F-4D97-AF65-F5344CB8AC3E}">
        <p14:creationId xmlns:p14="http://schemas.microsoft.com/office/powerpoint/2010/main" val="108163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404664"/>
            <a:ext cx="8136904" cy="707886"/>
          </a:xfrm>
          <a:prstGeom prst="rect">
            <a:avLst/>
          </a:prstGeom>
        </p:spPr>
        <p:txBody>
          <a:bodyPr wrap="square">
            <a:spAutoFit/>
          </a:bodyPr>
          <a:lstStyle/>
          <a:p>
            <a:pPr lvl="0" algn="ctr"/>
            <a:r>
              <a:rPr lang="it-IT" sz="4000" b="1" i="1" dirty="0">
                <a:solidFill>
                  <a:srgbClr val="B4DCFA">
                    <a:lumMod val="10000"/>
                  </a:srgbClr>
                </a:solidFill>
                <a:latin typeface="Lucida Handwriting" pitchFamily="66" charset="0"/>
              </a:rPr>
              <a:t>ANAMNESI OSTETRICA</a:t>
            </a:r>
          </a:p>
        </p:txBody>
      </p:sp>
      <p:sp>
        <p:nvSpPr>
          <p:cNvPr id="3" name="CasellaDiTesto 2"/>
          <p:cNvSpPr txBox="1"/>
          <p:nvPr/>
        </p:nvSpPr>
        <p:spPr>
          <a:xfrm>
            <a:off x="609359" y="1484784"/>
            <a:ext cx="7632848" cy="954107"/>
          </a:xfrm>
          <a:prstGeom prst="rect">
            <a:avLst/>
          </a:prstGeom>
          <a:noFill/>
        </p:spPr>
        <p:txBody>
          <a:bodyPr wrap="square" rtlCol="0">
            <a:spAutoFit/>
          </a:bodyPr>
          <a:lstStyle/>
          <a:p>
            <a:r>
              <a:rPr lang="it-IT" sz="2800" b="1" i="1" dirty="0" smtClean="0">
                <a:solidFill>
                  <a:schemeClr val="bg2">
                    <a:lumMod val="10000"/>
                  </a:schemeClr>
                </a:solidFill>
                <a:latin typeface="Lucida Handwriting" pitchFamily="66" charset="0"/>
              </a:rPr>
              <a:t>Indagare sul segno di probabilità più importante …. L’amenorrea </a:t>
            </a:r>
            <a:endParaRPr lang="it-IT" sz="2800" b="1" i="1" dirty="0">
              <a:solidFill>
                <a:schemeClr val="bg2">
                  <a:lumMod val="10000"/>
                </a:schemeClr>
              </a:solidFill>
              <a:latin typeface="Lucida Handwriting" pitchFamily="66" charset="0"/>
            </a:endParaRPr>
          </a:p>
        </p:txBody>
      </p:sp>
      <p:sp>
        <p:nvSpPr>
          <p:cNvPr id="4" name="CasellaDiTesto 3"/>
          <p:cNvSpPr txBox="1"/>
          <p:nvPr/>
        </p:nvSpPr>
        <p:spPr>
          <a:xfrm>
            <a:off x="251520" y="2996952"/>
            <a:ext cx="8496944" cy="1754326"/>
          </a:xfrm>
          <a:prstGeom prst="rect">
            <a:avLst/>
          </a:prstGeom>
          <a:noFill/>
        </p:spPr>
        <p:txBody>
          <a:bodyPr wrap="square" rtlCol="0">
            <a:spAutoFit/>
          </a:bodyPr>
          <a:lstStyle/>
          <a:p>
            <a:pPr algn="ctr">
              <a:lnSpc>
                <a:spcPct val="150000"/>
              </a:lnSpc>
            </a:pPr>
            <a:r>
              <a:rPr lang="it-IT" i="1" dirty="0" smtClean="0">
                <a:solidFill>
                  <a:schemeClr val="bg2">
                    <a:lumMod val="10000"/>
                  </a:schemeClr>
                </a:solidFill>
                <a:latin typeface="Lucida Handwriting" pitchFamily="66" charset="0"/>
              </a:rPr>
              <a:t>La precisazione del giorno d’inizio  dell’ultima mestruazione  è molto importante per stabilire l’età  gestazionale </a:t>
            </a:r>
          </a:p>
          <a:p>
            <a:pPr algn="ctr">
              <a:lnSpc>
                <a:spcPct val="150000"/>
              </a:lnSpc>
            </a:pPr>
            <a:r>
              <a:rPr lang="it-IT" i="1" dirty="0" smtClean="0">
                <a:solidFill>
                  <a:schemeClr val="bg2">
                    <a:lumMod val="10000"/>
                  </a:schemeClr>
                </a:solidFill>
                <a:latin typeface="Lucida Handwriting" pitchFamily="66" charset="0"/>
              </a:rPr>
              <a:t>e la data presunta del parto </a:t>
            </a:r>
          </a:p>
          <a:p>
            <a:pPr algn="ctr">
              <a:lnSpc>
                <a:spcPct val="150000"/>
              </a:lnSpc>
            </a:pPr>
            <a:r>
              <a:rPr lang="it-IT" i="1" dirty="0" smtClean="0">
                <a:solidFill>
                  <a:schemeClr val="bg2">
                    <a:lumMod val="10000"/>
                  </a:schemeClr>
                </a:solidFill>
                <a:latin typeface="Lucida Handwriting" pitchFamily="66" charset="0"/>
              </a:rPr>
              <a:t>( ha valore se la donna ha un ciclo mestruale regolare)</a:t>
            </a:r>
            <a:endParaRPr lang="it-IT" i="1" dirty="0">
              <a:solidFill>
                <a:schemeClr val="bg2">
                  <a:lumMod val="10000"/>
                </a:schemeClr>
              </a:solidFill>
              <a:latin typeface="Lucida Handwriting" pitchFamily="66" charset="0"/>
            </a:endParaRPr>
          </a:p>
        </p:txBody>
      </p:sp>
    </p:spTree>
    <p:extLst>
      <p:ext uri="{BB962C8B-B14F-4D97-AF65-F5344CB8AC3E}">
        <p14:creationId xmlns:p14="http://schemas.microsoft.com/office/powerpoint/2010/main" val="3487204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305094"/>
            <a:ext cx="8712968" cy="707886"/>
          </a:xfrm>
          <a:prstGeom prst="rect">
            <a:avLst/>
          </a:prstGeom>
        </p:spPr>
        <p:txBody>
          <a:bodyPr wrap="square">
            <a:spAutoFit/>
          </a:bodyPr>
          <a:lstStyle/>
          <a:p>
            <a:pPr lvl="0" algn="ctr"/>
            <a:r>
              <a:rPr lang="it-IT" sz="4000" b="1" i="1" dirty="0">
                <a:solidFill>
                  <a:srgbClr val="B4DCFA">
                    <a:lumMod val="10000"/>
                  </a:srgbClr>
                </a:solidFill>
                <a:latin typeface="Lucida Handwriting" pitchFamily="66" charset="0"/>
              </a:rPr>
              <a:t>DIAGNOSI DI GRAVIDANZA</a:t>
            </a:r>
          </a:p>
        </p:txBody>
      </p:sp>
      <p:sp>
        <p:nvSpPr>
          <p:cNvPr id="3" name="Rettangolo 2"/>
          <p:cNvSpPr/>
          <p:nvPr/>
        </p:nvSpPr>
        <p:spPr>
          <a:xfrm>
            <a:off x="107504" y="1412776"/>
            <a:ext cx="8784976" cy="5940088"/>
          </a:xfrm>
          <a:prstGeom prst="rect">
            <a:avLst/>
          </a:prstGeom>
        </p:spPr>
        <p:txBody>
          <a:bodyPr wrap="square">
            <a:spAutoFit/>
          </a:bodyPr>
          <a:lstStyle/>
          <a:p>
            <a:pPr algn="ctr"/>
            <a:r>
              <a:rPr lang="it-IT" sz="2000" b="1" i="1" dirty="0">
                <a:solidFill>
                  <a:schemeClr val="bg2">
                    <a:lumMod val="10000"/>
                  </a:schemeClr>
                </a:solidFill>
                <a:latin typeface="Lucida Handwriting" pitchFamily="66" charset="0"/>
              </a:rPr>
              <a:t>ANAMNESI OSTETRICA</a:t>
            </a:r>
          </a:p>
          <a:p>
            <a:pPr>
              <a:lnSpc>
                <a:spcPct val="150000"/>
              </a:lnSpc>
            </a:pPr>
            <a:r>
              <a:rPr lang="it-IT" i="1" dirty="0" smtClean="0">
                <a:solidFill>
                  <a:schemeClr val="bg2">
                    <a:lumMod val="10000"/>
                  </a:schemeClr>
                </a:solidFill>
                <a:latin typeface="Lucida Handwriting" pitchFamily="66" charset="0"/>
              </a:rPr>
              <a:t> L’anamnesi Ostetrica, oltre ad individuare </a:t>
            </a:r>
            <a:r>
              <a:rPr lang="it-IT" i="1" dirty="0">
                <a:solidFill>
                  <a:schemeClr val="bg2">
                    <a:lumMod val="10000"/>
                  </a:schemeClr>
                </a:solidFill>
                <a:latin typeface="Lucida Handwriting" pitchFamily="66" charset="0"/>
              </a:rPr>
              <a:t>alcuni segni </a:t>
            </a:r>
            <a:endParaRPr lang="it-IT" i="1" dirty="0" smtClean="0">
              <a:solidFill>
                <a:schemeClr val="bg2">
                  <a:lumMod val="10000"/>
                </a:schemeClr>
              </a:solidFill>
              <a:latin typeface="Lucida Handwriting" pitchFamily="66" charset="0"/>
            </a:endParaRPr>
          </a:p>
          <a:p>
            <a:pPr lvl="0" algn="ctr">
              <a:lnSpc>
                <a:spcPct val="150000"/>
              </a:lnSpc>
            </a:pPr>
            <a:r>
              <a:rPr lang="it-IT" i="1" dirty="0" smtClean="0">
                <a:solidFill>
                  <a:schemeClr val="bg2">
                    <a:lumMod val="10000"/>
                  </a:schemeClr>
                </a:solidFill>
                <a:latin typeface="Lucida Handwriting" pitchFamily="66" charset="0"/>
              </a:rPr>
              <a:t>di presunzione, di probabilità o di certezza della gravidanza </a:t>
            </a:r>
          </a:p>
          <a:p>
            <a:pPr lvl="0" algn="ctr">
              <a:lnSpc>
                <a:spcPct val="150000"/>
              </a:lnSpc>
            </a:pPr>
            <a:r>
              <a:rPr lang="it-IT" i="1" dirty="0" smtClean="0">
                <a:solidFill>
                  <a:schemeClr val="bg2">
                    <a:lumMod val="10000"/>
                  </a:schemeClr>
                </a:solidFill>
                <a:latin typeface="Lucida Handwriting" pitchFamily="66" charset="0"/>
              </a:rPr>
              <a:t>deve rilevare dati </a:t>
            </a:r>
            <a:r>
              <a:rPr lang="it-IT" i="1" dirty="0">
                <a:solidFill>
                  <a:schemeClr val="bg2">
                    <a:lumMod val="10000"/>
                  </a:schemeClr>
                </a:solidFill>
                <a:latin typeface="Lucida Handwriting" pitchFamily="66" charset="0"/>
              </a:rPr>
              <a:t>concernenti la gravida,</a:t>
            </a:r>
          </a:p>
          <a:p>
            <a:pPr lvl="0" algn="ctr">
              <a:lnSpc>
                <a:spcPct val="150000"/>
              </a:lnSpc>
            </a:pPr>
            <a:r>
              <a:rPr lang="it-IT" i="1" dirty="0">
                <a:solidFill>
                  <a:schemeClr val="bg2">
                    <a:lumMod val="10000"/>
                  </a:schemeClr>
                </a:solidFill>
                <a:latin typeface="Lucida Handwriting" pitchFamily="66" charset="0"/>
              </a:rPr>
              <a:t>la sua famiglia e il suo ambiente socio-economico </a:t>
            </a:r>
            <a:endParaRPr lang="it-IT" i="1" dirty="0" smtClean="0">
              <a:solidFill>
                <a:schemeClr val="bg2">
                  <a:lumMod val="10000"/>
                </a:schemeClr>
              </a:solidFill>
              <a:latin typeface="Lucida Handwriting" pitchFamily="66" charset="0"/>
            </a:endParaRPr>
          </a:p>
          <a:p>
            <a:pPr lvl="0" algn="ctr">
              <a:lnSpc>
                <a:spcPct val="150000"/>
              </a:lnSpc>
            </a:pPr>
            <a:r>
              <a:rPr lang="it-IT" i="1" dirty="0">
                <a:solidFill>
                  <a:schemeClr val="bg2">
                    <a:lumMod val="10000"/>
                  </a:schemeClr>
                </a:solidFill>
                <a:latin typeface="Lucida Handwriting" pitchFamily="66" charset="0"/>
              </a:rPr>
              <a:t>i</a:t>
            </a:r>
            <a:r>
              <a:rPr lang="it-IT" i="1" dirty="0" smtClean="0">
                <a:solidFill>
                  <a:schemeClr val="bg2">
                    <a:lumMod val="10000"/>
                  </a:schemeClr>
                </a:solidFill>
                <a:latin typeface="Lucida Handwriting" pitchFamily="66" charset="0"/>
              </a:rPr>
              <a:t>n modo </a:t>
            </a:r>
            <a:r>
              <a:rPr lang="it-IT" i="1" dirty="0">
                <a:solidFill>
                  <a:schemeClr val="bg2">
                    <a:lumMod val="10000"/>
                  </a:schemeClr>
                </a:solidFill>
                <a:latin typeface="Lucida Handwriting" pitchFamily="66" charset="0"/>
              </a:rPr>
              <a:t>da raccogliere informazioni sufficienti per poter</a:t>
            </a:r>
          </a:p>
          <a:p>
            <a:pPr lvl="0" algn="ctr">
              <a:lnSpc>
                <a:spcPct val="150000"/>
              </a:lnSpc>
            </a:pPr>
            <a:r>
              <a:rPr lang="it-IT" i="1" dirty="0">
                <a:solidFill>
                  <a:schemeClr val="bg2">
                    <a:lumMod val="10000"/>
                  </a:schemeClr>
                </a:solidFill>
                <a:latin typeface="Lucida Handwriting" pitchFamily="66" charset="0"/>
              </a:rPr>
              <a:t>classificare la gravidanza in:</a:t>
            </a:r>
          </a:p>
          <a:p>
            <a:pPr lvl="0" algn="ctr">
              <a:lnSpc>
                <a:spcPct val="150000"/>
              </a:lnSpc>
            </a:pPr>
            <a:r>
              <a:rPr lang="it-IT" b="1" i="1" dirty="0">
                <a:solidFill>
                  <a:schemeClr val="bg2">
                    <a:lumMod val="10000"/>
                  </a:schemeClr>
                </a:solidFill>
                <a:latin typeface="Lucida Handwriting" pitchFamily="66" charset="0"/>
              </a:rPr>
              <a:t>•Basso rischio;</a:t>
            </a:r>
          </a:p>
          <a:p>
            <a:pPr lvl="0" algn="ctr">
              <a:lnSpc>
                <a:spcPct val="150000"/>
              </a:lnSpc>
            </a:pPr>
            <a:r>
              <a:rPr lang="it-IT" b="1" i="1" dirty="0">
                <a:solidFill>
                  <a:schemeClr val="bg2">
                    <a:lumMod val="10000"/>
                  </a:schemeClr>
                </a:solidFill>
                <a:latin typeface="Lucida Handwriting" pitchFamily="66" charset="0"/>
              </a:rPr>
              <a:t>•Medio rischio;</a:t>
            </a:r>
          </a:p>
          <a:p>
            <a:pPr lvl="0" algn="ctr">
              <a:lnSpc>
                <a:spcPct val="150000"/>
              </a:lnSpc>
            </a:pPr>
            <a:r>
              <a:rPr lang="it-IT" b="1" i="1" dirty="0">
                <a:solidFill>
                  <a:schemeClr val="bg2">
                    <a:lumMod val="10000"/>
                  </a:schemeClr>
                </a:solidFill>
                <a:latin typeface="Lucida Handwriting" pitchFamily="66" charset="0"/>
              </a:rPr>
              <a:t>•Alto rischio.</a:t>
            </a:r>
          </a:p>
          <a:p>
            <a:pPr lvl="0" algn="ctr">
              <a:lnSpc>
                <a:spcPct val="150000"/>
              </a:lnSpc>
            </a:pPr>
            <a:endParaRPr lang="it-IT" b="1" i="1" dirty="0">
              <a:solidFill>
                <a:prstClr val="black"/>
              </a:solidFill>
              <a:latin typeface="Lucida Handwriting" pitchFamily="66" charset="0"/>
            </a:endParaRPr>
          </a:p>
          <a:p>
            <a:endParaRPr lang="it-IT" dirty="0" smtClean="0">
              <a:latin typeface="Helvetica"/>
            </a:endParaRPr>
          </a:p>
          <a:p>
            <a:endParaRPr lang="it-IT" dirty="0">
              <a:latin typeface="Helvetica"/>
            </a:endParaRPr>
          </a:p>
          <a:p>
            <a:endParaRPr lang="it-IT" dirty="0" smtClean="0">
              <a:latin typeface="Helvetica"/>
            </a:endParaRPr>
          </a:p>
          <a:p>
            <a:r>
              <a:rPr lang="it-IT" dirty="0" smtClean="0">
                <a:latin typeface="Helvetica"/>
              </a:rPr>
              <a:t> </a:t>
            </a:r>
            <a:endParaRPr lang="it-IT" dirty="0">
              <a:latin typeface="Helvetica"/>
            </a:endParaRPr>
          </a:p>
          <a:p>
            <a:r>
              <a:rPr lang="it-IT" dirty="0" smtClean="0">
                <a:latin typeface="Helvetica"/>
              </a:rPr>
              <a:t> </a:t>
            </a:r>
            <a:endParaRPr lang="it-IT" dirty="0"/>
          </a:p>
        </p:txBody>
      </p:sp>
    </p:spTree>
    <p:extLst>
      <p:ext uri="{BB962C8B-B14F-4D97-AF65-F5344CB8AC3E}">
        <p14:creationId xmlns:p14="http://schemas.microsoft.com/office/powerpoint/2010/main" val="3331217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71914"/>
            <a:ext cx="8856984" cy="3062377"/>
          </a:xfrm>
          <a:prstGeom prst="rect">
            <a:avLst/>
          </a:prstGeom>
        </p:spPr>
        <p:txBody>
          <a:bodyPr wrap="square">
            <a:spAutoFit/>
          </a:bodyPr>
          <a:lstStyle/>
          <a:p>
            <a:pPr algn="ctr"/>
            <a:r>
              <a:rPr lang="it-IT" sz="4000" b="1" i="1" dirty="0">
                <a:solidFill>
                  <a:schemeClr val="bg2">
                    <a:lumMod val="10000"/>
                  </a:schemeClr>
                </a:solidFill>
                <a:latin typeface="Lucida Handwriting" pitchFamily="66" charset="0"/>
              </a:rPr>
              <a:t>DIAGNOSI PRENATALE</a:t>
            </a:r>
          </a:p>
          <a:p>
            <a:endParaRPr lang="it-IT" b="1" dirty="0" smtClean="0">
              <a:latin typeface="Lucida Handwriting" pitchFamily="66" charset="0"/>
            </a:endParaRPr>
          </a:p>
          <a:p>
            <a:pPr algn="ctr">
              <a:lnSpc>
                <a:spcPct val="150000"/>
              </a:lnSpc>
            </a:pPr>
            <a:endParaRPr lang="it-IT" i="1" dirty="0" smtClean="0">
              <a:solidFill>
                <a:schemeClr val="bg2">
                  <a:lumMod val="10000"/>
                </a:schemeClr>
              </a:solidFill>
              <a:latin typeface="Lucida Handwriting" pitchFamily="66" charset="0"/>
            </a:endParaRPr>
          </a:p>
          <a:p>
            <a:pPr algn="ctr">
              <a:lnSpc>
                <a:spcPct val="150000"/>
              </a:lnSpc>
            </a:pPr>
            <a:r>
              <a:rPr lang="it-IT" i="1" dirty="0" smtClean="0">
                <a:solidFill>
                  <a:schemeClr val="bg2">
                    <a:lumMod val="10000"/>
                  </a:schemeClr>
                </a:solidFill>
                <a:latin typeface="Lucida Handwriting" pitchFamily="66" charset="0"/>
              </a:rPr>
              <a:t>In </a:t>
            </a:r>
            <a:r>
              <a:rPr lang="it-IT" i="1" dirty="0">
                <a:solidFill>
                  <a:schemeClr val="bg2">
                    <a:lumMod val="10000"/>
                  </a:schemeClr>
                </a:solidFill>
                <a:latin typeface="Lucida Handwriting" pitchFamily="66" charset="0"/>
              </a:rPr>
              <a:t>rapporto all’epoca gestazionale in cui </a:t>
            </a:r>
            <a:r>
              <a:rPr lang="it-IT" i="1" dirty="0" smtClean="0">
                <a:solidFill>
                  <a:schemeClr val="bg2">
                    <a:lumMod val="10000"/>
                  </a:schemeClr>
                </a:solidFill>
                <a:latin typeface="Lucida Handwriting" pitchFamily="66" charset="0"/>
              </a:rPr>
              <a:t>viene effettuata, </a:t>
            </a:r>
          </a:p>
          <a:p>
            <a:pPr>
              <a:lnSpc>
                <a:spcPct val="150000"/>
              </a:lnSpc>
            </a:pPr>
            <a:r>
              <a:rPr lang="it-IT" i="1" dirty="0" smtClean="0">
                <a:solidFill>
                  <a:schemeClr val="bg2">
                    <a:lumMod val="10000"/>
                  </a:schemeClr>
                </a:solidFill>
                <a:latin typeface="Lucida Handwriting" pitchFamily="66" charset="0"/>
              </a:rPr>
              <a:t>       la </a:t>
            </a:r>
            <a:r>
              <a:rPr lang="it-IT" i="1" dirty="0">
                <a:solidFill>
                  <a:schemeClr val="bg2">
                    <a:lumMod val="10000"/>
                  </a:schemeClr>
                </a:solidFill>
                <a:latin typeface="Lucida Handwriting" pitchFamily="66" charset="0"/>
              </a:rPr>
              <a:t>diagnosi prenatale può essere:</a:t>
            </a:r>
          </a:p>
          <a:p>
            <a:pPr marL="285750" indent="-285750" algn="ctr">
              <a:lnSpc>
                <a:spcPct val="150000"/>
              </a:lnSpc>
              <a:buFont typeface="Wingdings" pitchFamily="2" charset="2"/>
              <a:buChar char="q"/>
            </a:pPr>
            <a:r>
              <a:rPr lang="it-IT" b="1" i="1" dirty="0" smtClean="0">
                <a:solidFill>
                  <a:schemeClr val="bg2">
                    <a:lumMod val="10000"/>
                  </a:schemeClr>
                </a:solidFill>
                <a:latin typeface="Lucida Handwriting" pitchFamily="66" charset="0"/>
              </a:rPr>
              <a:t> </a:t>
            </a:r>
            <a:r>
              <a:rPr lang="it-IT" b="1" i="1" dirty="0">
                <a:solidFill>
                  <a:schemeClr val="bg2">
                    <a:lumMod val="10000"/>
                  </a:schemeClr>
                </a:solidFill>
                <a:latin typeface="Lucida Handwriting" pitchFamily="66" charset="0"/>
              </a:rPr>
              <a:t>PRECOCE </a:t>
            </a:r>
            <a:r>
              <a:rPr lang="it-IT" i="1" dirty="0">
                <a:solidFill>
                  <a:schemeClr val="bg2">
                    <a:lumMod val="10000"/>
                  </a:schemeClr>
                </a:solidFill>
                <a:latin typeface="Lucida Handwriting" pitchFamily="66" charset="0"/>
              </a:rPr>
              <a:t>(nella prima metà della gravidanza);</a:t>
            </a:r>
          </a:p>
          <a:p>
            <a:pPr marL="285750" indent="-285750" algn="ctr">
              <a:lnSpc>
                <a:spcPct val="150000"/>
              </a:lnSpc>
              <a:buFont typeface="Wingdings" pitchFamily="2" charset="2"/>
              <a:buChar char="q"/>
            </a:pPr>
            <a:r>
              <a:rPr lang="it-IT" b="1" i="1" dirty="0">
                <a:solidFill>
                  <a:schemeClr val="bg2">
                    <a:lumMod val="10000"/>
                  </a:schemeClr>
                </a:solidFill>
                <a:latin typeface="Lucida Handwriting" pitchFamily="66" charset="0"/>
              </a:rPr>
              <a:t>TARDIVA</a:t>
            </a:r>
            <a:r>
              <a:rPr lang="it-IT" i="1" dirty="0">
                <a:solidFill>
                  <a:schemeClr val="bg2">
                    <a:lumMod val="10000"/>
                  </a:schemeClr>
                </a:solidFill>
                <a:latin typeface="Lucida Handwriting" pitchFamily="66" charset="0"/>
              </a:rPr>
              <a:t> (nella seconda metà della gravidanza).</a:t>
            </a:r>
          </a:p>
        </p:txBody>
      </p:sp>
      <p:sp>
        <p:nvSpPr>
          <p:cNvPr id="3" name="Rettangolo 2"/>
          <p:cNvSpPr/>
          <p:nvPr/>
        </p:nvSpPr>
        <p:spPr>
          <a:xfrm>
            <a:off x="539552" y="3068960"/>
            <a:ext cx="8208912" cy="369332"/>
          </a:xfrm>
          <a:prstGeom prst="rect">
            <a:avLst/>
          </a:prstGeom>
        </p:spPr>
        <p:txBody>
          <a:bodyPr wrap="square">
            <a:spAutoFit/>
          </a:bodyPr>
          <a:lstStyle/>
          <a:p>
            <a:r>
              <a:rPr lang="it-IT" b="1" dirty="0" smtClean="0">
                <a:latin typeface="Helvetica-Bold"/>
              </a:rPr>
              <a:t> </a:t>
            </a:r>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012" y="3645024"/>
            <a:ext cx="597666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256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052736"/>
            <a:ext cx="8784976" cy="4739759"/>
          </a:xfrm>
          <a:prstGeom prst="rect">
            <a:avLst/>
          </a:prstGeom>
        </p:spPr>
        <p:txBody>
          <a:bodyPr wrap="square">
            <a:spAutoFit/>
          </a:bodyPr>
          <a:lstStyle/>
          <a:p>
            <a:pPr lvl="0"/>
            <a:r>
              <a:rPr lang="it-IT" sz="3200" b="1" i="1" dirty="0" smtClean="0">
                <a:solidFill>
                  <a:schemeClr val="bg2">
                    <a:lumMod val="10000"/>
                  </a:schemeClr>
                </a:solidFill>
                <a:latin typeface="Lucida Handwriting" pitchFamily="66" charset="0"/>
              </a:rPr>
              <a:t> </a:t>
            </a:r>
            <a:r>
              <a:rPr lang="it-IT" i="1" dirty="0" smtClean="0">
                <a:solidFill>
                  <a:srgbClr val="B4DCFA">
                    <a:lumMod val="10000"/>
                  </a:srgbClr>
                </a:solidFill>
                <a:latin typeface="Lucida Handwriting" pitchFamily="66" charset="0"/>
              </a:rPr>
              <a:t>E</a:t>
            </a:r>
            <a:r>
              <a:rPr lang="it-IT" i="1" dirty="0">
                <a:solidFill>
                  <a:srgbClr val="B4DCFA">
                    <a:lumMod val="10000"/>
                  </a:srgbClr>
                </a:solidFill>
                <a:latin typeface="Lucida Handwriting" pitchFamily="66" charset="0"/>
              </a:rPr>
              <a:t>’ possibile </a:t>
            </a:r>
            <a:r>
              <a:rPr lang="it-IT" i="1" dirty="0" smtClean="0">
                <a:solidFill>
                  <a:srgbClr val="B4DCFA">
                    <a:lumMod val="10000"/>
                  </a:srgbClr>
                </a:solidFill>
                <a:latin typeface="Lucida Handwriting" pitchFamily="66" charset="0"/>
              </a:rPr>
              <a:t> </a:t>
            </a:r>
            <a:r>
              <a:rPr lang="it-IT" i="1" dirty="0">
                <a:solidFill>
                  <a:srgbClr val="B4DCFA">
                    <a:lumMod val="10000"/>
                  </a:srgbClr>
                </a:solidFill>
                <a:latin typeface="Lucida Handwriting" pitchFamily="66" charset="0"/>
              </a:rPr>
              <a:t>differenziare le tecniche </a:t>
            </a:r>
            <a:r>
              <a:rPr lang="it-IT" i="1" dirty="0" smtClean="0">
                <a:solidFill>
                  <a:srgbClr val="B4DCFA">
                    <a:lumMod val="10000"/>
                  </a:srgbClr>
                </a:solidFill>
                <a:latin typeface="Lucida Handwriting" pitchFamily="66" charset="0"/>
              </a:rPr>
              <a:t>di diagnosi </a:t>
            </a:r>
            <a:r>
              <a:rPr lang="it-IT" i="1" dirty="0">
                <a:solidFill>
                  <a:srgbClr val="B4DCFA">
                    <a:lumMod val="10000"/>
                  </a:srgbClr>
                </a:solidFill>
                <a:latin typeface="Lucida Handwriting" pitchFamily="66" charset="0"/>
              </a:rPr>
              <a:t>prenatale in:</a:t>
            </a:r>
          </a:p>
          <a:p>
            <a:pPr lvl="0" algn="ctr">
              <a:lnSpc>
                <a:spcPct val="150000"/>
              </a:lnSpc>
            </a:pPr>
            <a:r>
              <a:rPr lang="it-IT" b="1" i="1" dirty="0" smtClean="0">
                <a:solidFill>
                  <a:schemeClr val="bg2">
                    <a:lumMod val="10000"/>
                  </a:schemeClr>
                </a:solidFill>
                <a:latin typeface="Lucida Handwriting" pitchFamily="66" charset="0"/>
              </a:rPr>
              <a:t>TECNICHE </a:t>
            </a:r>
            <a:r>
              <a:rPr lang="it-IT" b="1" i="1" dirty="0">
                <a:solidFill>
                  <a:schemeClr val="bg2">
                    <a:lumMod val="10000"/>
                  </a:schemeClr>
                </a:solidFill>
                <a:latin typeface="Lucida Handwriting" pitchFamily="66" charset="0"/>
              </a:rPr>
              <a:t>NON INVASIVE</a:t>
            </a:r>
            <a:r>
              <a:rPr lang="it-IT" b="1" i="1" dirty="0" smtClean="0">
                <a:solidFill>
                  <a:schemeClr val="bg2">
                    <a:lumMod val="10000"/>
                  </a:schemeClr>
                </a:solidFill>
                <a:latin typeface="Lucida Handwriting" pitchFamily="66" charset="0"/>
              </a:rPr>
              <a:t>:</a:t>
            </a:r>
          </a:p>
          <a:p>
            <a:pPr lvl="0" algn="ctr">
              <a:lnSpc>
                <a:spcPct val="150000"/>
              </a:lnSpc>
            </a:pPr>
            <a:r>
              <a:rPr lang="it-IT" i="1" dirty="0" smtClean="0">
                <a:solidFill>
                  <a:schemeClr val="bg2">
                    <a:lumMod val="10000"/>
                  </a:schemeClr>
                </a:solidFill>
                <a:latin typeface="Lucida Handwriting" pitchFamily="66" charset="0"/>
              </a:rPr>
              <a:t>- Ecografia</a:t>
            </a:r>
            <a:endParaRPr lang="it-IT" i="1" dirty="0">
              <a:solidFill>
                <a:schemeClr val="bg2">
                  <a:lumMod val="10000"/>
                </a:schemeClr>
              </a:solidFill>
              <a:latin typeface="Lucida Handwriting" pitchFamily="66" charset="0"/>
            </a:endParaRPr>
          </a:p>
          <a:p>
            <a:pPr lvl="0" algn="ctr">
              <a:lnSpc>
                <a:spcPct val="150000"/>
              </a:lnSpc>
            </a:pPr>
            <a:r>
              <a:rPr lang="it-IT" i="1" dirty="0" smtClean="0">
                <a:solidFill>
                  <a:schemeClr val="bg2">
                    <a:lumMod val="10000"/>
                  </a:schemeClr>
                </a:solidFill>
                <a:latin typeface="Lucida Handwriting" pitchFamily="66" charset="0"/>
              </a:rPr>
              <a:t>- Test Biochimici  :</a:t>
            </a:r>
            <a:endParaRPr lang="it-IT" i="1" dirty="0">
              <a:solidFill>
                <a:schemeClr val="bg2">
                  <a:lumMod val="10000"/>
                </a:schemeClr>
              </a:solidFill>
              <a:latin typeface="Lucida Handwriting" pitchFamily="66" charset="0"/>
            </a:endParaRPr>
          </a:p>
          <a:p>
            <a:pPr lvl="0" algn="ctr">
              <a:lnSpc>
                <a:spcPct val="150000"/>
              </a:lnSpc>
            </a:pPr>
            <a:r>
              <a:rPr lang="it-IT" i="1" dirty="0" smtClean="0">
                <a:solidFill>
                  <a:schemeClr val="bg2">
                    <a:lumMod val="10000"/>
                  </a:schemeClr>
                </a:solidFill>
                <a:latin typeface="Lucida Handwriting" pitchFamily="66" charset="0"/>
              </a:rPr>
              <a:t> </a:t>
            </a:r>
            <a:r>
              <a:rPr lang="it-IT" i="1" dirty="0">
                <a:solidFill>
                  <a:schemeClr val="bg2">
                    <a:lumMod val="10000"/>
                  </a:schemeClr>
                </a:solidFill>
                <a:latin typeface="Lucida Handwriting" pitchFamily="66" charset="0"/>
              </a:rPr>
              <a:t>Test Combinato</a:t>
            </a:r>
          </a:p>
          <a:p>
            <a:pPr lvl="0" algn="ctr">
              <a:lnSpc>
                <a:spcPct val="150000"/>
              </a:lnSpc>
            </a:pPr>
            <a:r>
              <a:rPr lang="it-IT" i="1" dirty="0" smtClean="0">
                <a:solidFill>
                  <a:schemeClr val="bg2">
                    <a:lumMod val="10000"/>
                  </a:schemeClr>
                </a:solidFill>
                <a:latin typeface="Lucida Handwriting" pitchFamily="66" charset="0"/>
              </a:rPr>
              <a:t> </a:t>
            </a:r>
            <a:r>
              <a:rPr lang="it-IT" i="1" dirty="0">
                <a:solidFill>
                  <a:schemeClr val="bg2">
                    <a:lumMod val="10000"/>
                  </a:schemeClr>
                </a:solidFill>
                <a:latin typeface="Lucida Handwriting" pitchFamily="66" charset="0"/>
              </a:rPr>
              <a:t>Tri Test</a:t>
            </a:r>
          </a:p>
          <a:p>
            <a:pPr lvl="0" algn="ctr">
              <a:lnSpc>
                <a:spcPct val="150000"/>
              </a:lnSpc>
            </a:pPr>
            <a:r>
              <a:rPr lang="it-IT" b="1" dirty="0" smtClean="0">
                <a:solidFill>
                  <a:schemeClr val="bg2">
                    <a:lumMod val="10000"/>
                  </a:schemeClr>
                </a:solidFill>
                <a:latin typeface="Helvetica-Bold"/>
              </a:rPr>
              <a:t> </a:t>
            </a:r>
          </a:p>
          <a:p>
            <a:pPr lvl="0" algn="ctr">
              <a:lnSpc>
                <a:spcPct val="150000"/>
              </a:lnSpc>
            </a:pPr>
            <a:r>
              <a:rPr lang="it-IT" b="1" i="1" dirty="0" smtClean="0">
                <a:solidFill>
                  <a:schemeClr val="bg2">
                    <a:lumMod val="10000"/>
                  </a:schemeClr>
                </a:solidFill>
                <a:latin typeface="Lucida Handwriting" pitchFamily="66" charset="0"/>
              </a:rPr>
              <a:t>TECNICHE </a:t>
            </a:r>
            <a:r>
              <a:rPr lang="it-IT" b="1" i="1" dirty="0">
                <a:solidFill>
                  <a:schemeClr val="bg2">
                    <a:lumMod val="10000"/>
                  </a:schemeClr>
                </a:solidFill>
                <a:latin typeface="Lucida Handwriting" pitchFamily="66" charset="0"/>
              </a:rPr>
              <a:t>INVASIVE:</a:t>
            </a:r>
          </a:p>
          <a:p>
            <a:pPr lvl="0" algn="ctr">
              <a:lnSpc>
                <a:spcPct val="150000"/>
              </a:lnSpc>
            </a:pPr>
            <a:r>
              <a:rPr lang="it-IT" i="1" dirty="0">
                <a:solidFill>
                  <a:schemeClr val="bg2">
                    <a:lumMod val="10000"/>
                  </a:schemeClr>
                </a:solidFill>
                <a:latin typeface="Lucida Handwriting" pitchFamily="66" charset="0"/>
              </a:rPr>
              <a:t> </a:t>
            </a:r>
            <a:r>
              <a:rPr lang="it-IT" i="1" dirty="0" smtClean="0">
                <a:solidFill>
                  <a:schemeClr val="bg2">
                    <a:lumMod val="10000"/>
                  </a:schemeClr>
                </a:solidFill>
                <a:latin typeface="Lucida Handwriting" pitchFamily="66" charset="0"/>
              </a:rPr>
              <a:t>- Amniocentesi</a:t>
            </a:r>
            <a:endParaRPr lang="it-IT" i="1" dirty="0">
              <a:solidFill>
                <a:schemeClr val="bg2">
                  <a:lumMod val="10000"/>
                </a:schemeClr>
              </a:solidFill>
              <a:latin typeface="Lucida Handwriting" pitchFamily="66" charset="0"/>
            </a:endParaRPr>
          </a:p>
          <a:p>
            <a:pPr lvl="0" algn="ctr">
              <a:lnSpc>
                <a:spcPct val="150000"/>
              </a:lnSpc>
            </a:pPr>
            <a:r>
              <a:rPr lang="it-IT" i="1" dirty="0">
                <a:solidFill>
                  <a:schemeClr val="bg2">
                    <a:lumMod val="10000"/>
                  </a:schemeClr>
                </a:solidFill>
                <a:latin typeface="Lucida Handwriting" pitchFamily="66" charset="0"/>
              </a:rPr>
              <a:t> </a:t>
            </a:r>
            <a:r>
              <a:rPr lang="it-IT" i="1" dirty="0" smtClean="0">
                <a:solidFill>
                  <a:schemeClr val="bg2">
                    <a:lumMod val="10000"/>
                  </a:schemeClr>
                </a:solidFill>
                <a:latin typeface="Lucida Handwriting" pitchFamily="66" charset="0"/>
              </a:rPr>
              <a:t>- Villocentesi</a:t>
            </a:r>
            <a:endParaRPr lang="it-IT" i="1" dirty="0">
              <a:solidFill>
                <a:schemeClr val="bg2">
                  <a:lumMod val="10000"/>
                </a:schemeClr>
              </a:solidFill>
              <a:latin typeface="Lucida Handwriting" pitchFamily="66" charset="0"/>
            </a:endParaRPr>
          </a:p>
          <a:p>
            <a:pPr lvl="0" algn="ctr">
              <a:lnSpc>
                <a:spcPct val="150000"/>
              </a:lnSpc>
            </a:pPr>
            <a:r>
              <a:rPr lang="it-IT" i="1" dirty="0" smtClean="0">
                <a:solidFill>
                  <a:schemeClr val="bg2">
                    <a:lumMod val="10000"/>
                  </a:schemeClr>
                </a:solidFill>
                <a:latin typeface="Lucida Handwriting" pitchFamily="66" charset="0"/>
              </a:rPr>
              <a:t>- Funicolocentesi</a:t>
            </a:r>
            <a:endParaRPr lang="it-IT" i="1" dirty="0">
              <a:solidFill>
                <a:schemeClr val="bg2">
                  <a:lumMod val="10000"/>
                </a:schemeClr>
              </a:solidFill>
              <a:latin typeface="Lucida Handwriting" pitchFamily="66" charset="0"/>
            </a:endParaRPr>
          </a:p>
        </p:txBody>
      </p:sp>
      <p:sp>
        <p:nvSpPr>
          <p:cNvPr id="3" name="Rettangolo 2"/>
          <p:cNvSpPr/>
          <p:nvPr/>
        </p:nvSpPr>
        <p:spPr>
          <a:xfrm>
            <a:off x="107504" y="188640"/>
            <a:ext cx="8928992" cy="584775"/>
          </a:xfrm>
          <a:prstGeom prst="rect">
            <a:avLst/>
          </a:prstGeom>
        </p:spPr>
        <p:txBody>
          <a:bodyPr wrap="square">
            <a:spAutoFit/>
          </a:bodyPr>
          <a:lstStyle/>
          <a:p>
            <a:pPr lvl="0" algn="ctr"/>
            <a:r>
              <a:rPr lang="it-IT" sz="3200" b="1" i="1" dirty="0">
                <a:solidFill>
                  <a:srgbClr val="B4DCFA">
                    <a:lumMod val="10000"/>
                  </a:srgbClr>
                </a:solidFill>
                <a:latin typeface="Lucida Handwriting" pitchFamily="66" charset="0"/>
              </a:rPr>
              <a:t>TECNICHE DI DIAGNOSI PRENATALE</a:t>
            </a:r>
          </a:p>
        </p:txBody>
      </p:sp>
    </p:spTree>
    <p:extLst>
      <p:ext uri="{BB962C8B-B14F-4D97-AF65-F5344CB8AC3E}">
        <p14:creationId xmlns:p14="http://schemas.microsoft.com/office/powerpoint/2010/main" val="285747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pianetamamma.cms.banzaimedia.it/pictures/2017/01/12/sintomi-di-gravidanza_2.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5" r="-1186" b="650"/>
          <a:stretch/>
        </p:blipFill>
        <p:spPr bwMode="auto">
          <a:xfrm>
            <a:off x="539552" y="476672"/>
            <a:ext cx="7848872" cy="5909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66686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179512" y="1200751"/>
            <a:ext cx="3456384" cy="2888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635896" y="1484784"/>
            <a:ext cx="5184576" cy="2600712"/>
          </a:xfrm>
          <a:prstGeom prst="rect">
            <a:avLst/>
          </a:prstGeom>
        </p:spPr>
        <p:txBody>
          <a:bodyPr wrap="square">
            <a:spAutoFit/>
          </a:bodyPr>
          <a:lstStyle/>
          <a:p>
            <a:pPr algn="ctr"/>
            <a:r>
              <a:rPr lang="it-IT" sz="2800" b="1" dirty="0" smtClean="0">
                <a:latin typeface="Helvetica-Bold"/>
              </a:rPr>
              <a:t> </a:t>
            </a:r>
            <a:r>
              <a:rPr lang="it-IT" b="1" i="1" dirty="0" smtClean="0">
                <a:solidFill>
                  <a:schemeClr val="bg2">
                    <a:lumMod val="10000"/>
                  </a:schemeClr>
                </a:solidFill>
                <a:latin typeface="Lucida Handwriting" pitchFamily="66" charset="0"/>
              </a:rPr>
              <a:t>STETOSCOPIO </a:t>
            </a:r>
            <a:r>
              <a:rPr lang="it-IT" b="1" i="1" dirty="0">
                <a:solidFill>
                  <a:schemeClr val="bg2">
                    <a:lumMod val="10000"/>
                  </a:schemeClr>
                </a:solidFill>
                <a:latin typeface="Lucida Handwriting" pitchFamily="66" charset="0"/>
              </a:rPr>
              <a:t>OSTETRICO</a:t>
            </a:r>
          </a:p>
          <a:p>
            <a:pPr algn="ctr">
              <a:lnSpc>
                <a:spcPct val="150000"/>
              </a:lnSpc>
            </a:pPr>
            <a:r>
              <a:rPr lang="it-IT" i="1" dirty="0" smtClean="0">
                <a:solidFill>
                  <a:schemeClr val="bg2">
                    <a:lumMod val="10000"/>
                  </a:schemeClr>
                </a:solidFill>
                <a:latin typeface="Lucida Handwriting" pitchFamily="66" charset="0"/>
              </a:rPr>
              <a:t>Permette </a:t>
            </a:r>
            <a:r>
              <a:rPr lang="it-IT" i="1" dirty="0">
                <a:solidFill>
                  <a:schemeClr val="bg2">
                    <a:lumMod val="10000"/>
                  </a:schemeClr>
                </a:solidFill>
                <a:latin typeface="Lucida Handwriting" pitchFamily="66" charset="0"/>
              </a:rPr>
              <a:t>l’ascoltazione del b.c.f. dalla </a:t>
            </a:r>
            <a:r>
              <a:rPr lang="it-IT" i="1" dirty="0" smtClean="0">
                <a:solidFill>
                  <a:schemeClr val="bg2">
                    <a:lumMod val="10000"/>
                  </a:schemeClr>
                </a:solidFill>
                <a:latin typeface="Lucida Handwriting" pitchFamily="66" charset="0"/>
              </a:rPr>
              <a:t>22</a:t>
            </a:r>
            <a:r>
              <a:rPr lang="it-IT" b="1" i="1" dirty="0" smtClean="0">
                <a:solidFill>
                  <a:schemeClr val="bg2">
                    <a:lumMod val="10000"/>
                  </a:schemeClr>
                </a:solidFill>
                <a:latin typeface="Lucida Handwriting" pitchFamily="66" charset="0"/>
              </a:rPr>
              <a:t>a  </a:t>
            </a:r>
            <a:r>
              <a:rPr lang="it-IT" i="1" dirty="0" smtClean="0">
                <a:solidFill>
                  <a:schemeClr val="bg2">
                    <a:lumMod val="10000"/>
                  </a:schemeClr>
                </a:solidFill>
                <a:latin typeface="Lucida Handwriting" pitchFamily="66" charset="0"/>
              </a:rPr>
              <a:t>settimana </a:t>
            </a:r>
            <a:r>
              <a:rPr lang="it-IT" i="1" dirty="0">
                <a:solidFill>
                  <a:schemeClr val="bg2">
                    <a:lumMod val="10000"/>
                  </a:schemeClr>
                </a:solidFill>
                <a:latin typeface="Lucida Handwriting" pitchFamily="66" charset="0"/>
              </a:rPr>
              <a:t>di </a:t>
            </a:r>
            <a:r>
              <a:rPr lang="it-IT" i="1" dirty="0" smtClean="0">
                <a:solidFill>
                  <a:schemeClr val="bg2">
                    <a:lumMod val="10000"/>
                  </a:schemeClr>
                </a:solidFill>
                <a:latin typeface="Lucida Handwriting" pitchFamily="66" charset="0"/>
              </a:rPr>
              <a:t>gestazione</a:t>
            </a:r>
          </a:p>
          <a:p>
            <a:pPr algn="ctr">
              <a:lnSpc>
                <a:spcPct val="150000"/>
              </a:lnSpc>
            </a:pPr>
            <a:r>
              <a:rPr lang="it-IT" i="1" dirty="0" smtClean="0">
                <a:solidFill>
                  <a:schemeClr val="bg2">
                    <a:lumMod val="10000"/>
                  </a:schemeClr>
                </a:solidFill>
                <a:latin typeface="Lucida Handwriting" pitchFamily="66" charset="0"/>
              </a:rPr>
              <a:t>Oggi si utilizza più frequentemente un apparecchio ad ultrasuoni </a:t>
            </a:r>
            <a:r>
              <a:rPr lang="it-IT" b="1" i="1" dirty="0" smtClean="0">
                <a:solidFill>
                  <a:schemeClr val="bg2">
                    <a:lumMod val="10000"/>
                  </a:schemeClr>
                </a:solidFill>
                <a:latin typeface="Lucida Handwriting" pitchFamily="66" charset="0"/>
              </a:rPr>
              <a:t>(Sonikaid)</a:t>
            </a:r>
            <a:endParaRPr lang="it-IT" b="1" i="1" dirty="0">
              <a:solidFill>
                <a:schemeClr val="bg2">
                  <a:lumMod val="10000"/>
                </a:schemeClr>
              </a:solidFill>
              <a:latin typeface="Lucida Handwriting" pitchFamily="66" charset="0"/>
            </a:endParaRPr>
          </a:p>
        </p:txBody>
      </p:sp>
      <p:sp>
        <p:nvSpPr>
          <p:cNvPr id="3" name="Rettangolo 2"/>
          <p:cNvSpPr/>
          <p:nvPr/>
        </p:nvSpPr>
        <p:spPr>
          <a:xfrm>
            <a:off x="1259632" y="332656"/>
            <a:ext cx="6552728" cy="707886"/>
          </a:xfrm>
          <a:prstGeom prst="rect">
            <a:avLst/>
          </a:prstGeom>
        </p:spPr>
        <p:txBody>
          <a:bodyPr wrap="square">
            <a:spAutoFit/>
          </a:bodyPr>
          <a:lstStyle/>
          <a:p>
            <a:pPr lvl="0" algn="ctr"/>
            <a:r>
              <a:rPr lang="it-IT" sz="4000" b="1" i="1" dirty="0">
                <a:solidFill>
                  <a:schemeClr val="bg2">
                    <a:lumMod val="10000"/>
                  </a:schemeClr>
                </a:solidFill>
                <a:latin typeface="Lucida Handwriting" pitchFamily="66" charset="0"/>
              </a:rPr>
              <a:t>ASCOLTAZIONE</a:t>
            </a:r>
          </a:p>
        </p:txBody>
      </p:sp>
      <p:sp>
        <p:nvSpPr>
          <p:cNvPr id="4" name="Rettangolo 3"/>
          <p:cNvSpPr/>
          <p:nvPr/>
        </p:nvSpPr>
        <p:spPr>
          <a:xfrm>
            <a:off x="3432390" y="3818077"/>
            <a:ext cx="4968552" cy="473206"/>
          </a:xfrm>
          <a:prstGeom prst="rect">
            <a:avLst/>
          </a:prstGeom>
        </p:spPr>
        <p:txBody>
          <a:bodyPr wrap="square">
            <a:spAutoFit/>
          </a:bodyPr>
          <a:lstStyle/>
          <a:p>
            <a:pPr algn="ctr">
              <a:lnSpc>
                <a:spcPct val="150000"/>
              </a:lnSpc>
            </a:pPr>
            <a:r>
              <a:rPr lang="it-IT" b="1" i="1" dirty="0" smtClean="0">
                <a:solidFill>
                  <a:schemeClr val="bg2">
                    <a:lumMod val="10000"/>
                  </a:schemeClr>
                </a:solidFill>
                <a:latin typeface="Lucida Handwriting" pitchFamily="66" charset="0"/>
              </a:rPr>
              <a:t> </a:t>
            </a:r>
            <a:endParaRPr lang="it-IT" i="1" dirty="0">
              <a:solidFill>
                <a:schemeClr val="bg2">
                  <a:lumMod val="10000"/>
                </a:schemeClr>
              </a:solidFill>
              <a:latin typeface="Lucida Handwriting" pitchFamily="66" charset="0"/>
            </a:endParaRPr>
          </a:p>
        </p:txBody>
      </p:sp>
      <p:sp>
        <p:nvSpPr>
          <p:cNvPr id="5" name="CasellaDiTesto 4"/>
          <p:cNvSpPr txBox="1"/>
          <p:nvPr/>
        </p:nvSpPr>
        <p:spPr>
          <a:xfrm>
            <a:off x="179512" y="4291283"/>
            <a:ext cx="8640960" cy="2169825"/>
          </a:xfrm>
          <a:prstGeom prst="rect">
            <a:avLst/>
          </a:prstGeom>
          <a:noFill/>
        </p:spPr>
        <p:txBody>
          <a:bodyPr wrap="square" rtlCol="0">
            <a:spAutoFit/>
          </a:bodyPr>
          <a:lstStyle/>
          <a:p>
            <a:pPr algn="ctr">
              <a:lnSpc>
                <a:spcPct val="150000"/>
              </a:lnSpc>
            </a:pPr>
            <a:r>
              <a:rPr lang="it-IT" i="1" dirty="0" smtClean="0">
                <a:latin typeface="Lucida Handwriting" pitchFamily="66" charset="0"/>
              </a:rPr>
              <a:t>Il  b.c.f. si distingue dal battito materno perché asincrono rispetto al polso materno, viene definito «pendolare» </a:t>
            </a:r>
          </a:p>
          <a:p>
            <a:pPr algn="ctr">
              <a:lnSpc>
                <a:spcPct val="150000"/>
              </a:lnSpc>
            </a:pPr>
            <a:r>
              <a:rPr lang="it-IT" i="1" dirty="0" smtClean="0">
                <a:latin typeface="Lucida Handwriting" pitchFamily="66" charset="0"/>
              </a:rPr>
              <a:t>La frequenza media è  di circa 140b/m</a:t>
            </a:r>
          </a:p>
          <a:p>
            <a:pPr algn="ctr">
              <a:lnSpc>
                <a:spcPct val="150000"/>
              </a:lnSpc>
            </a:pPr>
            <a:r>
              <a:rPr lang="it-IT" i="1" dirty="0" smtClean="0">
                <a:latin typeface="Lucida Handwriting" pitchFamily="66" charset="0"/>
              </a:rPr>
              <a:t>L’intervallo che intercorre fra un battito e quello successivo (varianza) è sempre diverso</a:t>
            </a:r>
            <a:endParaRPr lang="it-IT" i="1" dirty="0">
              <a:latin typeface="Lucida Handwriting" pitchFamily="66" charset="0"/>
            </a:endParaRPr>
          </a:p>
        </p:txBody>
      </p:sp>
    </p:spTree>
    <p:extLst>
      <p:ext uri="{BB962C8B-B14F-4D97-AF65-F5344CB8AC3E}">
        <p14:creationId xmlns:p14="http://schemas.microsoft.com/office/powerpoint/2010/main" val="1155244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2204864"/>
            <a:ext cx="4572000" cy="2262158"/>
          </a:xfrm>
          <a:prstGeom prst="rect">
            <a:avLst/>
          </a:prstGeom>
        </p:spPr>
        <p:txBody>
          <a:bodyPr>
            <a:spAutoFit/>
          </a:bodyPr>
          <a:lstStyle/>
          <a:p>
            <a:pPr lvl="0" algn="ctr">
              <a:lnSpc>
                <a:spcPct val="150000"/>
              </a:lnSpc>
            </a:pPr>
            <a:r>
              <a:rPr lang="it-IT" sz="2000" b="1" i="1" dirty="0">
                <a:solidFill>
                  <a:srgbClr val="B4DCFA">
                    <a:lumMod val="10000"/>
                  </a:srgbClr>
                </a:solidFill>
                <a:latin typeface="Lucida Handwriting" pitchFamily="66" charset="0"/>
              </a:rPr>
              <a:t>RILEVATORE AD ULTRASUONI</a:t>
            </a:r>
          </a:p>
          <a:p>
            <a:pPr lvl="0" algn="ctr">
              <a:lnSpc>
                <a:spcPct val="150000"/>
              </a:lnSpc>
            </a:pPr>
            <a:r>
              <a:rPr lang="it-IT" sz="2000" b="1" i="1" dirty="0">
                <a:solidFill>
                  <a:srgbClr val="B4DCFA">
                    <a:lumMod val="10000"/>
                  </a:srgbClr>
                </a:solidFill>
                <a:latin typeface="Lucida Handwriting" pitchFamily="66" charset="0"/>
              </a:rPr>
              <a:t>(effetto Doppler</a:t>
            </a:r>
            <a:r>
              <a:rPr lang="it-IT" b="1" i="1" dirty="0">
                <a:solidFill>
                  <a:srgbClr val="B4DCFA">
                    <a:lumMod val="10000"/>
                  </a:srgbClr>
                </a:solidFill>
                <a:latin typeface="Lucida Handwriting" pitchFamily="66" charset="0"/>
              </a:rPr>
              <a:t>)</a:t>
            </a:r>
          </a:p>
          <a:p>
            <a:pPr lvl="0" algn="ctr">
              <a:lnSpc>
                <a:spcPct val="150000"/>
              </a:lnSpc>
            </a:pPr>
            <a:r>
              <a:rPr lang="it-IT" i="1" dirty="0">
                <a:solidFill>
                  <a:srgbClr val="002060"/>
                </a:solidFill>
                <a:latin typeface="Lucida Handwriting" pitchFamily="66" charset="0"/>
              </a:rPr>
              <a:t>Permette</a:t>
            </a:r>
            <a:r>
              <a:rPr lang="it-IT" i="1" dirty="0">
                <a:solidFill>
                  <a:srgbClr val="B4DCFA">
                    <a:lumMod val="10000"/>
                  </a:srgbClr>
                </a:solidFill>
                <a:latin typeface="Lucida Handwriting" pitchFamily="66" charset="0"/>
              </a:rPr>
              <a:t> l’ascoltazione del b.c.f.</a:t>
            </a:r>
          </a:p>
          <a:p>
            <a:pPr lvl="0" algn="ctr">
              <a:lnSpc>
                <a:spcPct val="150000"/>
              </a:lnSpc>
            </a:pPr>
            <a:r>
              <a:rPr lang="it-IT" i="1" dirty="0">
                <a:solidFill>
                  <a:srgbClr val="B4DCFA">
                    <a:lumMod val="10000"/>
                  </a:srgbClr>
                </a:solidFill>
                <a:latin typeface="Lucida Handwriting" pitchFamily="66" charset="0"/>
              </a:rPr>
              <a:t>dalla 10</a:t>
            </a:r>
            <a:r>
              <a:rPr lang="it-IT" sz="1200" b="1" i="1" dirty="0">
                <a:solidFill>
                  <a:srgbClr val="B4DCFA">
                    <a:lumMod val="10000"/>
                  </a:srgbClr>
                </a:solidFill>
                <a:latin typeface="Lucida Handwriting" pitchFamily="66" charset="0"/>
              </a:rPr>
              <a:t>a</a:t>
            </a:r>
            <a:r>
              <a:rPr lang="it-IT" i="1" dirty="0">
                <a:solidFill>
                  <a:srgbClr val="B4DCFA">
                    <a:lumMod val="10000"/>
                  </a:srgbClr>
                </a:solidFill>
                <a:latin typeface="Lucida Handwriting" pitchFamily="66" charset="0"/>
              </a:rPr>
              <a:t>-12</a:t>
            </a:r>
            <a:r>
              <a:rPr lang="it-IT" sz="1200" b="1" i="1" dirty="0">
                <a:solidFill>
                  <a:srgbClr val="B4DCFA">
                    <a:lumMod val="10000"/>
                  </a:srgbClr>
                </a:solidFill>
                <a:latin typeface="Lucida Handwriting" pitchFamily="66" charset="0"/>
              </a:rPr>
              <a:t>a </a:t>
            </a:r>
            <a:r>
              <a:rPr lang="it-IT" i="1" dirty="0">
                <a:solidFill>
                  <a:srgbClr val="B4DCFA">
                    <a:lumMod val="10000"/>
                  </a:srgbClr>
                </a:solidFill>
                <a:latin typeface="Lucida Handwriting" pitchFamily="66" charset="0"/>
              </a:rPr>
              <a:t>settimana </a:t>
            </a:r>
          </a:p>
          <a:p>
            <a:pPr lvl="0" algn="ctr">
              <a:lnSpc>
                <a:spcPct val="150000"/>
              </a:lnSpc>
            </a:pPr>
            <a:r>
              <a:rPr lang="it-IT" i="1" dirty="0">
                <a:solidFill>
                  <a:srgbClr val="B4DCFA">
                    <a:lumMod val="10000"/>
                  </a:srgbClr>
                </a:solidFill>
                <a:latin typeface="Lucida Handwriting" pitchFamily="66" charset="0"/>
              </a:rPr>
              <a:t>di  gestazione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6" y="2060848"/>
            <a:ext cx="2957513"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259632" y="260648"/>
            <a:ext cx="6624736" cy="707886"/>
          </a:xfrm>
          <a:prstGeom prst="rect">
            <a:avLst/>
          </a:prstGeom>
        </p:spPr>
        <p:txBody>
          <a:bodyPr wrap="square">
            <a:spAutoFit/>
          </a:bodyPr>
          <a:lstStyle/>
          <a:p>
            <a:pPr algn="ctr"/>
            <a:r>
              <a:rPr lang="it-IT" sz="4000" b="1" i="1" dirty="0">
                <a:solidFill>
                  <a:srgbClr val="002060"/>
                </a:solidFill>
                <a:latin typeface="Lucida Handwriting" pitchFamily="66" charset="0"/>
              </a:rPr>
              <a:t>ASCOLTAZIONE</a:t>
            </a:r>
            <a:endParaRPr lang="it-IT" dirty="0">
              <a:solidFill>
                <a:srgbClr val="002060"/>
              </a:solidFill>
            </a:endParaRPr>
          </a:p>
        </p:txBody>
      </p:sp>
    </p:spTree>
    <p:extLst>
      <p:ext uri="{BB962C8B-B14F-4D97-AF65-F5344CB8AC3E}">
        <p14:creationId xmlns:p14="http://schemas.microsoft.com/office/powerpoint/2010/main" val="3923740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grayscl/>
            <a:lum bright="-16000" contrast="30000"/>
            <a:extLst>
              <a:ext uri="{28A0092B-C50C-407E-A947-70E740481C1C}">
                <a14:useLocalDpi xmlns:a14="http://schemas.microsoft.com/office/drawing/2010/main" val="0"/>
              </a:ext>
            </a:extLst>
          </a:blip>
          <a:srcRect/>
          <a:stretch>
            <a:fillRect/>
          </a:stretch>
        </p:blipFill>
        <p:spPr bwMode="auto">
          <a:xfrm>
            <a:off x="4704006" y="2348880"/>
            <a:ext cx="4150971" cy="40024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353586" y="980728"/>
            <a:ext cx="8700839" cy="1200329"/>
          </a:xfrm>
          <a:prstGeom prst="rect">
            <a:avLst/>
          </a:prstGeom>
        </p:spPr>
        <p:txBody>
          <a:bodyPr wrap="square">
            <a:spAutoFit/>
          </a:bodyPr>
          <a:lstStyle/>
          <a:p>
            <a:r>
              <a:rPr lang="it-IT" i="1" dirty="0">
                <a:solidFill>
                  <a:schemeClr val="bg2">
                    <a:lumMod val="10000"/>
                  </a:schemeClr>
                </a:solidFill>
                <a:latin typeface="Lucida Handwriting" pitchFamily="66" charset="0"/>
              </a:rPr>
              <a:t>Quando il feto ha raggiunto un notevole sviluppo, ossia dopo </a:t>
            </a:r>
            <a:endParaRPr lang="it-IT" i="1" dirty="0" smtClean="0">
              <a:solidFill>
                <a:schemeClr val="bg2">
                  <a:lumMod val="10000"/>
                </a:schemeClr>
              </a:solidFill>
              <a:latin typeface="Lucida Handwriting" pitchFamily="66" charset="0"/>
            </a:endParaRPr>
          </a:p>
          <a:p>
            <a:r>
              <a:rPr lang="it-IT" i="1" dirty="0" smtClean="0">
                <a:solidFill>
                  <a:schemeClr val="bg2">
                    <a:lumMod val="10000"/>
                  </a:schemeClr>
                </a:solidFill>
                <a:latin typeface="Lucida Handwriting" pitchFamily="66" charset="0"/>
              </a:rPr>
              <a:t>la 26a-28a settimana </a:t>
            </a:r>
            <a:r>
              <a:rPr lang="it-IT" i="1" dirty="0">
                <a:solidFill>
                  <a:schemeClr val="bg2">
                    <a:lumMod val="10000"/>
                  </a:schemeClr>
                </a:solidFill>
                <a:latin typeface="Lucida Handwriting" pitchFamily="66" charset="0"/>
              </a:rPr>
              <a:t>di gestazione, si possono stabilire </a:t>
            </a:r>
            <a:r>
              <a:rPr lang="it-IT" i="1" dirty="0" smtClean="0">
                <a:solidFill>
                  <a:schemeClr val="bg2">
                    <a:lumMod val="10000"/>
                  </a:schemeClr>
                </a:solidFill>
                <a:latin typeface="Lucida Handwriting" pitchFamily="66" charset="0"/>
              </a:rPr>
              <a:t>,</a:t>
            </a:r>
          </a:p>
          <a:p>
            <a:r>
              <a:rPr lang="it-IT" i="1" dirty="0" smtClean="0">
                <a:solidFill>
                  <a:schemeClr val="bg2">
                    <a:lumMod val="10000"/>
                  </a:schemeClr>
                </a:solidFill>
                <a:latin typeface="Lucida Handwriting" pitchFamily="66" charset="0"/>
              </a:rPr>
              <a:t>con </a:t>
            </a:r>
            <a:r>
              <a:rPr lang="it-IT" i="1" dirty="0">
                <a:solidFill>
                  <a:schemeClr val="bg2">
                    <a:lumMod val="10000"/>
                  </a:schemeClr>
                </a:solidFill>
                <a:latin typeface="Lucida Handwriting" pitchFamily="66" charset="0"/>
              </a:rPr>
              <a:t>la palpazione </a:t>
            </a:r>
            <a:r>
              <a:rPr lang="it-IT" i="1" dirty="0" smtClean="0">
                <a:solidFill>
                  <a:schemeClr val="bg2">
                    <a:lumMod val="10000"/>
                  </a:schemeClr>
                </a:solidFill>
                <a:latin typeface="Lucida Handwriting" pitchFamily="66" charset="0"/>
              </a:rPr>
              <a:t>,alcuni dati </a:t>
            </a:r>
            <a:r>
              <a:rPr lang="it-IT" i="1" dirty="0">
                <a:solidFill>
                  <a:schemeClr val="bg2">
                    <a:lumMod val="10000"/>
                  </a:schemeClr>
                </a:solidFill>
                <a:latin typeface="Lucida Handwriting" pitchFamily="66" charset="0"/>
              </a:rPr>
              <a:t>importanti applicando </a:t>
            </a:r>
            <a:endParaRPr lang="it-IT" i="1" dirty="0" smtClean="0">
              <a:solidFill>
                <a:schemeClr val="bg2">
                  <a:lumMod val="10000"/>
                </a:schemeClr>
              </a:solidFill>
              <a:latin typeface="Lucida Handwriting" pitchFamily="66" charset="0"/>
            </a:endParaRPr>
          </a:p>
          <a:p>
            <a:r>
              <a:rPr lang="it-IT" i="1" dirty="0" smtClean="0">
                <a:solidFill>
                  <a:schemeClr val="bg2">
                    <a:lumMod val="10000"/>
                  </a:schemeClr>
                </a:solidFill>
                <a:latin typeface="Lucida Handwriting" pitchFamily="66" charset="0"/>
              </a:rPr>
              <a:t>le  Manovre  di  Leopold</a:t>
            </a:r>
            <a:r>
              <a:rPr lang="it-IT" i="1" dirty="0">
                <a:solidFill>
                  <a:schemeClr val="bg2">
                    <a:lumMod val="10000"/>
                  </a:schemeClr>
                </a:solidFill>
                <a:latin typeface="Lucida Handwriting" pitchFamily="66" charset="0"/>
              </a:rPr>
              <a:t>:</a:t>
            </a:r>
          </a:p>
        </p:txBody>
      </p:sp>
      <p:sp>
        <p:nvSpPr>
          <p:cNvPr id="3" name="Rettangolo 2"/>
          <p:cNvSpPr/>
          <p:nvPr/>
        </p:nvSpPr>
        <p:spPr>
          <a:xfrm>
            <a:off x="77746" y="2636912"/>
            <a:ext cx="4680521" cy="3139321"/>
          </a:xfrm>
          <a:prstGeom prst="rect">
            <a:avLst/>
          </a:prstGeom>
        </p:spPr>
        <p:txBody>
          <a:bodyPr wrap="square">
            <a:spAutoFit/>
          </a:bodyPr>
          <a:lstStyle/>
          <a:p>
            <a:r>
              <a:rPr lang="it-IT" i="1" dirty="0">
                <a:latin typeface="Lucida Handwriting" pitchFamily="66" charset="0"/>
              </a:rPr>
              <a:t>•</a:t>
            </a:r>
            <a:r>
              <a:rPr lang="it-IT" b="1" i="1" dirty="0">
                <a:solidFill>
                  <a:schemeClr val="bg2">
                    <a:lumMod val="10000"/>
                  </a:schemeClr>
                </a:solidFill>
                <a:latin typeface="Lucida Handwriting" pitchFamily="66" charset="0"/>
              </a:rPr>
              <a:t>1a MANOVRA</a:t>
            </a:r>
            <a:r>
              <a:rPr lang="it-IT" i="1" dirty="0">
                <a:solidFill>
                  <a:schemeClr val="bg2">
                    <a:lumMod val="10000"/>
                  </a:schemeClr>
                </a:solidFill>
                <a:latin typeface="Lucida Handwriting" pitchFamily="66" charset="0"/>
              </a:rPr>
              <a:t>: livello del fondo</a:t>
            </a:r>
          </a:p>
          <a:p>
            <a:r>
              <a:rPr lang="it-IT" i="1" dirty="0" smtClean="0">
                <a:solidFill>
                  <a:schemeClr val="bg2">
                    <a:lumMod val="10000"/>
                  </a:schemeClr>
                </a:solidFill>
                <a:latin typeface="Lucida Handwriting" pitchFamily="66" charset="0"/>
              </a:rPr>
              <a:t>  uterino</a:t>
            </a:r>
            <a:r>
              <a:rPr lang="it-IT" i="1" dirty="0">
                <a:solidFill>
                  <a:schemeClr val="bg2">
                    <a:lumMod val="10000"/>
                  </a:schemeClr>
                </a:solidFill>
                <a:latin typeface="Lucida Handwriting" pitchFamily="66" charset="0"/>
              </a:rPr>
              <a:t>;</a:t>
            </a:r>
          </a:p>
          <a:p>
            <a:r>
              <a:rPr lang="it-IT" i="1" dirty="0">
                <a:solidFill>
                  <a:schemeClr val="bg2">
                    <a:lumMod val="10000"/>
                  </a:schemeClr>
                </a:solidFill>
                <a:latin typeface="Lucida Handwriting" pitchFamily="66" charset="0"/>
              </a:rPr>
              <a:t>•</a:t>
            </a:r>
            <a:r>
              <a:rPr lang="it-IT" b="1" i="1" dirty="0">
                <a:solidFill>
                  <a:schemeClr val="bg2">
                    <a:lumMod val="10000"/>
                  </a:schemeClr>
                </a:solidFill>
                <a:latin typeface="Lucida Handwriting" pitchFamily="66" charset="0"/>
              </a:rPr>
              <a:t>2a MANOVRA</a:t>
            </a:r>
            <a:r>
              <a:rPr lang="it-IT" i="1" dirty="0">
                <a:solidFill>
                  <a:schemeClr val="bg2">
                    <a:lumMod val="10000"/>
                  </a:schemeClr>
                </a:solidFill>
                <a:latin typeface="Lucida Handwriting" pitchFamily="66" charset="0"/>
              </a:rPr>
              <a:t>: situazione fetale</a:t>
            </a:r>
          </a:p>
          <a:p>
            <a:r>
              <a:rPr lang="it-IT" i="1" dirty="0" smtClean="0">
                <a:solidFill>
                  <a:schemeClr val="bg2">
                    <a:lumMod val="10000"/>
                  </a:schemeClr>
                </a:solidFill>
                <a:latin typeface="Lucida Handwriting" pitchFamily="66" charset="0"/>
              </a:rPr>
              <a:t> (</a:t>
            </a:r>
            <a:r>
              <a:rPr lang="it-IT" i="1" dirty="0">
                <a:solidFill>
                  <a:schemeClr val="bg2">
                    <a:lumMod val="10000"/>
                  </a:schemeClr>
                </a:solidFill>
                <a:latin typeface="Lucida Handwriting" pitchFamily="66" charset="0"/>
              </a:rPr>
              <a:t>longitudinale, trasversa o</a:t>
            </a:r>
          </a:p>
          <a:p>
            <a:r>
              <a:rPr lang="it-IT" i="1" dirty="0" smtClean="0">
                <a:solidFill>
                  <a:schemeClr val="bg2">
                    <a:lumMod val="10000"/>
                  </a:schemeClr>
                </a:solidFill>
                <a:latin typeface="Lucida Handwriting" pitchFamily="66" charset="0"/>
              </a:rPr>
              <a:t>  obliqua</a:t>
            </a:r>
            <a:r>
              <a:rPr lang="it-IT" i="1" dirty="0">
                <a:solidFill>
                  <a:schemeClr val="bg2">
                    <a:lumMod val="10000"/>
                  </a:schemeClr>
                </a:solidFill>
                <a:latin typeface="Lucida Handwriting" pitchFamily="66" charset="0"/>
              </a:rPr>
              <a:t>);</a:t>
            </a:r>
          </a:p>
          <a:p>
            <a:r>
              <a:rPr lang="it-IT" i="1" dirty="0">
                <a:solidFill>
                  <a:schemeClr val="bg2">
                    <a:lumMod val="10000"/>
                  </a:schemeClr>
                </a:solidFill>
                <a:latin typeface="Lucida Handwriting" pitchFamily="66" charset="0"/>
              </a:rPr>
              <a:t>•</a:t>
            </a:r>
            <a:r>
              <a:rPr lang="it-IT" b="1" i="1" dirty="0">
                <a:solidFill>
                  <a:schemeClr val="bg2">
                    <a:lumMod val="10000"/>
                  </a:schemeClr>
                </a:solidFill>
                <a:latin typeface="Lucida Handwriting" pitchFamily="66" charset="0"/>
              </a:rPr>
              <a:t>3a MANOVRA</a:t>
            </a:r>
            <a:r>
              <a:rPr lang="it-IT" i="1" dirty="0">
                <a:solidFill>
                  <a:schemeClr val="bg2">
                    <a:lumMod val="10000"/>
                  </a:schemeClr>
                </a:solidFill>
                <a:latin typeface="Lucida Handwriting" pitchFamily="66" charset="0"/>
              </a:rPr>
              <a:t>: valutazione</a:t>
            </a:r>
          </a:p>
          <a:p>
            <a:r>
              <a:rPr lang="it-IT" i="1" dirty="0" smtClean="0">
                <a:solidFill>
                  <a:schemeClr val="bg2">
                    <a:lumMod val="10000"/>
                  </a:schemeClr>
                </a:solidFill>
                <a:latin typeface="Lucida Handwriting" pitchFamily="66" charset="0"/>
              </a:rPr>
              <a:t>  della </a:t>
            </a:r>
            <a:r>
              <a:rPr lang="it-IT" i="1" dirty="0">
                <a:solidFill>
                  <a:schemeClr val="bg2">
                    <a:lumMod val="10000"/>
                  </a:schemeClr>
                </a:solidFill>
                <a:latin typeface="Lucida Handwriting" pitchFamily="66" charset="0"/>
              </a:rPr>
              <a:t>parte presentata (mobile </a:t>
            </a:r>
            <a:endParaRPr lang="it-IT" i="1" dirty="0" smtClean="0">
              <a:solidFill>
                <a:schemeClr val="bg2">
                  <a:lumMod val="10000"/>
                </a:schemeClr>
              </a:solidFill>
              <a:latin typeface="Lucida Handwriting" pitchFamily="66" charset="0"/>
            </a:endParaRPr>
          </a:p>
          <a:p>
            <a:r>
              <a:rPr lang="it-IT" i="1" dirty="0" smtClean="0">
                <a:solidFill>
                  <a:schemeClr val="bg2">
                    <a:lumMod val="10000"/>
                  </a:schemeClr>
                </a:solidFill>
                <a:latin typeface="Lucida Handwriting" pitchFamily="66" charset="0"/>
              </a:rPr>
              <a:t>  o impegnata</a:t>
            </a:r>
            <a:r>
              <a:rPr lang="it-IT" i="1" dirty="0">
                <a:solidFill>
                  <a:schemeClr val="bg2">
                    <a:lumMod val="10000"/>
                  </a:schemeClr>
                </a:solidFill>
                <a:latin typeface="Lucida Handwriting" pitchFamily="66" charset="0"/>
              </a:rPr>
              <a:t>) e diagnosi di</a:t>
            </a:r>
          </a:p>
          <a:p>
            <a:r>
              <a:rPr lang="it-IT" i="1" dirty="0" smtClean="0">
                <a:solidFill>
                  <a:schemeClr val="bg2">
                    <a:lumMod val="10000"/>
                  </a:schemeClr>
                </a:solidFill>
                <a:latin typeface="Lucida Handwriting" pitchFamily="66" charset="0"/>
              </a:rPr>
              <a:t>  presentazione </a:t>
            </a:r>
            <a:r>
              <a:rPr lang="it-IT" i="1" dirty="0">
                <a:solidFill>
                  <a:schemeClr val="bg2">
                    <a:lumMod val="10000"/>
                  </a:schemeClr>
                </a:solidFill>
                <a:latin typeface="Lucida Handwriting" pitchFamily="66" charset="0"/>
              </a:rPr>
              <a:t>(testa o podice);</a:t>
            </a:r>
          </a:p>
          <a:p>
            <a:r>
              <a:rPr lang="it-IT" i="1" dirty="0" smtClean="0">
                <a:solidFill>
                  <a:schemeClr val="bg2">
                    <a:lumMod val="10000"/>
                  </a:schemeClr>
                </a:solidFill>
                <a:latin typeface="Lucida Handwriting" pitchFamily="66" charset="0"/>
              </a:rPr>
              <a:t>•</a:t>
            </a:r>
            <a:r>
              <a:rPr lang="it-IT" b="1" i="1" dirty="0">
                <a:solidFill>
                  <a:schemeClr val="bg2">
                    <a:lumMod val="10000"/>
                  </a:schemeClr>
                </a:solidFill>
                <a:latin typeface="Lucida Handwriting" pitchFamily="66" charset="0"/>
              </a:rPr>
              <a:t>4a MANOVRA: </a:t>
            </a:r>
            <a:r>
              <a:rPr lang="it-IT" i="1" dirty="0">
                <a:solidFill>
                  <a:schemeClr val="bg2">
                    <a:lumMod val="10000"/>
                  </a:schemeClr>
                </a:solidFill>
                <a:latin typeface="Lucida Handwriting" pitchFamily="66" charset="0"/>
              </a:rPr>
              <a:t>grado di</a:t>
            </a:r>
          </a:p>
          <a:p>
            <a:r>
              <a:rPr lang="it-IT" i="1" dirty="0" smtClean="0">
                <a:solidFill>
                  <a:schemeClr val="bg2">
                    <a:lumMod val="10000"/>
                  </a:schemeClr>
                </a:solidFill>
                <a:latin typeface="Lucida Handwriting" pitchFamily="66" charset="0"/>
              </a:rPr>
              <a:t> discesa </a:t>
            </a:r>
            <a:r>
              <a:rPr lang="it-IT" i="1" dirty="0">
                <a:solidFill>
                  <a:schemeClr val="bg2">
                    <a:lumMod val="10000"/>
                  </a:schemeClr>
                </a:solidFill>
                <a:latin typeface="Lucida Handwriting" pitchFamily="66" charset="0"/>
              </a:rPr>
              <a:t>della parte presentata;</a:t>
            </a:r>
          </a:p>
        </p:txBody>
      </p:sp>
      <p:sp>
        <p:nvSpPr>
          <p:cNvPr id="4" name="CasellaDiTesto 3"/>
          <p:cNvSpPr txBox="1"/>
          <p:nvPr/>
        </p:nvSpPr>
        <p:spPr>
          <a:xfrm>
            <a:off x="539552" y="188639"/>
            <a:ext cx="7818814" cy="984885"/>
          </a:xfrm>
          <a:prstGeom prst="rect">
            <a:avLst/>
          </a:prstGeom>
          <a:noFill/>
        </p:spPr>
        <p:txBody>
          <a:bodyPr wrap="square" rtlCol="0">
            <a:spAutoFit/>
          </a:bodyPr>
          <a:lstStyle/>
          <a:p>
            <a:pPr algn="ctr"/>
            <a:r>
              <a:rPr lang="it-IT" sz="4000" b="1" i="1" dirty="0" smtClean="0">
                <a:solidFill>
                  <a:srgbClr val="002060"/>
                </a:solidFill>
                <a:latin typeface="Lucida Handwriting" pitchFamily="66" charset="0"/>
              </a:rPr>
              <a:t>La Palpazione</a:t>
            </a:r>
          </a:p>
          <a:p>
            <a:endParaRPr lang="it-IT" dirty="0"/>
          </a:p>
        </p:txBody>
      </p:sp>
    </p:spTree>
    <p:extLst>
      <p:ext uri="{BB962C8B-B14F-4D97-AF65-F5344CB8AC3E}">
        <p14:creationId xmlns:p14="http://schemas.microsoft.com/office/powerpoint/2010/main" val="2762247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88878" y="307975"/>
            <a:ext cx="7560840" cy="769441"/>
          </a:xfrm>
          <a:prstGeom prst="rect">
            <a:avLst/>
          </a:prstGeom>
        </p:spPr>
        <p:txBody>
          <a:bodyPr wrap="square">
            <a:spAutoFit/>
          </a:bodyPr>
          <a:lstStyle/>
          <a:p>
            <a:pPr lvl="0" algn="ctr"/>
            <a:r>
              <a:rPr lang="it-IT" sz="4400" b="1" i="1" dirty="0">
                <a:solidFill>
                  <a:srgbClr val="002060"/>
                </a:solidFill>
                <a:latin typeface="Lucida Calligraphy" pitchFamily="66" charset="0"/>
                <a:cs typeface="Arial" pitchFamily="34" charset="0"/>
              </a:rPr>
              <a:t>Si nasce… il parto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29000"/>
            <a:ext cx="3420380" cy="31141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33" y="1441889"/>
            <a:ext cx="3706719" cy="24976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167510"/>
            <a:ext cx="3136553" cy="2088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6350" y="1268760"/>
            <a:ext cx="3483049" cy="2160240"/>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6649" y="4437112"/>
            <a:ext cx="2952750" cy="2106003"/>
          </a:xfrm>
          <a:prstGeom prst="roundRect">
            <a:avLst>
              <a:gd name="adj" fmla="val 16667"/>
            </a:avLst>
          </a:prstGeom>
          <a:ln>
            <a:noFill/>
          </a:ln>
          <a:effectLst>
            <a:outerShdw blurRad="76200" dist="38100" dir="7800000" algn="tl" rotWithShape="0">
              <a:srgbClr val="000000">
                <a:alpha val="40000"/>
              </a:srgbClr>
            </a:outerShdw>
          </a:effectLst>
          <a:scene3d>
            <a:camera prst="isometricOffAxis2Left"/>
            <a:lightRig rig="contrasting" dir="t">
              <a:rot lat="0" lon="0" rev="4200000"/>
            </a:lightRig>
          </a:scene3d>
          <a:sp3d prstMaterial="plastic">
            <a:bevelT w="381000" h="1143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35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hotocopy/>
                    </a14:imgEffect>
                    <a14:imgEffect>
                      <a14:colorTemperature colorTemp="11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99592" y="620688"/>
            <a:ext cx="7285112" cy="520065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4246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3"/>
          </p:nvPr>
        </p:nvSpPr>
        <p:spPr>
          <a:xfrm>
            <a:off x="5649" y="260648"/>
            <a:ext cx="9144000" cy="792088"/>
          </a:xfrm>
        </p:spPr>
        <p:txBody>
          <a:bodyPr/>
          <a:lstStyle/>
          <a:p>
            <a:pPr marL="0" lvl="0" indent="0" algn="ctr">
              <a:spcBef>
                <a:spcPts val="0"/>
              </a:spcBef>
              <a:spcAft>
                <a:spcPts val="0"/>
              </a:spcAft>
              <a:buClrTx/>
              <a:buSzTx/>
              <a:buNone/>
            </a:pPr>
            <a:r>
              <a:rPr lang="it-IT" sz="4000" b="1" i="1" dirty="0">
                <a:solidFill>
                  <a:srgbClr val="002060"/>
                </a:solidFill>
                <a:latin typeface="Lucida Calligraphy" pitchFamily="66" charset="0"/>
              </a:rPr>
              <a:t>Calcolo settimane di gravidanza</a:t>
            </a:r>
          </a:p>
          <a:p>
            <a:endParaRPr lang="it-IT" dirty="0"/>
          </a:p>
        </p:txBody>
      </p:sp>
      <p:sp>
        <p:nvSpPr>
          <p:cNvPr id="4" name="Rettangolo 3"/>
          <p:cNvSpPr/>
          <p:nvPr/>
        </p:nvSpPr>
        <p:spPr>
          <a:xfrm>
            <a:off x="190809" y="1196752"/>
            <a:ext cx="8568952" cy="4585871"/>
          </a:xfrm>
          <a:prstGeom prst="rect">
            <a:avLst/>
          </a:prstGeom>
        </p:spPr>
        <p:txBody>
          <a:bodyPr wrap="square">
            <a:spAutoFit/>
          </a:bodyPr>
          <a:lstStyle/>
          <a:p>
            <a:pPr lvl="0" algn="ctr" fontAlgn="base"/>
            <a:r>
              <a:rPr lang="it-IT" sz="3200" b="1" i="1" dirty="0">
                <a:solidFill>
                  <a:srgbClr val="002060"/>
                </a:solidFill>
                <a:latin typeface="Lucida Calligraphy" pitchFamily="66" charset="0"/>
              </a:rPr>
              <a:t>L’età gestazionale</a:t>
            </a:r>
          </a:p>
          <a:p>
            <a:pPr lvl="0" algn="ctr" fontAlgn="base"/>
            <a:r>
              <a:rPr lang="it-IT" sz="2000" i="1" dirty="0">
                <a:solidFill>
                  <a:srgbClr val="002060"/>
                </a:solidFill>
                <a:latin typeface="Lucida Calligraphy" pitchFamily="66" charset="0"/>
              </a:rPr>
              <a:t>Secondo l’Organizzazione Mondiale della Sanità :</a:t>
            </a:r>
          </a:p>
          <a:p>
            <a:pPr lvl="0" algn="ctr" fontAlgn="base"/>
            <a:r>
              <a:rPr lang="it-IT" sz="2000" i="1" dirty="0">
                <a:solidFill>
                  <a:srgbClr val="002060"/>
                </a:solidFill>
                <a:latin typeface="Lucida Calligraphy" pitchFamily="66" charset="0"/>
              </a:rPr>
              <a:t>“La durata della gestazione è misurata a partire </a:t>
            </a:r>
          </a:p>
          <a:p>
            <a:pPr lvl="0" algn="ctr" fontAlgn="base"/>
            <a:r>
              <a:rPr lang="it-IT" sz="2000" i="1" dirty="0">
                <a:solidFill>
                  <a:srgbClr val="002060"/>
                </a:solidFill>
                <a:latin typeface="Lucida Calligraphy" pitchFamily="66" charset="0"/>
              </a:rPr>
              <a:t>dal primo giorno dell’ultima mestruazione normale.</a:t>
            </a:r>
          </a:p>
          <a:p>
            <a:pPr lvl="0" algn="ctr" fontAlgn="base"/>
            <a:r>
              <a:rPr lang="it-IT" sz="2000" i="1" dirty="0">
                <a:solidFill>
                  <a:srgbClr val="002060"/>
                </a:solidFill>
                <a:latin typeface="Lucida Calligraphy" pitchFamily="66" charset="0"/>
              </a:rPr>
              <a:t>L’età gestazionale viene espressa in giorni completi</a:t>
            </a:r>
          </a:p>
          <a:p>
            <a:pPr lvl="0" algn="ctr" fontAlgn="base"/>
            <a:r>
              <a:rPr lang="it-IT" sz="2000" i="1" dirty="0">
                <a:solidFill>
                  <a:srgbClr val="002060"/>
                </a:solidFill>
                <a:latin typeface="Lucida Calligraphy" pitchFamily="66" charset="0"/>
              </a:rPr>
              <a:t> o settimane complete”.</a:t>
            </a:r>
            <a:br>
              <a:rPr lang="it-IT" sz="2000" i="1" dirty="0">
                <a:solidFill>
                  <a:srgbClr val="002060"/>
                </a:solidFill>
                <a:latin typeface="Lucida Calligraphy" pitchFamily="66" charset="0"/>
              </a:rPr>
            </a:br>
            <a:r>
              <a:rPr lang="it-IT" sz="2000" i="1" dirty="0">
                <a:solidFill>
                  <a:srgbClr val="002060"/>
                </a:solidFill>
                <a:latin typeface="Lucida Calligraphy" pitchFamily="66" charset="0"/>
              </a:rPr>
              <a:t>L’età gestazionale viene quindi misurata basandosi </a:t>
            </a:r>
          </a:p>
          <a:p>
            <a:pPr lvl="0" algn="ctr" fontAlgn="base"/>
            <a:r>
              <a:rPr lang="it-IT" sz="2000" i="1" dirty="0">
                <a:solidFill>
                  <a:srgbClr val="002060"/>
                </a:solidFill>
                <a:latin typeface="Lucida Calligraphy" pitchFamily="66" charset="0"/>
              </a:rPr>
              <a:t>sulla mestruazione (</a:t>
            </a:r>
            <a:r>
              <a:rPr lang="it-IT" sz="2000" b="1" i="1" dirty="0">
                <a:solidFill>
                  <a:srgbClr val="002060"/>
                </a:solidFill>
                <a:latin typeface="Lucida Calligraphy" pitchFamily="66" charset="0"/>
              </a:rPr>
              <a:t>età mestruale</a:t>
            </a:r>
            <a:r>
              <a:rPr lang="it-IT" sz="2000" i="1" dirty="0">
                <a:solidFill>
                  <a:srgbClr val="002060"/>
                </a:solidFill>
                <a:latin typeface="Lucida Calligraphy" pitchFamily="66" charset="0"/>
              </a:rPr>
              <a:t>), e non sul momento </a:t>
            </a:r>
          </a:p>
          <a:p>
            <a:pPr lvl="0" algn="ctr" fontAlgn="base"/>
            <a:r>
              <a:rPr lang="it-IT" sz="2000" i="1" dirty="0">
                <a:solidFill>
                  <a:srgbClr val="002060"/>
                </a:solidFill>
                <a:latin typeface="Lucida Calligraphy" pitchFamily="66" charset="0"/>
              </a:rPr>
              <a:t>di concepimento (</a:t>
            </a:r>
            <a:r>
              <a:rPr lang="it-IT" sz="2000" b="1" i="1" dirty="0">
                <a:solidFill>
                  <a:srgbClr val="002060"/>
                </a:solidFill>
                <a:latin typeface="Lucida Calligraphy" pitchFamily="66" charset="0"/>
              </a:rPr>
              <a:t>età concezionale</a:t>
            </a:r>
            <a:r>
              <a:rPr lang="it-IT" sz="2000" i="1" dirty="0">
                <a:solidFill>
                  <a:srgbClr val="002060"/>
                </a:solidFill>
                <a:latin typeface="Lucida Calligraphy" pitchFamily="66" charset="0"/>
              </a:rPr>
              <a:t>) che invece si presume essere successiva di circa 2 settimane. </a:t>
            </a:r>
          </a:p>
          <a:p>
            <a:pPr lvl="0" algn="ctr" fontAlgn="base"/>
            <a:r>
              <a:rPr lang="it-IT" sz="2000" i="1" dirty="0">
                <a:solidFill>
                  <a:srgbClr val="002060"/>
                </a:solidFill>
                <a:latin typeface="Lucida Calligraphy" pitchFamily="66" charset="0"/>
              </a:rPr>
              <a:t>Per calcolare quindi la data presunta del parto si contano </a:t>
            </a:r>
          </a:p>
          <a:p>
            <a:pPr lvl="0" algn="ctr" fontAlgn="base"/>
            <a:r>
              <a:rPr lang="it-IT" sz="2000" i="1" dirty="0">
                <a:solidFill>
                  <a:srgbClr val="002060"/>
                </a:solidFill>
                <a:latin typeface="Lucida Calligraphy" pitchFamily="66" charset="0"/>
              </a:rPr>
              <a:t>280 giorni (40 settimane) dalla data del primo giorno dell’ultima mestruazione, con un margine</a:t>
            </a:r>
          </a:p>
          <a:p>
            <a:pPr lvl="0" algn="ctr" fontAlgn="base"/>
            <a:r>
              <a:rPr lang="it-IT" sz="2000" i="1" dirty="0">
                <a:solidFill>
                  <a:srgbClr val="002060"/>
                </a:solidFill>
                <a:latin typeface="Lucida Calligraphy" pitchFamily="66" charset="0"/>
              </a:rPr>
              <a:t> in più o in meno di 15 giorni.</a:t>
            </a:r>
          </a:p>
        </p:txBody>
      </p:sp>
    </p:spTree>
    <p:extLst>
      <p:ext uri="{BB962C8B-B14F-4D97-AF65-F5344CB8AC3E}">
        <p14:creationId xmlns:p14="http://schemas.microsoft.com/office/powerpoint/2010/main" val="217654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3772" y="1772816"/>
            <a:ext cx="8568952" cy="3293209"/>
          </a:xfrm>
          <a:prstGeom prst="rect">
            <a:avLst/>
          </a:prstGeom>
          <a:noFill/>
        </p:spPr>
        <p:txBody>
          <a:bodyPr wrap="square" rtlCol="0">
            <a:spAutoFit/>
          </a:bodyPr>
          <a:lstStyle/>
          <a:p>
            <a:pPr algn="ctr">
              <a:lnSpc>
                <a:spcPct val="150000"/>
              </a:lnSpc>
            </a:pPr>
            <a:r>
              <a:rPr lang="it-IT" sz="2000" b="1" i="1" dirty="0">
                <a:solidFill>
                  <a:srgbClr val="002060"/>
                </a:solidFill>
                <a:latin typeface="Lucida Calligraphy" pitchFamily="66" charset="0"/>
              </a:rPr>
              <a:t> </a:t>
            </a:r>
            <a:r>
              <a:rPr lang="it-IT" sz="2000" i="1" dirty="0" smtClean="0">
                <a:solidFill>
                  <a:srgbClr val="002060"/>
                </a:solidFill>
                <a:latin typeface="Lucida Calligraphy" pitchFamily="66" charset="0"/>
              </a:rPr>
              <a:t> </a:t>
            </a:r>
          </a:p>
          <a:p>
            <a:pPr algn="ctr">
              <a:lnSpc>
                <a:spcPct val="150000"/>
              </a:lnSpc>
            </a:pPr>
            <a:r>
              <a:rPr lang="it-IT" sz="2000" i="1" dirty="0" smtClean="0">
                <a:solidFill>
                  <a:srgbClr val="002060"/>
                </a:solidFill>
                <a:latin typeface="Lucida Calligraphy" pitchFamily="66" charset="0"/>
              </a:rPr>
              <a:t> </a:t>
            </a:r>
            <a:r>
              <a:rPr lang="it-IT" sz="2400" i="1" dirty="0" smtClean="0">
                <a:solidFill>
                  <a:srgbClr val="002060"/>
                </a:solidFill>
                <a:latin typeface="Lucida Calligraphy" pitchFamily="66" charset="0"/>
              </a:rPr>
              <a:t>Per calcolare la data presunta del parto viene utilizzato il  </a:t>
            </a:r>
            <a:r>
              <a:rPr lang="it-IT" sz="2400" b="1" i="1" dirty="0" smtClean="0">
                <a:solidFill>
                  <a:srgbClr val="002060"/>
                </a:solidFill>
                <a:latin typeface="Lucida Calligraphy" pitchFamily="66" charset="0"/>
              </a:rPr>
              <a:t>regolo </a:t>
            </a:r>
            <a:r>
              <a:rPr lang="it-IT" sz="2400" b="1" i="1" dirty="0">
                <a:solidFill>
                  <a:srgbClr val="002060"/>
                </a:solidFill>
                <a:latin typeface="Lucida Calligraphy" pitchFamily="66" charset="0"/>
              </a:rPr>
              <a:t>ostetrico</a:t>
            </a:r>
            <a:r>
              <a:rPr lang="it-IT" sz="2400" i="1" dirty="0">
                <a:solidFill>
                  <a:srgbClr val="002060"/>
                </a:solidFill>
                <a:latin typeface="Lucida Calligraphy" pitchFamily="66" charset="0"/>
              </a:rPr>
              <a:t> </a:t>
            </a:r>
            <a:r>
              <a:rPr lang="it-IT" sz="2400" i="1" dirty="0" smtClean="0">
                <a:solidFill>
                  <a:srgbClr val="002060"/>
                </a:solidFill>
                <a:latin typeface="Lucida Calligraphy" pitchFamily="66" charset="0"/>
              </a:rPr>
              <a:t>o</a:t>
            </a:r>
          </a:p>
          <a:p>
            <a:pPr algn="ctr">
              <a:lnSpc>
                <a:spcPct val="150000"/>
              </a:lnSpc>
            </a:pPr>
            <a:r>
              <a:rPr lang="it-IT" sz="2400" i="1" dirty="0" smtClean="0">
                <a:solidFill>
                  <a:srgbClr val="002060"/>
                </a:solidFill>
                <a:latin typeface="Lucida Calligraphy" pitchFamily="66" charset="0"/>
              </a:rPr>
              <a:t> </a:t>
            </a:r>
            <a:r>
              <a:rPr lang="it-IT" sz="2400" b="1" i="1" dirty="0" smtClean="0">
                <a:solidFill>
                  <a:srgbClr val="002060"/>
                </a:solidFill>
                <a:latin typeface="Lucida Calligraphy" pitchFamily="66" charset="0"/>
              </a:rPr>
              <a:t>ruota </a:t>
            </a:r>
            <a:r>
              <a:rPr lang="it-IT" sz="2400" b="1" i="1" dirty="0">
                <a:solidFill>
                  <a:srgbClr val="002060"/>
                </a:solidFill>
                <a:latin typeface="Lucida Calligraphy" pitchFamily="66" charset="0"/>
              </a:rPr>
              <a:t>della </a:t>
            </a:r>
            <a:r>
              <a:rPr lang="it-IT" sz="2400" b="1" i="1" dirty="0" smtClean="0">
                <a:solidFill>
                  <a:srgbClr val="002060"/>
                </a:solidFill>
                <a:latin typeface="Lucida Calligraphy" pitchFamily="66" charset="0"/>
              </a:rPr>
              <a:t>gravidanza </a:t>
            </a:r>
            <a:r>
              <a:rPr lang="it-IT" sz="2400" i="1" dirty="0" smtClean="0">
                <a:solidFill>
                  <a:srgbClr val="002060"/>
                </a:solidFill>
                <a:latin typeface="Lucida Calligraphy" pitchFamily="66" charset="0"/>
              </a:rPr>
              <a:t> e/o </a:t>
            </a:r>
          </a:p>
          <a:p>
            <a:pPr lvl="0" algn="ctr">
              <a:lnSpc>
                <a:spcPct val="150000"/>
              </a:lnSpc>
            </a:pPr>
            <a:r>
              <a:rPr lang="it-IT" sz="2400" i="1" dirty="0" smtClean="0">
                <a:solidFill>
                  <a:srgbClr val="002060"/>
                </a:solidFill>
                <a:latin typeface="Lucida Calligraphy" pitchFamily="66" charset="0"/>
              </a:rPr>
              <a:t>il </a:t>
            </a:r>
            <a:r>
              <a:rPr lang="it-IT" sz="2400" b="1" i="1" dirty="0" smtClean="0">
                <a:solidFill>
                  <a:srgbClr val="002060"/>
                </a:solidFill>
                <a:latin typeface="Lucida Calligraphy" pitchFamily="66" charset="0"/>
              </a:rPr>
              <a:t>calendario ostetrico </a:t>
            </a:r>
            <a:endParaRPr lang="it-IT" sz="2400" b="1" i="1" dirty="0">
              <a:solidFill>
                <a:srgbClr val="002060"/>
              </a:solidFill>
              <a:latin typeface="Lucida Calligraphy" pitchFamily="66" charset="0"/>
            </a:endParaRPr>
          </a:p>
          <a:p>
            <a:pPr algn="ctr"/>
            <a:endParaRPr lang="it-IT" sz="2000" b="1" i="1" dirty="0">
              <a:solidFill>
                <a:srgbClr val="002060"/>
              </a:solidFill>
              <a:latin typeface="Lucida Calligraphy" pitchFamily="66" charset="0"/>
            </a:endParaRPr>
          </a:p>
          <a:p>
            <a:r>
              <a:rPr lang="it-IT" sz="1400" dirty="0" smtClean="0">
                <a:solidFill>
                  <a:srgbClr val="777777"/>
                </a:solidFill>
                <a:latin typeface="Open Sans"/>
              </a:rPr>
              <a:t> </a:t>
            </a:r>
            <a:endParaRPr lang="it-IT" sz="2000" dirty="0">
              <a:latin typeface="Lucida Calligraphy" pitchFamily="66" charset="0"/>
            </a:endParaRPr>
          </a:p>
        </p:txBody>
      </p:sp>
      <p:sp>
        <p:nvSpPr>
          <p:cNvPr id="3" name="CasellaDiTesto 2"/>
          <p:cNvSpPr txBox="1"/>
          <p:nvPr/>
        </p:nvSpPr>
        <p:spPr>
          <a:xfrm>
            <a:off x="0" y="379837"/>
            <a:ext cx="9036496" cy="707886"/>
          </a:xfrm>
          <a:prstGeom prst="rect">
            <a:avLst/>
          </a:prstGeom>
          <a:noFill/>
        </p:spPr>
        <p:txBody>
          <a:bodyPr wrap="square" rtlCol="0">
            <a:spAutoFit/>
          </a:bodyPr>
          <a:lstStyle/>
          <a:p>
            <a:pPr algn="ctr"/>
            <a:r>
              <a:rPr lang="it-IT" sz="4000" b="1" i="1" dirty="0" smtClean="0">
                <a:solidFill>
                  <a:srgbClr val="002060"/>
                </a:solidFill>
                <a:latin typeface="Lucida Calligraphy" pitchFamily="66" charset="0"/>
              </a:rPr>
              <a:t>Calcolo settimane di gravidanza</a:t>
            </a:r>
            <a:endParaRPr lang="it-IT" sz="4000" b="1" i="1" dirty="0">
              <a:solidFill>
                <a:srgbClr val="002060"/>
              </a:solidFill>
              <a:latin typeface="Lucida Calligraphy" pitchFamily="66" charset="0"/>
            </a:endParaRPr>
          </a:p>
        </p:txBody>
      </p:sp>
    </p:spTree>
    <p:extLst>
      <p:ext uri="{BB962C8B-B14F-4D97-AF65-F5344CB8AC3E}">
        <p14:creationId xmlns:p14="http://schemas.microsoft.com/office/powerpoint/2010/main" val="4079562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64288" y="1484784"/>
            <a:ext cx="4872208" cy="4093428"/>
          </a:xfrm>
          <a:prstGeom prst="rect">
            <a:avLst/>
          </a:prstGeom>
          <a:noFill/>
        </p:spPr>
        <p:txBody>
          <a:bodyPr wrap="square" rtlCol="0">
            <a:spAutoFit/>
          </a:bodyPr>
          <a:lstStyle/>
          <a:p>
            <a:pPr algn="ctr"/>
            <a:r>
              <a:rPr lang="it-IT" sz="2000" i="1" dirty="0">
                <a:solidFill>
                  <a:srgbClr val="002060"/>
                </a:solidFill>
                <a:latin typeface="Lucida Calligraphy" pitchFamily="66" charset="0"/>
              </a:rPr>
              <a:t>Il regolo ostetrico è formato da </a:t>
            </a:r>
            <a:r>
              <a:rPr lang="it-IT" sz="2000" b="1" i="1" dirty="0">
                <a:solidFill>
                  <a:srgbClr val="002060"/>
                </a:solidFill>
                <a:latin typeface="Lucida Calligraphy" pitchFamily="66" charset="0"/>
              </a:rPr>
              <a:t>due ruote sovrapposte </a:t>
            </a:r>
            <a:r>
              <a:rPr lang="it-IT" sz="2000" i="1" dirty="0" smtClean="0">
                <a:solidFill>
                  <a:srgbClr val="002060"/>
                </a:solidFill>
                <a:latin typeface="Lucida Calligraphy" pitchFamily="66" charset="0"/>
              </a:rPr>
              <a:t>e </a:t>
            </a:r>
            <a:r>
              <a:rPr lang="it-IT" sz="2000" i="1" dirty="0">
                <a:solidFill>
                  <a:srgbClr val="002060"/>
                </a:solidFill>
                <a:latin typeface="Lucida Calligraphy" pitchFamily="66" charset="0"/>
              </a:rPr>
              <a:t>unite al centro da un occhiello,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in </a:t>
            </a:r>
            <a:r>
              <a:rPr lang="it-IT" sz="2000" i="1" dirty="0">
                <a:solidFill>
                  <a:srgbClr val="002060"/>
                </a:solidFill>
                <a:latin typeface="Lucida Calligraphy" pitchFamily="66" charset="0"/>
              </a:rPr>
              <a:t>modo da poter </a:t>
            </a:r>
            <a:r>
              <a:rPr lang="it-IT" sz="2000" i="1" dirty="0" smtClean="0">
                <a:solidFill>
                  <a:srgbClr val="002060"/>
                </a:solidFill>
                <a:latin typeface="Lucida Calligraphy" pitchFamily="66" charset="0"/>
              </a:rPr>
              <a:t>girare indipendentemente una dall’altra</a:t>
            </a:r>
            <a:r>
              <a:rPr lang="it-IT" sz="2000" i="1" dirty="0">
                <a:solidFill>
                  <a:srgbClr val="002060"/>
                </a:solidFill>
                <a:latin typeface="Lucida Calligraphy" pitchFamily="66" charset="0"/>
              </a:rPr>
              <a:t>.</a:t>
            </a:r>
            <a:br>
              <a:rPr lang="it-IT" sz="2000" i="1" dirty="0">
                <a:solidFill>
                  <a:srgbClr val="002060"/>
                </a:solidFill>
                <a:latin typeface="Lucida Calligraphy" pitchFamily="66" charset="0"/>
              </a:rPr>
            </a:b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La</a:t>
            </a:r>
            <a:r>
              <a:rPr lang="it-IT" sz="2000" i="1" dirty="0">
                <a:solidFill>
                  <a:srgbClr val="002060"/>
                </a:solidFill>
                <a:latin typeface="Lucida Calligraphy" pitchFamily="66" charset="0"/>
              </a:rPr>
              <a:t> </a:t>
            </a:r>
            <a:r>
              <a:rPr lang="it-IT" sz="2000" b="1" i="1" dirty="0">
                <a:solidFill>
                  <a:srgbClr val="002060"/>
                </a:solidFill>
                <a:latin typeface="Lucida Calligraphy" pitchFamily="66" charset="0"/>
              </a:rPr>
              <a:t>ruota inferiore</a:t>
            </a:r>
            <a:r>
              <a:rPr lang="it-IT" sz="2000" i="1" dirty="0">
                <a:solidFill>
                  <a:srgbClr val="002060"/>
                </a:solidFill>
                <a:latin typeface="Lucida Calligraphy" pitchFamily="66" charset="0"/>
              </a:rPr>
              <a:t> è suddivisa in </a:t>
            </a:r>
            <a:r>
              <a:rPr lang="it-IT" sz="2000" b="1" i="1" dirty="0">
                <a:solidFill>
                  <a:srgbClr val="002060"/>
                </a:solidFill>
                <a:latin typeface="Lucida Calligraphy" pitchFamily="66" charset="0"/>
              </a:rPr>
              <a:t>12 sezioni, </a:t>
            </a:r>
            <a:r>
              <a:rPr lang="it-IT" sz="2000" i="1" dirty="0">
                <a:solidFill>
                  <a:srgbClr val="002060"/>
                </a:solidFill>
                <a:latin typeface="Lucida Calligraphy" pitchFamily="66" charset="0"/>
              </a:rPr>
              <a:t>una per ogni mese dell’anno, a loro volta graduate con i giorni del mese. </a:t>
            </a:r>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
            </a:r>
            <a:br>
              <a:rPr lang="it-IT" sz="2000" i="1" dirty="0">
                <a:solidFill>
                  <a:srgbClr val="002060"/>
                </a:solidFill>
                <a:latin typeface="Lucida Calligraphy" pitchFamily="66" charset="0"/>
              </a:rPr>
            </a:br>
            <a:r>
              <a:rPr lang="it-IT" sz="2000" i="1" dirty="0">
                <a:solidFill>
                  <a:srgbClr val="002060"/>
                </a:solidFill>
                <a:latin typeface="Lucida Calligraphy" pitchFamily="66" charset="0"/>
              </a:rPr>
              <a:t>La</a:t>
            </a:r>
            <a:r>
              <a:rPr lang="it-IT" sz="2000" b="1" i="1" dirty="0">
                <a:solidFill>
                  <a:srgbClr val="002060"/>
                </a:solidFill>
                <a:latin typeface="Lucida Calligraphy" pitchFamily="66" charset="0"/>
              </a:rPr>
              <a:t> ruota superiore</a:t>
            </a:r>
            <a:r>
              <a:rPr lang="it-IT" sz="2000" i="1" dirty="0">
                <a:solidFill>
                  <a:srgbClr val="002060"/>
                </a:solidFill>
                <a:latin typeface="Lucida Calligraphy" pitchFamily="66" charset="0"/>
              </a:rPr>
              <a:t> indica le </a:t>
            </a:r>
            <a:r>
              <a:rPr lang="it-IT" sz="2000" b="1" i="1" dirty="0">
                <a:solidFill>
                  <a:srgbClr val="002060"/>
                </a:solidFill>
                <a:latin typeface="Lucida Calligraphy" pitchFamily="66" charset="0"/>
              </a:rPr>
              <a:t>40 settimane di </a:t>
            </a:r>
            <a:r>
              <a:rPr lang="it-IT" sz="2000" b="1" i="1" dirty="0" smtClean="0">
                <a:solidFill>
                  <a:srgbClr val="002060"/>
                </a:solidFill>
                <a:latin typeface="Lucida Calligraphy" pitchFamily="66" charset="0"/>
              </a:rPr>
              <a:t>gravidanza </a:t>
            </a:r>
            <a:r>
              <a:rPr lang="it-IT" sz="2000" i="1" dirty="0" smtClean="0">
                <a:solidFill>
                  <a:srgbClr val="002060"/>
                </a:solidFill>
                <a:latin typeface="Lucida Calligraphy" pitchFamily="66" charset="0"/>
              </a:rPr>
              <a:t>suddivise </a:t>
            </a:r>
            <a:r>
              <a:rPr lang="it-IT" sz="2000" i="1" dirty="0">
                <a:solidFill>
                  <a:srgbClr val="002060"/>
                </a:solidFill>
                <a:latin typeface="Lucida Calligraphy" pitchFamily="66" charset="0"/>
              </a:rPr>
              <a:t>nei 3 </a:t>
            </a:r>
            <a:r>
              <a:rPr lang="it-IT" sz="2000" i="1" dirty="0" smtClean="0">
                <a:solidFill>
                  <a:srgbClr val="002060"/>
                </a:solidFill>
                <a:latin typeface="Lucida Calligraphy" pitchFamily="66" charset="0"/>
              </a:rPr>
              <a:t>trimestri </a:t>
            </a:r>
            <a:endParaRPr lang="it-IT" sz="2000" i="1" dirty="0">
              <a:solidFill>
                <a:srgbClr val="002060"/>
              </a:solidFill>
              <a:latin typeface="Lucida Calligraphy" pitchFamily="66" charset="0"/>
            </a:endParaRPr>
          </a:p>
        </p:txBody>
      </p:sp>
      <p:sp>
        <p:nvSpPr>
          <p:cNvPr id="3" name="Rettangolo 2"/>
          <p:cNvSpPr/>
          <p:nvPr/>
        </p:nvSpPr>
        <p:spPr>
          <a:xfrm>
            <a:off x="0" y="199660"/>
            <a:ext cx="9036496" cy="707886"/>
          </a:xfrm>
          <a:prstGeom prst="rect">
            <a:avLst/>
          </a:prstGeom>
        </p:spPr>
        <p:txBody>
          <a:bodyPr wrap="square">
            <a:spAutoFit/>
          </a:bodyPr>
          <a:lstStyle/>
          <a:p>
            <a:pPr lvl="0" algn="ctr"/>
            <a:r>
              <a:rPr lang="it-IT" sz="4000" b="1" i="1" dirty="0">
                <a:solidFill>
                  <a:srgbClr val="002060"/>
                </a:solidFill>
                <a:latin typeface="Lucida Calligraphy" pitchFamily="66" charset="0"/>
              </a:rPr>
              <a:t>Calcolo settimane di gravidanza</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251520" y="1593985"/>
            <a:ext cx="3912768" cy="375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361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5205" y="1340768"/>
            <a:ext cx="7344816" cy="3754874"/>
          </a:xfrm>
          <a:prstGeom prst="rect">
            <a:avLst/>
          </a:prstGeom>
          <a:noFill/>
        </p:spPr>
        <p:txBody>
          <a:bodyPr wrap="square" rtlCol="0">
            <a:spAutoFit/>
          </a:bodyPr>
          <a:lstStyle/>
          <a:p>
            <a:pPr algn="ctr"/>
            <a:r>
              <a:rPr lang="it-IT" b="1" dirty="0" smtClean="0">
                <a:solidFill>
                  <a:srgbClr val="333333"/>
                </a:solidFill>
                <a:latin typeface="Lato"/>
              </a:rPr>
              <a:t> </a:t>
            </a:r>
            <a:r>
              <a:rPr lang="it-IT" dirty="0"/>
              <a:t/>
            </a:r>
            <a:br>
              <a:rPr lang="it-IT" dirty="0"/>
            </a:br>
            <a:r>
              <a:rPr lang="it-IT" sz="2000" i="1" dirty="0">
                <a:solidFill>
                  <a:srgbClr val="002060"/>
                </a:solidFill>
                <a:latin typeface="Lucida Calligraphy" pitchFamily="66" charset="0"/>
              </a:rPr>
              <a:t>Il funzionamento è molto </a:t>
            </a:r>
            <a:r>
              <a:rPr lang="it-IT" sz="2000" i="1" dirty="0" smtClean="0">
                <a:solidFill>
                  <a:srgbClr val="002060"/>
                </a:solidFill>
                <a:latin typeface="Lucida Calligraphy" pitchFamily="66" charset="0"/>
              </a:rPr>
              <a:t>semplice: </a:t>
            </a:r>
          </a:p>
          <a:p>
            <a:pPr algn="ctr"/>
            <a:r>
              <a:rPr lang="it-IT" sz="2000" i="1" dirty="0" smtClean="0">
                <a:solidFill>
                  <a:srgbClr val="002060"/>
                </a:solidFill>
                <a:latin typeface="Lucida Calligraphy" pitchFamily="66" charset="0"/>
              </a:rPr>
              <a:t>basta </a:t>
            </a:r>
            <a:r>
              <a:rPr lang="it-IT" sz="2000" i="1" dirty="0">
                <a:solidFill>
                  <a:srgbClr val="002060"/>
                </a:solidFill>
                <a:latin typeface="Lucida Calligraphy" pitchFamily="66" charset="0"/>
              </a:rPr>
              <a:t>posizionare la freccia </a:t>
            </a:r>
            <a:r>
              <a:rPr lang="it-IT" sz="2000" i="1" dirty="0" smtClean="0">
                <a:solidFill>
                  <a:srgbClr val="002060"/>
                </a:solidFill>
                <a:latin typeface="Lucida Calligraphy" pitchFamily="66" charset="0"/>
              </a:rPr>
              <a:t>contrassegnata</a:t>
            </a:r>
          </a:p>
          <a:p>
            <a:pPr algn="ctr"/>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dal numero 1 della ruota superiore, in corrispondenza del primo giorno dell’ultima mestruazione della ruota inferiore.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Sulla </a:t>
            </a:r>
            <a:r>
              <a:rPr lang="it-IT" sz="2000" i="1" dirty="0">
                <a:solidFill>
                  <a:srgbClr val="002060"/>
                </a:solidFill>
                <a:latin typeface="Lucida Calligraphy" pitchFamily="66" charset="0"/>
              </a:rPr>
              <a:t>base di questa corrispondenza, le </a:t>
            </a:r>
            <a:r>
              <a:rPr lang="it-IT" sz="2000" i="1" dirty="0" smtClean="0">
                <a:solidFill>
                  <a:srgbClr val="002060"/>
                </a:solidFill>
                <a:latin typeface="Lucida Calligraphy" pitchFamily="66" charset="0"/>
              </a:rPr>
              <a:t>varie graduazioni </a:t>
            </a:r>
            <a:r>
              <a:rPr lang="it-IT" sz="2000" i="1" dirty="0">
                <a:solidFill>
                  <a:srgbClr val="002060"/>
                </a:solidFill>
                <a:latin typeface="Lucida Calligraphy" pitchFamily="66" charset="0"/>
              </a:rPr>
              <a:t>del regolo ostetrico </a:t>
            </a:r>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indicheranno,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tra </a:t>
            </a:r>
            <a:r>
              <a:rPr lang="it-IT" sz="2000" i="1" dirty="0">
                <a:solidFill>
                  <a:srgbClr val="002060"/>
                </a:solidFill>
                <a:latin typeface="Lucida Calligraphy" pitchFamily="66" charset="0"/>
              </a:rPr>
              <a:t>le altre cose, la data probabile del concepimento, il giorno previsto per il parto, le scadenze da non dimenticare come le varie ecografie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e </a:t>
            </a:r>
            <a:r>
              <a:rPr lang="it-IT" sz="2000" i="1" dirty="0">
                <a:solidFill>
                  <a:srgbClr val="002060"/>
                </a:solidFill>
                <a:latin typeface="Lucida Calligraphy" pitchFamily="66" charset="0"/>
              </a:rPr>
              <a:t>le visite di controllo.</a:t>
            </a:r>
          </a:p>
        </p:txBody>
      </p:sp>
      <p:sp>
        <p:nvSpPr>
          <p:cNvPr id="4" name="Rettangolo 3"/>
          <p:cNvSpPr/>
          <p:nvPr/>
        </p:nvSpPr>
        <p:spPr>
          <a:xfrm>
            <a:off x="0" y="188640"/>
            <a:ext cx="9144000" cy="707886"/>
          </a:xfrm>
          <a:prstGeom prst="rect">
            <a:avLst/>
          </a:prstGeom>
        </p:spPr>
        <p:txBody>
          <a:bodyPr wrap="square">
            <a:spAutoFit/>
          </a:bodyPr>
          <a:lstStyle/>
          <a:p>
            <a:pPr lvl="0" algn="ctr"/>
            <a:r>
              <a:rPr lang="it-IT" sz="4000" b="1" i="1" dirty="0">
                <a:solidFill>
                  <a:srgbClr val="002060"/>
                </a:solidFill>
                <a:latin typeface="Lucida Calligraphy" pitchFamily="66" charset="0"/>
              </a:rPr>
              <a:t>Calcolo settimane di gravidanza</a:t>
            </a:r>
          </a:p>
        </p:txBody>
      </p:sp>
    </p:spTree>
    <p:extLst>
      <p:ext uri="{BB962C8B-B14F-4D97-AF65-F5344CB8AC3E}">
        <p14:creationId xmlns:p14="http://schemas.microsoft.com/office/powerpoint/2010/main" val="3186858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692696"/>
            <a:ext cx="7992888" cy="707886"/>
          </a:xfrm>
          <a:prstGeom prst="rect">
            <a:avLst/>
          </a:prstGeom>
        </p:spPr>
        <p:txBody>
          <a:bodyPr wrap="square">
            <a:spAutoFit/>
          </a:bodyPr>
          <a:lstStyle/>
          <a:p>
            <a:pPr lvl="0" algn="ctr"/>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
            </a:r>
            <a:br>
              <a:rPr lang="it-IT" sz="2000" i="1" dirty="0">
                <a:solidFill>
                  <a:srgbClr val="002060"/>
                </a:solidFill>
                <a:latin typeface="Lucida Calligraphy" pitchFamily="66" charset="0"/>
              </a:rPr>
            </a:br>
            <a:endParaRPr lang="it-IT" sz="2000" i="1" dirty="0">
              <a:solidFill>
                <a:srgbClr val="002060"/>
              </a:solidFill>
              <a:latin typeface="Lucida Calligraphy"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5458"/>
            <a:ext cx="9144000" cy="582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827584" y="332656"/>
            <a:ext cx="7632848" cy="707886"/>
          </a:xfrm>
          <a:prstGeom prst="rect">
            <a:avLst/>
          </a:prstGeom>
          <a:noFill/>
        </p:spPr>
        <p:txBody>
          <a:bodyPr wrap="square" rtlCol="0">
            <a:spAutoFit/>
          </a:bodyPr>
          <a:lstStyle/>
          <a:p>
            <a:pPr algn="ctr"/>
            <a:r>
              <a:rPr lang="it-IT" sz="4000" b="1" i="1" dirty="0" smtClean="0">
                <a:solidFill>
                  <a:srgbClr val="002060"/>
                </a:solidFill>
                <a:latin typeface="Lucida Calligraphy" pitchFamily="66" charset="0"/>
              </a:rPr>
              <a:t>Calendario ostetrico</a:t>
            </a:r>
            <a:endParaRPr lang="it-IT" sz="4000" b="1" i="1" dirty="0">
              <a:solidFill>
                <a:srgbClr val="002060"/>
              </a:solidFill>
              <a:latin typeface="Lucida Calligraphy" pitchFamily="66" charset="0"/>
            </a:endParaRPr>
          </a:p>
        </p:txBody>
      </p:sp>
    </p:spTree>
    <p:extLst>
      <p:ext uri="{BB962C8B-B14F-4D97-AF65-F5344CB8AC3E}">
        <p14:creationId xmlns:p14="http://schemas.microsoft.com/office/powerpoint/2010/main" val="1210260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nchez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6" y="2276872"/>
            <a:ext cx="4392488"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323528" y="404664"/>
            <a:ext cx="8640960" cy="3077766"/>
          </a:xfrm>
          <a:prstGeom prst="rect">
            <a:avLst/>
          </a:prstGeom>
        </p:spPr>
        <p:txBody>
          <a:bodyPr wrap="square">
            <a:spAutoFit/>
          </a:bodyPr>
          <a:lstStyle/>
          <a:p>
            <a:pPr lvl="0" algn="ctr"/>
            <a:r>
              <a:rPr lang="it-IT" sz="4400" b="1" i="1" dirty="0" smtClean="0">
                <a:latin typeface="Lucida Calligraphy" panose="03010101010101010101" pitchFamily="66" charset="0"/>
              </a:rPr>
              <a:t>Stanchezza</a:t>
            </a:r>
          </a:p>
          <a:p>
            <a:pPr lvl="0" algn="ctr">
              <a:lnSpc>
                <a:spcPct val="150000"/>
              </a:lnSpc>
            </a:pPr>
            <a:r>
              <a:rPr lang="it-IT" sz="2000" i="1" dirty="0">
                <a:latin typeface="Lucida Calligraphy" panose="03010101010101010101" pitchFamily="66" charset="0"/>
              </a:rPr>
              <a:t>S</a:t>
            </a:r>
            <a:r>
              <a:rPr lang="it-IT" sz="2000" i="1" dirty="0" smtClean="0">
                <a:latin typeface="Lucida Calligraphy" panose="03010101010101010101" pitchFamily="66" charset="0"/>
              </a:rPr>
              <a:t>intomo </a:t>
            </a:r>
            <a:r>
              <a:rPr lang="it-IT" sz="2000" i="1" dirty="0">
                <a:latin typeface="Lucida Calligraphy" panose="03010101010101010101" pitchFamily="66" charset="0"/>
              </a:rPr>
              <a:t>molto comune </a:t>
            </a:r>
            <a:r>
              <a:rPr lang="it-IT" sz="2000" i="1" dirty="0" smtClean="0">
                <a:latin typeface="Lucida Calligraphy" panose="03010101010101010101" pitchFamily="66" charset="0"/>
              </a:rPr>
              <a:t>che </a:t>
            </a:r>
            <a:r>
              <a:rPr lang="it-IT" sz="2000" i="1" dirty="0">
                <a:latin typeface="Lucida Calligraphy" panose="03010101010101010101" pitchFamily="66" charset="0"/>
              </a:rPr>
              <a:t>può far sospettare un’iniziale gravidanza, soprattutto </a:t>
            </a:r>
            <a:r>
              <a:rPr lang="it-IT" sz="2000" i="1" dirty="0" smtClean="0">
                <a:latin typeface="Lucida Calligraphy" panose="03010101010101010101" pitchFamily="66" charset="0"/>
              </a:rPr>
              <a:t>se </a:t>
            </a:r>
            <a:r>
              <a:rPr lang="it-IT" sz="2000" i="1" dirty="0">
                <a:latin typeface="Lucida Calligraphy" panose="03010101010101010101" pitchFamily="66" charset="0"/>
              </a:rPr>
              <a:t>stravolge </a:t>
            </a:r>
            <a:r>
              <a:rPr lang="it-IT" sz="2000" i="1" dirty="0" smtClean="0">
                <a:latin typeface="Lucida Calligraphy" panose="03010101010101010101" pitchFamily="66" charset="0"/>
              </a:rPr>
              <a:t>le </a:t>
            </a:r>
            <a:r>
              <a:rPr lang="it-IT" sz="2000" i="1" dirty="0">
                <a:latin typeface="Lucida Calligraphy" panose="03010101010101010101" pitchFamily="66" charset="0"/>
              </a:rPr>
              <a:t>abitudini quotidiane</a:t>
            </a:r>
          </a:p>
          <a:p>
            <a:pPr algn="ctr">
              <a:lnSpc>
                <a:spcPct val="150000"/>
              </a:lnSpc>
            </a:pPr>
            <a:endParaRPr lang="it-IT" sz="2000" i="1" dirty="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 Nelle</a:t>
            </a:r>
            <a:r>
              <a:rPr lang="it-IT" sz="2000" i="1" dirty="0">
                <a:latin typeface="Lucida Calligraphy" panose="03010101010101010101" pitchFamily="66" charset="0"/>
              </a:rPr>
              <a:t> </a:t>
            </a:r>
            <a:r>
              <a:rPr lang="it-IT" sz="2000" b="1" i="1" dirty="0">
                <a:latin typeface="Lucida Calligraphy" panose="03010101010101010101" pitchFamily="66" charset="0"/>
              </a:rPr>
              <a:t>prime settimane della gravidanza</a:t>
            </a:r>
            <a:r>
              <a:rPr lang="it-IT" sz="2000" i="1" dirty="0">
                <a:latin typeface="Lucida Calligraphy" panose="03010101010101010101" pitchFamily="66" charset="0"/>
              </a:rPr>
              <a:t> è assolutamente normal</a:t>
            </a:r>
            <a:r>
              <a:rPr lang="it-IT" dirty="0">
                <a:solidFill>
                  <a:srgbClr val="000000"/>
                </a:solidFill>
                <a:latin typeface="lora"/>
              </a:rPr>
              <a:t>e</a:t>
            </a:r>
            <a:r>
              <a:rPr lang="it-IT" dirty="0" smtClean="0">
                <a:solidFill>
                  <a:srgbClr val="000000"/>
                </a:solidFill>
                <a:latin typeface="lora"/>
              </a:rPr>
              <a:t>.</a:t>
            </a:r>
            <a:r>
              <a:rPr lang="it-IT" dirty="0"/>
              <a:t> </a:t>
            </a:r>
            <a:r>
              <a:rPr lang="it-IT" dirty="0" smtClean="0"/>
              <a:t> </a:t>
            </a:r>
            <a:endParaRPr lang="it-IT" b="0" i="0" dirty="0">
              <a:solidFill>
                <a:srgbClr val="000000"/>
              </a:solidFill>
              <a:effectLst/>
              <a:latin typeface="lora"/>
            </a:endParaRPr>
          </a:p>
        </p:txBody>
      </p:sp>
    </p:spTree>
    <p:extLst>
      <p:ext uri="{BB962C8B-B14F-4D97-AF65-F5344CB8AC3E}">
        <p14:creationId xmlns:p14="http://schemas.microsoft.com/office/powerpoint/2010/main" val="2401067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404664"/>
            <a:ext cx="8640960" cy="584775"/>
          </a:xfrm>
          <a:prstGeom prst="rect">
            <a:avLst/>
          </a:prstGeom>
        </p:spPr>
        <p:txBody>
          <a:bodyPr wrap="square">
            <a:spAutoFit/>
          </a:bodyPr>
          <a:lstStyle/>
          <a:p>
            <a:pPr algn="ctr" fontAlgn="base"/>
            <a:r>
              <a:rPr lang="it-IT" sz="3200" b="1" i="1" dirty="0" smtClean="0">
                <a:solidFill>
                  <a:srgbClr val="002060"/>
                </a:solidFill>
                <a:latin typeface="Lucida Calligraphy" pitchFamily="66" charset="0"/>
              </a:rPr>
              <a:t> </a:t>
            </a:r>
            <a:endParaRPr lang="it-IT" sz="2000" b="0" i="1" dirty="0">
              <a:solidFill>
                <a:srgbClr val="002060"/>
              </a:solidFill>
              <a:effectLst/>
              <a:latin typeface="Lucida Calligraphy" pitchFamily="66" charset="0"/>
            </a:endParaRPr>
          </a:p>
        </p:txBody>
      </p:sp>
      <p:sp>
        <p:nvSpPr>
          <p:cNvPr id="3" name="Rettangolo 2"/>
          <p:cNvSpPr/>
          <p:nvPr/>
        </p:nvSpPr>
        <p:spPr>
          <a:xfrm>
            <a:off x="309852" y="1916832"/>
            <a:ext cx="8496944" cy="2862322"/>
          </a:xfrm>
          <a:prstGeom prst="rect">
            <a:avLst/>
          </a:prstGeom>
        </p:spPr>
        <p:txBody>
          <a:bodyPr wrap="square">
            <a:spAutoFit/>
          </a:bodyPr>
          <a:lstStyle/>
          <a:p>
            <a:pPr algn="ctr">
              <a:lnSpc>
                <a:spcPct val="150000"/>
              </a:lnSpc>
            </a:pPr>
            <a:r>
              <a:rPr lang="it-IT" sz="2000" i="1" dirty="0" smtClean="0">
                <a:solidFill>
                  <a:srgbClr val="002060"/>
                </a:solidFill>
                <a:latin typeface="Lucida Calligraphy" pitchFamily="66" charset="0"/>
              </a:rPr>
              <a:t>Il calcolo  </a:t>
            </a:r>
            <a:r>
              <a:rPr lang="it-IT" sz="2000" i="1" dirty="0">
                <a:solidFill>
                  <a:srgbClr val="002060"/>
                </a:solidFill>
                <a:latin typeface="Lucida Calligraphy" pitchFamily="66" charset="0"/>
              </a:rPr>
              <a:t>può essere eseguito facilmente </a:t>
            </a:r>
            <a:r>
              <a:rPr lang="it-IT" sz="2000" i="1" dirty="0" smtClean="0">
                <a:solidFill>
                  <a:srgbClr val="002060"/>
                </a:solidFill>
                <a:latin typeface="Lucida Calligraphy" pitchFamily="66" charset="0"/>
              </a:rPr>
              <a:t>anche </a:t>
            </a:r>
            <a:r>
              <a:rPr lang="it-IT" sz="2000" i="1" dirty="0">
                <a:solidFill>
                  <a:srgbClr val="002060"/>
                </a:solidFill>
                <a:latin typeface="Lucida Calligraphy" pitchFamily="66" charset="0"/>
              </a:rPr>
              <a:t>applicando </a:t>
            </a:r>
            <a:endParaRPr lang="it-IT" sz="2000" i="1" dirty="0" smtClean="0">
              <a:solidFill>
                <a:srgbClr val="002060"/>
              </a:solidFill>
              <a:latin typeface="Lucida Calligraphy" pitchFamily="66" charset="0"/>
            </a:endParaRPr>
          </a:p>
          <a:p>
            <a:pPr algn="ctr">
              <a:lnSpc>
                <a:spcPct val="150000"/>
              </a:lnSpc>
            </a:pPr>
            <a:r>
              <a:rPr lang="it-IT" sz="2000" i="1" dirty="0" smtClean="0">
                <a:solidFill>
                  <a:srgbClr val="002060"/>
                </a:solidFill>
                <a:latin typeface="Lucida Calligraphy" pitchFamily="66" charset="0"/>
              </a:rPr>
              <a:t>la </a:t>
            </a:r>
            <a:r>
              <a:rPr lang="it-IT" sz="2000" i="1" dirty="0">
                <a:solidFill>
                  <a:srgbClr val="002060"/>
                </a:solidFill>
                <a:latin typeface="Lucida Calligraphy" pitchFamily="66" charset="0"/>
              </a:rPr>
              <a:t>regola di </a:t>
            </a:r>
            <a:r>
              <a:rPr lang="it-IT" sz="2000" b="1" i="1" dirty="0">
                <a:solidFill>
                  <a:srgbClr val="002060"/>
                </a:solidFill>
                <a:latin typeface="Lucida Calligraphy" pitchFamily="66" charset="0"/>
              </a:rPr>
              <a:t>Naegele: </a:t>
            </a:r>
            <a:r>
              <a:rPr lang="it-IT" sz="2000" i="1" dirty="0">
                <a:solidFill>
                  <a:srgbClr val="002060"/>
                </a:solidFill>
                <a:latin typeface="Lucida Calligraphy" pitchFamily="66" charset="0"/>
              </a:rPr>
              <a:t>si aggiungono sette giorni e </a:t>
            </a:r>
            <a:endParaRPr lang="it-IT" sz="2000" i="1" dirty="0" smtClean="0">
              <a:solidFill>
                <a:srgbClr val="002060"/>
              </a:solidFill>
              <a:latin typeface="Lucida Calligraphy" pitchFamily="66" charset="0"/>
            </a:endParaRPr>
          </a:p>
          <a:p>
            <a:pPr algn="ctr">
              <a:lnSpc>
                <a:spcPct val="150000"/>
              </a:lnSpc>
            </a:pPr>
            <a:r>
              <a:rPr lang="it-IT" sz="2000" i="1" dirty="0" smtClean="0">
                <a:solidFill>
                  <a:srgbClr val="002060"/>
                </a:solidFill>
                <a:latin typeface="Lucida Calligraphy" pitchFamily="66" charset="0"/>
              </a:rPr>
              <a:t>si </a:t>
            </a:r>
            <a:r>
              <a:rPr lang="it-IT" sz="2000" i="1" dirty="0">
                <a:solidFill>
                  <a:srgbClr val="002060"/>
                </a:solidFill>
                <a:latin typeface="Lucida Calligraphy" pitchFamily="66" charset="0"/>
              </a:rPr>
              <a:t>sottraggono tre mesi alla data dell’ultima mestruazione. </a:t>
            </a:r>
            <a:endParaRPr lang="it-IT" sz="2000" i="1" dirty="0" smtClean="0">
              <a:solidFill>
                <a:srgbClr val="002060"/>
              </a:solidFill>
              <a:latin typeface="Lucida Calligraphy" pitchFamily="66" charset="0"/>
            </a:endParaRPr>
          </a:p>
          <a:p>
            <a:pPr algn="ctr">
              <a:lnSpc>
                <a:spcPct val="150000"/>
              </a:lnSpc>
            </a:pPr>
            <a:r>
              <a:rPr lang="it-IT" sz="2000" b="1" i="1" dirty="0" smtClean="0">
                <a:solidFill>
                  <a:srgbClr val="002060"/>
                </a:solidFill>
                <a:latin typeface="Lucida Calligraphy" pitchFamily="66" charset="0"/>
              </a:rPr>
              <a:t>Esempio:</a:t>
            </a:r>
            <a:r>
              <a:rPr lang="it-IT" sz="2000" i="1" dirty="0" smtClean="0">
                <a:solidFill>
                  <a:srgbClr val="002060"/>
                </a:solidFill>
                <a:latin typeface="Lucida Calligraphy" pitchFamily="66" charset="0"/>
              </a:rPr>
              <a:t> primo giorno ultima mestruazione 11 </a:t>
            </a:r>
            <a:r>
              <a:rPr lang="it-IT" sz="2000" i="1" dirty="0">
                <a:solidFill>
                  <a:srgbClr val="002060"/>
                </a:solidFill>
                <a:latin typeface="Lucida Calligraphy" pitchFamily="66" charset="0"/>
              </a:rPr>
              <a:t>gennaio, </a:t>
            </a:r>
          </a:p>
          <a:p>
            <a:pPr algn="ctr">
              <a:lnSpc>
                <a:spcPct val="150000"/>
              </a:lnSpc>
            </a:pPr>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7 giorni </a:t>
            </a:r>
            <a:r>
              <a:rPr lang="it-IT" sz="2000" i="1" dirty="0" smtClean="0">
                <a:solidFill>
                  <a:srgbClr val="002060"/>
                </a:solidFill>
                <a:latin typeface="Lucida Calligraphy" pitchFamily="66" charset="0"/>
              </a:rPr>
              <a:t>= 18 gennaio</a:t>
            </a:r>
            <a:r>
              <a:rPr lang="it-IT" sz="2000" i="1" dirty="0">
                <a:solidFill>
                  <a:srgbClr val="002060"/>
                </a:solidFill>
                <a:latin typeface="Lucida Calligraphy" pitchFamily="66" charset="0"/>
              </a:rPr>
              <a:t> </a:t>
            </a:r>
            <a:r>
              <a:rPr lang="it-IT" sz="2000" i="1" dirty="0" smtClean="0">
                <a:solidFill>
                  <a:srgbClr val="002060"/>
                </a:solidFill>
                <a:latin typeface="Lucida Calligraphy" pitchFamily="66" charset="0"/>
              </a:rPr>
              <a:t>- 3 </a:t>
            </a:r>
            <a:r>
              <a:rPr lang="it-IT" sz="2000" i="1" dirty="0">
                <a:solidFill>
                  <a:srgbClr val="002060"/>
                </a:solidFill>
                <a:latin typeface="Lucida Calligraphy" pitchFamily="66" charset="0"/>
              </a:rPr>
              <a:t>mesi arriviamo al 18 </a:t>
            </a:r>
            <a:r>
              <a:rPr lang="it-IT" sz="2000" i="1" dirty="0" smtClean="0">
                <a:solidFill>
                  <a:srgbClr val="002060"/>
                </a:solidFill>
                <a:latin typeface="Lucida Calligraphy" pitchFamily="66" charset="0"/>
              </a:rPr>
              <a:t>ottobre:</a:t>
            </a:r>
          </a:p>
          <a:p>
            <a:pPr algn="ctr">
              <a:lnSpc>
                <a:spcPct val="150000"/>
              </a:lnSpc>
            </a:pPr>
            <a:r>
              <a:rPr lang="it-IT" sz="2000" i="1" dirty="0" smtClean="0">
                <a:solidFill>
                  <a:srgbClr val="002060"/>
                </a:solidFill>
                <a:latin typeface="Lucida Calligraphy" pitchFamily="66" charset="0"/>
              </a:rPr>
              <a:t>data </a:t>
            </a:r>
            <a:r>
              <a:rPr lang="it-IT" sz="2000" i="1" dirty="0">
                <a:solidFill>
                  <a:srgbClr val="002060"/>
                </a:solidFill>
                <a:latin typeface="Lucida Calligraphy" pitchFamily="66" charset="0"/>
              </a:rPr>
              <a:t>presunta del parto.</a:t>
            </a:r>
          </a:p>
        </p:txBody>
      </p:sp>
      <p:sp>
        <p:nvSpPr>
          <p:cNvPr id="4" name="Rettangolo 3"/>
          <p:cNvSpPr/>
          <p:nvPr/>
        </p:nvSpPr>
        <p:spPr>
          <a:xfrm>
            <a:off x="0" y="343108"/>
            <a:ext cx="9144000" cy="707886"/>
          </a:xfrm>
          <a:prstGeom prst="rect">
            <a:avLst/>
          </a:prstGeom>
        </p:spPr>
        <p:txBody>
          <a:bodyPr wrap="square">
            <a:spAutoFit/>
          </a:bodyPr>
          <a:lstStyle/>
          <a:p>
            <a:pPr lvl="0" algn="ctr"/>
            <a:r>
              <a:rPr lang="it-IT" sz="4000" b="1" i="1" dirty="0">
                <a:solidFill>
                  <a:srgbClr val="002060"/>
                </a:solidFill>
                <a:latin typeface="Lucida Calligraphy" pitchFamily="66" charset="0"/>
              </a:rPr>
              <a:t>Calcolo settimane di gravidanza</a:t>
            </a:r>
          </a:p>
        </p:txBody>
      </p:sp>
    </p:spTree>
    <p:extLst>
      <p:ext uri="{BB962C8B-B14F-4D97-AF65-F5344CB8AC3E}">
        <p14:creationId xmlns:p14="http://schemas.microsoft.com/office/powerpoint/2010/main" val="2049634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3320" y="332656"/>
            <a:ext cx="9144000" cy="707886"/>
          </a:xfrm>
          <a:prstGeom prst="rect">
            <a:avLst/>
          </a:prstGeom>
        </p:spPr>
        <p:txBody>
          <a:bodyPr wrap="square">
            <a:spAutoFit/>
          </a:bodyPr>
          <a:lstStyle/>
          <a:p>
            <a:pPr lvl="0" algn="ctr"/>
            <a:r>
              <a:rPr lang="it-IT" sz="4000" b="1" i="1" dirty="0">
                <a:solidFill>
                  <a:srgbClr val="002060"/>
                </a:solidFill>
                <a:latin typeface="Lucida Calligraphy" pitchFamily="66" charset="0"/>
              </a:rPr>
              <a:t>Calcolo settimane di gravidanza</a:t>
            </a:r>
          </a:p>
        </p:txBody>
      </p:sp>
      <p:sp>
        <p:nvSpPr>
          <p:cNvPr id="5" name="Rettangolo 4"/>
          <p:cNvSpPr/>
          <p:nvPr/>
        </p:nvSpPr>
        <p:spPr>
          <a:xfrm>
            <a:off x="346212" y="1196752"/>
            <a:ext cx="8424936" cy="1938992"/>
          </a:xfrm>
          <a:prstGeom prst="rect">
            <a:avLst/>
          </a:prstGeom>
        </p:spPr>
        <p:txBody>
          <a:bodyPr wrap="square">
            <a:spAutoFit/>
          </a:bodyPr>
          <a:lstStyle/>
          <a:p>
            <a:pPr algn="ctr"/>
            <a:r>
              <a:rPr lang="it-IT" sz="2000" i="1" dirty="0">
                <a:solidFill>
                  <a:srgbClr val="002060"/>
                </a:solidFill>
                <a:latin typeface="Lucida Calligraphy" pitchFamily="66" charset="0"/>
              </a:rPr>
              <a:t>La datazione viene sempre comunque valutata durante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la </a:t>
            </a:r>
            <a:r>
              <a:rPr lang="it-IT" sz="2000" i="1" dirty="0">
                <a:solidFill>
                  <a:srgbClr val="002060"/>
                </a:solidFill>
                <a:latin typeface="Lucida Calligraphy" pitchFamily="66" charset="0"/>
              </a:rPr>
              <a:t>prima ecografia (10°/12° settimana):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la </a:t>
            </a:r>
            <a:r>
              <a:rPr lang="it-IT" sz="2000" i="1" dirty="0">
                <a:solidFill>
                  <a:srgbClr val="002060"/>
                </a:solidFill>
                <a:latin typeface="Lucida Calligraphy" pitchFamily="66" charset="0"/>
              </a:rPr>
              <a:t>misurazione di alcuni parametri fetali ci permette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di </a:t>
            </a:r>
            <a:r>
              <a:rPr lang="it-IT" sz="2000" i="1" dirty="0">
                <a:solidFill>
                  <a:srgbClr val="002060"/>
                </a:solidFill>
                <a:latin typeface="Lucida Calligraphy" pitchFamily="66" charset="0"/>
              </a:rPr>
              <a:t>confermare la corrispondenza o meno tra l’epoca calcolata in base all’ultima mestruazione e l’effettivo </a:t>
            </a: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livello </a:t>
            </a:r>
            <a:r>
              <a:rPr lang="it-IT" sz="2000" i="1" dirty="0">
                <a:solidFill>
                  <a:srgbClr val="002060"/>
                </a:solidFill>
                <a:latin typeface="Lucida Calligraphy" pitchFamily="66" charset="0"/>
              </a:rPr>
              <a:t>di sviluppo raggiunto dal feto.</a:t>
            </a:r>
          </a:p>
        </p:txBody>
      </p:sp>
      <p:sp>
        <p:nvSpPr>
          <p:cNvPr id="7" name="Rettangolo 6"/>
          <p:cNvSpPr/>
          <p:nvPr/>
        </p:nvSpPr>
        <p:spPr>
          <a:xfrm>
            <a:off x="346212" y="3284984"/>
            <a:ext cx="8496944" cy="2862322"/>
          </a:xfrm>
          <a:prstGeom prst="rect">
            <a:avLst/>
          </a:prstGeom>
        </p:spPr>
        <p:txBody>
          <a:bodyPr wrap="square">
            <a:spAutoFit/>
          </a:bodyPr>
          <a:lstStyle/>
          <a:p>
            <a:pPr lvl="0" algn="ctr"/>
            <a:r>
              <a:rPr lang="it-IT" sz="2000" i="1" dirty="0">
                <a:solidFill>
                  <a:srgbClr val="002060"/>
                </a:solidFill>
                <a:latin typeface="Lucida Calligraphy" pitchFamily="66" charset="0"/>
              </a:rPr>
              <a:t>Nelle prime settimane è misurata </a:t>
            </a:r>
            <a:endParaRPr lang="it-IT" sz="2000" i="1" dirty="0" smtClean="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la </a:t>
            </a:r>
            <a:r>
              <a:rPr lang="it-IT" sz="2000" b="1" i="1" dirty="0">
                <a:solidFill>
                  <a:srgbClr val="002060"/>
                </a:solidFill>
                <a:latin typeface="Lucida Calligraphy" pitchFamily="66" charset="0"/>
              </a:rPr>
              <a:t>distanza vertice-sacro </a:t>
            </a:r>
            <a:r>
              <a:rPr lang="it-IT" sz="2000" i="1" dirty="0">
                <a:solidFill>
                  <a:srgbClr val="002060"/>
                </a:solidFill>
                <a:latin typeface="Lucida Calligraphy" pitchFamily="66" charset="0"/>
              </a:rPr>
              <a:t>dell'embrione. </a:t>
            </a:r>
            <a:endParaRPr lang="it-IT" sz="2000" i="1" dirty="0" smtClean="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Con </a:t>
            </a:r>
            <a:r>
              <a:rPr lang="it-IT" sz="2000" i="1" dirty="0">
                <a:solidFill>
                  <a:srgbClr val="002060"/>
                </a:solidFill>
                <a:latin typeface="Lucida Calligraphy" pitchFamily="66" charset="0"/>
              </a:rPr>
              <a:t>il progredire della gravidanza, si misureranno </a:t>
            </a:r>
            <a:endParaRPr lang="it-IT" sz="2000" i="1" dirty="0" smtClean="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il </a:t>
            </a:r>
            <a:r>
              <a:rPr lang="it-IT" sz="2000" b="1" i="1" dirty="0">
                <a:solidFill>
                  <a:srgbClr val="002060"/>
                </a:solidFill>
                <a:latin typeface="Lucida Calligraphy" pitchFamily="66" charset="0"/>
              </a:rPr>
              <a:t>diametro biparietale (DBP</a:t>
            </a:r>
            <a:r>
              <a:rPr lang="it-IT" sz="2000" b="1" i="1" dirty="0" smtClean="0">
                <a:solidFill>
                  <a:srgbClr val="002060"/>
                </a:solidFill>
                <a:latin typeface="Lucida Calligraphy" pitchFamily="66" charset="0"/>
              </a:rPr>
              <a:t>) </a:t>
            </a:r>
            <a:r>
              <a:rPr lang="it-IT" sz="2000" i="1" dirty="0" smtClean="0">
                <a:solidFill>
                  <a:srgbClr val="002060"/>
                </a:solidFill>
                <a:latin typeface="Lucida Calligraphy" pitchFamily="66" charset="0"/>
              </a:rPr>
              <a:t>(</a:t>
            </a:r>
            <a:r>
              <a:rPr lang="it-IT" sz="2000" i="1" dirty="0">
                <a:solidFill>
                  <a:srgbClr val="002060"/>
                </a:solidFill>
                <a:latin typeface="Lucida Calligraphy" pitchFamily="66" charset="0"/>
              </a:rPr>
              <a:t>distanza fra le orecchie</a:t>
            </a:r>
            <a:r>
              <a:rPr lang="it-IT" sz="2000" i="1" dirty="0" smtClean="0">
                <a:solidFill>
                  <a:srgbClr val="002060"/>
                </a:solidFill>
                <a:latin typeface="Lucida Calligraphy" pitchFamily="66" charset="0"/>
              </a:rPr>
              <a:t>), </a:t>
            </a:r>
            <a:endParaRPr lang="it-IT" sz="2000" i="1" dirty="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la </a:t>
            </a:r>
            <a:r>
              <a:rPr lang="it-IT" sz="2000" b="1" i="1" dirty="0">
                <a:solidFill>
                  <a:srgbClr val="002060"/>
                </a:solidFill>
                <a:latin typeface="Lucida Calligraphy" pitchFamily="66" charset="0"/>
              </a:rPr>
              <a:t>circonferenza cranica </a:t>
            </a:r>
            <a:r>
              <a:rPr lang="it-IT" sz="2000" i="1" dirty="0">
                <a:solidFill>
                  <a:srgbClr val="002060"/>
                </a:solidFill>
                <a:latin typeface="Lucida Calligraphy" pitchFamily="66" charset="0"/>
              </a:rPr>
              <a:t>(</a:t>
            </a:r>
            <a:r>
              <a:rPr lang="it-IT" sz="2000" b="1" i="1" dirty="0">
                <a:solidFill>
                  <a:srgbClr val="002060"/>
                </a:solidFill>
                <a:latin typeface="Lucida Calligraphy" pitchFamily="66" charset="0"/>
              </a:rPr>
              <a:t>CC)</a:t>
            </a:r>
            <a:r>
              <a:rPr lang="it-IT" sz="2000" i="1" dirty="0">
                <a:solidFill>
                  <a:srgbClr val="002060"/>
                </a:solidFill>
                <a:latin typeface="Lucida Calligraphy" pitchFamily="66" charset="0"/>
              </a:rPr>
              <a:t>, </a:t>
            </a:r>
            <a:endParaRPr lang="it-IT" sz="2000" i="1" dirty="0" smtClean="0">
              <a:solidFill>
                <a:srgbClr val="002060"/>
              </a:solidFill>
              <a:latin typeface="Lucida Calligraphy" pitchFamily="66" charset="0"/>
            </a:endParaRPr>
          </a:p>
          <a:p>
            <a:pPr lvl="0" algn="ctr"/>
            <a:r>
              <a:rPr lang="it-IT" sz="2000" b="1" i="1" dirty="0" smtClean="0">
                <a:solidFill>
                  <a:srgbClr val="002060"/>
                </a:solidFill>
                <a:latin typeface="Lucida Calligraphy" pitchFamily="66" charset="0"/>
              </a:rPr>
              <a:t>la </a:t>
            </a:r>
            <a:r>
              <a:rPr lang="it-IT" sz="2000" b="1" i="1" dirty="0">
                <a:solidFill>
                  <a:srgbClr val="002060"/>
                </a:solidFill>
                <a:latin typeface="Lucida Calligraphy" pitchFamily="66" charset="0"/>
              </a:rPr>
              <a:t>circonferenza addominale </a:t>
            </a:r>
            <a:r>
              <a:rPr lang="it-IT" sz="2000" i="1" dirty="0">
                <a:solidFill>
                  <a:srgbClr val="002060"/>
                </a:solidFill>
                <a:latin typeface="Lucida Calligraphy" pitchFamily="66" charset="0"/>
              </a:rPr>
              <a:t>(</a:t>
            </a:r>
            <a:r>
              <a:rPr lang="it-IT" sz="2000" b="1" i="1" dirty="0">
                <a:solidFill>
                  <a:srgbClr val="002060"/>
                </a:solidFill>
                <a:latin typeface="Lucida Calligraphy" pitchFamily="66" charset="0"/>
              </a:rPr>
              <a:t>CA</a:t>
            </a:r>
            <a:r>
              <a:rPr lang="it-IT" sz="2000" i="1" dirty="0">
                <a:solidFill>
                  <a:srgbClr val="002060"/>
                </a:solidFill>
                <a:latin typeface="Lucida Calligraphy" pitchFamily="66" charset="0"/>
              </a:rPr>
              <a:t>) </a:t>
            </a:r>
            <a:endParaRPr lang="it-IT" sz="2000" i="1" dirty="0" smtClean="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la </a:t>
            </a:r>
            <a:r>
              <a:rPr lang="it-IT" sz="2000" b="1" i="1" dirty="0">
                <a:solidFill>
                  <a:srgbClr val="002060"/>
                </a:solidFill>
                <a:latin typeface="Lucida Calligraphy" pitchFamily="66" charset="0"/>
              </a:rPr>
              <a:t>lunghezza del femore </a:t>
            </a:r>
            <a:r>
              <a:rPr lang="it-IT" sz="2000" i="1" dirty="0">
                <a:solidFill>
                  <a:srgbClr val="002060"/>
                </a:solidFill>
                <a:latin typeface="Lucida Calligraphy" pitchFamily="66" charset="0"/>
              </a:rPr>
              <a:t>(</a:t>
            </a:r>
            <a:r>
              <a:rPr lang="it-IT" sz="2000" b="1" i="1" dirty="0">
                <a:solidFill>
                  <a:srgbClr val="002060"/>
                </a:solidFill>
                <a:latin typeface="Lucida Calligraphy" pitchFamily="66" charset="0"/>
              </a:rPr>
              <a:t>FL</a:t>
            </a:r>
            <a:r>
              <a:rPr lang="it-IT" sz="2000" i="1" dirty="0">
                <a:solidFill>
                  <a:srgbClr val="002060"/>
                </a:solidFill>
                <a:latin typeface="Lucida Calligraphy" pitchFamily="66" charset="0"/>
              </a:rPr>
              <a:t>). </a:t>
            </a:r>
            <a:endParaRPr lang="it-IT" sz="2000" i="1" dirty="0" smtClean="0">
              <a:solidFill>
                <a:srgbClr val="002060"/>
              </a:solidFill>
              <a:latin typeface="Lucida Calligraphy" pitchFamily="66" charset="0"/>
            </a:endParaRPr>
          </a:p>
          <a:p>
            <a:pPr lvl="0" algn="ctr"/>
            <a:r>
              <a:rPr lang="it-IT" sz="2000" i="1" dirty="0" smtClean="0">
                <a:solidFill>
                  <a:srgbClr val="002060"/>
                </a:solidFill>
                <a:latin typeface="Lucida Calligraphy" pitchFamily="66" charset="0"/>
              </a:rPr>
              <a:t>Dalla </a:t>
            </a:r>
            <a:r>
              <a:rPr lang="it-IT" sz="2000" i="1" dirty="0">
                <a:solidFill>
                  <a:srgbClr val="002060"/>
                </a:solidFill>
                <a:latin typeface="Lucida Calligraphy" pitchFamily="66" charset="0"/>
              </a:rPr>
              <a:t>media di queste misure, l'apparecchio ecografico calcolerà l'epoca ecografica </a:t>
            </a:r>
          </a:p>
        </p:txBody>
      </p:sp>
    </p:spTree>
    <p:extLst>
      <p:ext uri="{BB962C8B-B14F-4D97-AF65-F5344CB8AC3E}">
        <p14:creationId xmlns:p14="http://schemas.microsoft.com/office/powerpoint/2010/main" val="8832413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86000" y="2136339"/>
            <a:ext cx="4572000" cy="369332"/>
          </a:xfrm>
          <a:prstGeom prst="rect">
            <a:avLst/>
          </a:prstGeom>
        </p:spPr>
        <p:txBody>
          <a:bodyPr>
            <a:spAutoFit/>
          </a:bodyPr>
          <a:lstStyle/>
          <a:p>
            <a:r>
              <a:rPr lang="it-IT" dirty="0" smtClean="0">
                <a:solidFill>
                  <a:srgbClr val="555555"/>
                </a:solidFill>
                <a:latin typeface="tahoma"/>
              </a:rPr>
              <a:t> </a:t>
            </a:r>
            <a:endParaRPr lang="it-IT" dirty="0"/>
          </a:p>
        </p:txBody>
      </p:sp>
      <p:sp>
        <p:nvSpPr>
          <p:cNvPr id="6" name="Rettangolo 5"/>
          <p:cNvSpPr/>
          <p:nvPr/>
        </p:nvSpPr>
        <p:spPr>
          <a:xfrm>
            <a:off x="179512" y="1340768"/>
            <a:ext cx="8784976" cy="5940088"/>
          </a:xfrm>
          <a:prstGeom prst="rect">
            <a:avLst/>
          </a:prstGeom>
        </p:spPr>
        <p:txBody>
          <a:bodyPr wrap="square">
            <a:spAutoFit/>
          </a:bodyPr>
          <a:lstStyle/>
          <a:p>
            <a:pPr algn="ctr"/>
            <a:r>
              <a:rPr lang="it-IT" sz="2000" i="1" dirty="0">
                <a:solidFill>
                  <a:srgbClr val="002060"/>
                </a:solidFill>
                <a:latin typeface="Lucida Calligraphy" pitchFamily="66" charset="0"/>
              </a:rPr>
              <a:t>Secondo </a:t>
            </a:r>
            <a:r>
              <a:rPr lang="it-IT" sz="2000" i="1" dirty="0" smtClean="0">
                <a:solidFill>
                  <a:srgbClr val="002060"/>
                </a:solidFill>
                <a:latin typeface="Lucida Calligraphy" pitchFamily="66" charset="0"/>
              </a:rPr>
              <a:t>l’</a:t>
            </a:r>
            <a:r>
              <a:rPr lang="it-IT" sz="2000" b="1" i="1" dirty="0" smtClean="0">
                <a:solidFill>
                  <a:srgbClr val="002060"/>
                </a:solidFill>
                <a:latin typeface="Lucida Calligraphy" pitchFamily="66" charset="0"/>
              </a:rPr>
              <a:t>Organizzazione</a:t>
            </a:r>
            <a:r>
              <a:rPr lang="it-IT" sz="2000" i="1" dirty="0" smtClean="0">
                <a:solidFill>
                  <a:srgbClr val="002060"/>
                </a:solidFill>
                <a:latin typeface="Lucida Calligraphy" pitchFamily="66" charset="0"/>
              </a:rPr>
              <a:t> </a:t>
            </a:r>
            <a:r>
              <a:rPr lang="it-IT" sz="2000" b="1" i="1" dirty="0" smtClean="0">
                <a:solidFill>
                  <a:srgbClr val="002060"/>
                </a:solidFill>
                <a:latin typeface="Lucida Calligraphy" pitchFamily="66" charset="0"/>
              </a:rPr>
              <a:t>Mondiale </a:t>
            </a:r>
            <a:r>
              <a:rPr lang="it-IT" sz="2000" i="1" dirty="0">
                <a:solidFill>
                  <a:srgbClr val="002060"/>
                </a:solidFill>
                <a:latin typeface="Lucida Calligraphy" pitchFamily="66" charset="0"/>
              </a:rPr>
              <a:t>della </a:t>
            </a:r>
            <a:r>
              <a:rPr lang="it-IT" sz="2000" b="1" i="1" dirty="0" smtClean="0">
                <a:solidFill>
                  <a:srgbClr val="002060"/>
                </a:solidFill>
                <a:latin typeface="Lucida Calligraphy" pitchFamily="66" charset="0"/>
              </a:rPr>
              <a:t>Sanità</a:t>
            </a:r>
            <a:r>
              <a:rPr lang="it-IT" sz="2000" i="1" dirty="0" smtClean="0">
                <a:solidFill>
                  <a:srgbClr val="002060"/>
                </a:solidFill>
                <a:latin typeface="Lucida Calligraphy" pitchFamily="66" charset="0"/>
              </a:rPr>
              <a:t> </a:t>
            </a:r>
          </a:p>
          <a:p>
            <a:pPr algn="ctr"/>
            <a:r>
              <a:rPr lang="it-IT" sz="2000" i="1" dirty="0" smtClean="0">
                <a:solidFill>
                  <a:srgbClr val="002060"/>
                </a:solidFill>
                <a:latin typeface="Lucida Calligraphy" pitchFamily="66" charset="0"/>
              </a:rPr>
              <a:t>una </a:t>
            </a:r>
            <a:r>
              <a:rPr lang="it-IT" sz="2000" i="1" dirty="0">
                <a:solidFill>
                  <a:srgbClr val="002060"/>
                </a:solidFill>
                <a:latin typeface="Lucida Calligraphy" pitchFamily="66" charset="0"/>
              </a:rPr>
              <a:t>gravidanza viene definita </a:t>
            </a:r>
            <a:r>
              <a:rPr lang="it-IT" sz="2000" i="1" dirty="0" smtClean="0">
                <a:solidFill>
                  <a:srgbClr val="002060"/>
                </a:solidFill>
                <a:latin typeface="Lucida Calligraphy" pitchFamily="66" charset="0"/>
              </a:rPr>
              <a:t>:</a:t>
            </a:r>
          </a:p>
          <a:p>
            <a:pPr lvl="0" algn="ctr" fontAlgn="base">
              <a:buFont typeface="Arial"/>
              <a:buChar char="•"/>
            </a:pPr>
            <a:endParaRPr lang="it-IT" sz="2000" b="1" i="1" dirty="0" smtClean="0">
              <a:solidFill>
                <a:srgbClr val="002060"/>
              </a:solidFill>
              <a:latin typeface="Lucida Calligraphy" pitchFamily="66" charset="0"/>
            </a:endParaRPr>
          </a:p>
          <a:p>
            <a:pPr lvl="0" algn="ctr" fontAlgn="base">
              <a:buFont typeface="Arial"/>
              <a:buChar char="•"/>
            </a:pPr>
            <a:r>
              <a:rPr lang="it-IT" sz="2000" b="1" i="1" dirty="0" smtClean="0">
                <a:solidFill>
                  <a:srgbClr val="002060"/>
                </a:solidFill>
                <a:latin typeface="Lucida Calligraphy" pitchFamily="66" charset="0"/>
              </a:rPr>
              <a:t>Pre-termine </a:t>
            </a:r>
            <a:r>
              <a:rPr lang="it-IT" sz="2000" i="1" dirty="0" smtClean="0">
                <a:solidFill>
                  <a:srgbClr val="002060"/>
                </a:solidFill>
                <a:latin typeface="Lucida Calligraphy" pitchFamily="66" charset="0"/>
              </a:rPr>
              <a:t>meno di </a:t>
            </a:r>
            <a:r>
              <a:rPr lang="it-IT" sz="2000" i="1" dirty="0">
                <a:solidFill>
                  <a:srgbClr val="002060"/>
                </a:solidFill>
                <a:latin typeface="Lucida Calligraphy" pitchFamily="66" charset="0"/>
              </a:rPr>
              <a:t>36 settimane complete </a:t>
            </a:r>
            <a:endParaRPr lang="it-IT" sz="2000" i="1" dirty="0" smtClean="0">
              <a:solidFill>
                <a:srgbClr val="002060"/>
              </a:solidFill>
              <a:latin typeface="Lucida Calligraphy" pitchFamily="66" charset="0"/>
            </a:endParaRPr>
          </a:p>
          <a:p>
            <a:pPr lvl="0" algn="just" fontAlgn="base"/>
            <a:r>
              <a:rPr lang="it-IT" sz="2000" i="1" dirty="0" smtClean="0">
                <a:solidFill>
                  <a:srgbClr val="002060"/>
                </a:solidFill>
                <a:latin typeface="Lucida Calligraphy" pitchFamily="66" charset="0"/>
              </a:rPr>
              <a:t>                            (</a:t>
            </a:r>
            <a:r>
              <a:rPr lang="it-IT" sz="2000" i="1" dirty="0">
                <a:solidFill>
                  <a:srgbClr val="002060"/>
                </a:solidFill>
                <a:latin typeface="Lucida Calligraphy" pitchFamily="66" charset="0"/>
              </a:rPr>
              <a:t>ossia meno di 259 giorni</a:t>
            </a:r>
            <a:r>
              <a:rPr lang="it-IT" sz="2000" i="1" dirty="0" smtClean="0">
                <a:solidFill>
                  <a:srgbClr val="002060"/>
                </a:solidFill>
                <a:latin typeface="Lucida Calligraphy" pitchFamily="66" charset="0"/>
              </a:rPr>
              <a:t>)</a:t>
            </a:r>
          </a:p>
          <a:p>
            <a:pPr lvl="0" algn="ctr" fontAlgn="base">
              <a:buFont typeface="Arial"/>
              <a:buChar char="•"/>
            </a:pPr>
            <a:endParaRPr lang="it-IT" sz="2000" b="1" i="1" dirty="0" smtClean="0">
              <a:solidFill>
                <a:srgbClr val="002060"/>
              </a:solidFill>
              <a:latin typeface="Lucida Calligraphy" pitchFamily="66" charset="0"/>
            </a:endParaRPr>
          </a:p>
          <a:p>
            <a:pPr lvl="0" algn="ctr" fontAlgn="base">
              <a:buFont typeface="Arial"/>
              <a:buChar char="•"/>
            </a:pPr>
            <a:r>
              <a:rPr lang="it-IT" sz="2000" b="1" i="1" dirty="0" smtClean="0">
                <a:solidFill>
                  <a:srgbClr val="002060"/>
                </a:solidFill>
                <a:latin typeface="Lucida Calligraphy" pitchFamily="66" charset="0"/>
              </a:rPr>
              <a:t>Termine </a:t>
            </a:r>
            <a:r>
              <a:rPr lang="it-IT" sz="2000" i="1" dirty="0" smtClean="0">
                <a:solidFill>
                  <a:srgbClr val="002060"/>
                </a:solidFill>
                <a:latin typeface="Lucida Calligraphy" pitchFamily="66" charset="0"/>
              </a:rPr>
              <a:t>dall’inizio </a:t>
            </a:r>
            <a:r>
              <a:rPr lang="it-IT" sz="2000" i="1" dirty="0">
                <a:solidFill>
                  <a:srgbClr val="002060"/>
                </a:solidFill>
                <a:latin typeface="Lucida Calligraphy" pitchFamily="66" charset="0"/>
              </a:rPr>
              <a:t>della </a:t>
            </a:r>
            <a:r>
              <a:rPr lang="it-IT" sz="2000" i="1" dirty="0" smtClean="0">
                <a:solidFill>
                  <a:srgbClr val="002060"/>
                </a:solidFill>
                <a:latin typeface="Lucida Calligraphy" pitchFamily="66" charset="0"/>
              </a:rPr>
              <a:t>37</a:t>
            </a:r>
            <a:r>
              <a:rPr lang="it-IT" sz="2000" i="1" baseline="30000" dirty="0">
                <a:solidFill>
                  <a:srgbClr val="002060"/>
                </a:solidFill>
                <a:latin typeface="Lucida Calligraphy" pitchFamily="66" charset="0"/>
              </a:rPr>
              <a:t>a</a:t>
            </a:r>
            <a:r>
              <a:rPr lang="it-IT" sz="2000" i="1" dirty="0" smtClean="0">
                <a:solidFill>
                  <a:srgbClr val="002060"/>
                </a:solidFill>
                <a:latin typeface="Lucida Calligraphy" pitchFamily="66" charset="0"/>
              </a:rPr>
              <a:t> fino </a:t>
            </a:r>
            <a:r>
              <a:rPr lang="it-IT" sz="2000" i="1" dirty="0">
                <a:solidFill>
                  <a:srgbClr val="002060"/>
                </a:solidFill>
                <a:latin typeface="Lucida Calligraphy" pitchFamily="66" charset="0"/>
              </a:rPr>
              <a:t>a 41 settimane complete (ossia da 259 a 293 giorni). </a:t>
            </a:r>
            <a:endParaRPr lang="it-IT" sz="2000" i="1" dirty="0" smtClean="0">
              <a:solidFill>
                <a:srgbClr val="002060"/>
              </a:solidFill>
              <a:latin typeface="Lucida Calligraphy" pitchFamily="66" charset="0"/>
            </a:endParaRPr>
          </a:p>
          <a:p>
            <a:pPr lvl="0" algn="ctr" fontAlgn="base"/>
            <a:r>
              <a:rPr lang="it-IT" sz="2000" i="1" dirty="0" smtClean="0">
                <a:solidFill>
                  <a:srgbClr val="002060"/>
                </a:solidFill>
                <a:latin typeface="Lucida Calligraphy" pitchFamily="66" charset="0"/>
              </a:rPr>
              <a:t>In Italia, invece, </a:t>
            </a:r>
            <a:r>
              <a:rPr lang="it-IT" sz="2000" i="1" dirty="0">
                <a:solidFill>
                  <a:srgbClr val="002060"/>
                </a:solidFill>
                <a:latin typeface="Lucida Calligraphy" pitchFamily="66" charset="0"/>
              </a:rPr>
              <a:t>vengono considerati bambini </a:t>
            </a:r>
            <a:endParaRPr lang="it-IT" sz="2000" i="1" dirty="0" smtClean="0">
              <a:solidFill>
                <a:srgbClr val="002060"/>
              </a:solidFill>
              <a:latin typeface="Lucida Calligraphy" pitchFamily="66" charset="0"/>
            </a:endParaRPr>
          </a:p>
          <a:p>
            <a:pPr lvl="0" algn="ctr" fontAlgn="base"/>
            <a:r>
              <a:rPr lang="it-IT" sz="2000" i="1" dirty="0" smtClean="0">
                <a:solidFill>
                  <a:srgbClr val="002060"/>
                </a:solidFill>
                <a:latin typeface="Lucida Calligraphy" pitchFamily="66" charset="0"/>
              </a:rPr>
              <a:t>a </a:t>
            </a:r>
            <a:r>
              <a:rPr lang="it-IT" sz="2000" i="1" dirty="0">
                <a:solidFill>
                  <a:srgbClr val="002060"/>
                </a:solidFill>
                <a:latin typeface="Lucida Calligraphy" pitchFamily="66" charset="0"/>
              </a:rPr>
              <a:t>termine quelli che abbiano già compiuto </a:t>
            </a:r>
            <a:r>
              <a:rPr lang="it-IT" sz="2000" i="1" dirty="0" smtClean="0">
                <a:solidFill>
                  <a:srgbClr val="002060"/>
                </a:solidFill>
                <a:latin typeface="Lucida Calligraphy" pitchFamily="66" charset="0"/>
              </a:rPr>
              <a:t>la </a:t>
            </a:r>
          </a:p>
          <a:p>
            <a:pPr lvl="0" algn="ctr" fontAlgn="base"/>
            <a:r>
              <a:rPr lang="it-IT" sz="2000" i="1" dirty="0" smtClean="0">
                <a:solidFill>
                  <a:srgbClr val="002060"/>
                </a:solidFill>
                <a:latin typeface="Lucida Calligraphy" pitchFamily="66" charset="0"/>
              </a:rPr>
              <a:t>37</a:t>
            </a:r>
            <a:r>
              <a:rPr lang="it-IT" sz="2000" i="1" baseline="30000" dirty="0" smtClean="0">
                <a:solidFill>
                  <a:srgbClr val="002060"/>
                </a:solidFill>
                <a:latin typeface="Lucida Calligraphy" pitchFamily="66" charset="0"/>
              </a:rPr>
              <a:t>a</a:t>
            </a:r>
            <a:r>
              <a:rPr lang="it-IT" sz="2000" i="1" dirty="0" smtClean="0">
                <a:solidFill>
                  <a:srgbClr val="002060"/>
                </a:solidFill>
                <a:latin typeface="Lucida Calligraphy" pitchFamily="66" charset="0"/>
              </a:rPr>
              <a:t> settimana </a:t>
            </a:r>
            <a:r>
              <a:rPr lang="it-IT" sz="2000" i="1" dirty="0">
                <a:solidFill>
                  <a:srgbClr val="002060"/>
                </a:solidFill>
                <a:latin typeface="Lucida Calligraphy" pitchFamily="66" charset="0"/>
              </a:rPr>
              <a:t>completa di gestazione (265 giorni</a:t>
            </a:r>
            <a:r>
              <a:rPr lang="it-IT" sz="2000" i="1" dirty="0" smtClean="0">
                <a:solidFill>
                  <a:srgbClr val="002060"/>
                </a:solidFill>
                <a:latin typeface="Lucida Calligraphy" pitchFamily="66" charset="0"/>
              </a:rPr>
              <a:t>)</a:t>
            </a:r>
          </a:p>
          <a:p>
            <a:pPr lvl="0" algn="ctr" fontAlgn="base">
              <a:buFont typeface="Arial"/>
              <a:buChar char="•"/>
            </a:pPr>
            <a:endParaRPr lang="it-IT" sz="2000" b="1" i="1" dirty="0" smtClean="0">
              <a:solidFill>
                <a:srgbClr val="002060"/>
              </a:solidFill>
              <a:latin typeface="Lucida Calligraphy" pitchFamily="66" charset="0"/>
            </a:endParaRPr>
          </a:p>
          <a:p>
            <a:pPr lvl="0" algn="ctr" fontAlgn="base">
              <a:buFont typeface="Arial"/>
              <a:buChar char="•"/>
            </a:pPr>
            <a:r>
              <a:rPr lang="it-IT" sz="2000" b="1" i="1" dirty="0" smtClean="0">
                <a:solidFill>
                  <a:srgbClr val="002060"/>
                </a:solidFill>
                <a:latin typeface="Lucida Calligraphy" pitchFamily="66" charset="0"/>
              </a:rPr>
              <a:t>post-termine</a:t>
            </a:r>
            <a:r>
              <a:rPr lang="it-IT" sz="2000" i="1" dirty="0" smtClean="0">
                <a:solidFill>
                  <a:srgbClr val="002060"/>
                </a:solidFill>
                <a:latin typeface="Lucida Calligraphy" pitchFamily="66" charset="0"/>
              </a:rPr>
              <a:t> dall’inizio </a:t>
            </a:r>
            <a:r>
              <a:rPr lang="it-IT" sz="2000" i="1" dirty="0">
                <a:solidFill>
                  <a:srgbClr val="002060"/>
                </a:solidFill>
                <a:latin typeface="Lucida Calligraphy" pitchFamily="66" charset="0"/>
              </a:rPr>
              <a:t>della </a:t>
            </a:r>
            <a:r>
              <a:rPr lang="it-IT" sz="2000" i="1" dirty="0" smtClean="0">
                <a:solidFill>
                  <a:srgbClr val="002060"/>
                </a:solidFill>
                <a:latin typeface="Lucida Calligraphy" pitchFamily="66" charset="0"/>
              </a:rPr>
              <a:t>42</a:t>
            </a:r>
            <a:r>
              <a:rPr lang="it-IT" sz="2000" i="1" baseline="30000" dirty="0" smtClean="0">
                <a:solidFill>
                  <a:srgbClr val="002060"/>
                </a:solidFill>
                <a:latin typeface="Lucida Calligraphy" pitchFamily="66" charset="0"/>
              </a:rPr>
              <a:t>a</a:t>
            </a:r>
            <a:r>
              <a:rPr lang="it-IT" sz="2000" i="1" dirty="0" smtClean="0">
                <a:solidFill>
                  <a:srgbClr val="002060"/>
                </a:solidFill>
                <a:latin typeface="Lucida Calligraphy" pitchFamily="66" charset="0"/>
              </a:rPr>
              <a:t> settimana e  </a:t>
            </a:r>
          </a:p>
          <a:p>
            <a:pPr lvl="0" algn="ctr" fontAlgn="base"/>
            <a:r>
              <a:rPr lang="it-IT" sz="2000" i="1" dirty="0">
                <a:solidFill>
                  <a:srgbClr val="002060"/>
                </a:solidFill>
                <a:latin typeface="Lucida Calligraphy" pitchFamily="66" charset="0"/>
              </a:rPr>
              <a:t> </a:t>
            </a:r>
            <a:r>
              <a:rPr lang="it-IT" sz="2000" i="1" dirty="0" smtClean="0">
                <a:solidFill>
                  <a:srgbClr val="002060"/>
                </a:solidFill>
                <a:latin typeface="Lucida Calligraphy" pitchFamily="66" charset="0"/>
              </a:rPr>
              <a:t>                       1 giorno </a:t>
            </a:r>
            <a:r>
              <a:rPr lang="it-IT" sz="2000" i="1" dirty="0">
                <a:solidFill>
                  <a:srgbClr val="002060"/>
                </a:solidFill>
                <a:latin typeface="Lucida Calligraphy" pitchFamily="66" charset="0"/>
              </a:rPr>
              <a:t>(ossia </a:t>
            </a:r>
            <a:r>
              <a:rPr lang="it-IT" sz="2000" i="1" dirty="0" smtClean="0">
                <a:solidFill>
                  <a:srgbClr val="002060"/>
                </a:solidFill>
                <a:latin typeface="Lucida Calligraphy" pitchFamily="66" charset="0"/>
              </a:rPr>
              <a:t>295 </a:t>
            </a:r>
            <a:r>
              <a:rPr lang="it-IT" sz="2000" i="1" dirty="0">
                <a:solidFill>
                  <a:srgbClr val="002060"/>
                </a:solidFill>
                <a:latin typeface="Lucida Calligraphy" pitchFamily="66" charset="0"/>
              </a:rPr>
              <a:t>giorni </a:t>
            </a:r>
            <a:r>
              <a:rPr lang="it-IT" sz="2000" i="1" dirty="0" smtClean="0">
                <a:solidFill>
                  <a:srgbClr val="002060"/>
                </a:solidFill>
                <a:latin typeface="Lucida Calligraphy" pitchFamily="66" charset="0"/>
              </a:rPr>
              <a:t>in poi</a:t>
            </a:r>
            <a:r>
              <a:rPr lang="it-IT" sz="2000" dirty="0" smtClean="0">
                <a:solidFill>
                  <a:srgbClr val="555555"/>
                </a:solidFill>
                <a:latin typeface="inherit"/>
              </a:rPr>
              <a:t>).</a:t>
            </a:r>
            <a:endParaRPr lang="it-IT" sz="2000" dirty="0">
              <a:solidFill>
                <a:srgbClr val="555555"/>
              </a:solidFill>
              <a:latin typeface="inherit"/>
            </a:endParaRPr>
          </a:p>
          <a:p>
            <a:pPr marL="342900" lvl="0" indent="-342900" algn="ctr" fontAlgn="base">
              <a:buFont typeface="Arial" pitchFamily="34" charset="0"/>
              <a:buChar char="•"/>
            </a:pPr>
            <a:endParaRPr lang="it-IT" sz="2000" i="1" dirty="0">
              <a:solidFill>
                <a:srgbClr val="002060"/>
              </a:solidFill>
              <a:latin typeface="Lucida Calligraphy" pitchFamily="66" charset="0"/>
            </a:endParaRPr>
          </a:p>
          <a:p>
            <a:pPr lvl="0" algn="ctr" fontAlgn="base"/>
            <a:endParaRPr lang="it-IT" sz="2000" i="1" dirty="0">
              <a:solidFill>
                <a:srgbClr val="002060"/>
              </a:solidFill>
              <a:latin typeface="Lucida Calligraphy" pitchFamily="66" charset="0"/>
            </a:endParaRPr>
          </a:p>
          <a:p>
            <a:pPr marL="342900" indent="-342900" algn="ctr">
              <a:buFont typeface="Arial" pitchFamily="34" charset="0"/>
              <a:buChar char="•"/>
            </a:pPr>
            <a:endParaRPr lang="it-IT" sz="2000" i="1" dirty="0" smtClean="0">
              <a:solidFill>
                <a:srgbClr val="002060"/>
              </a:solidFill>
              <a:latin typeface="Lucida Calligraphy" pitchFamily="66" charset="0"/>
            </a:endParaRPr>
          </a:p>
          <a:p>
            <a:pPr algn="ctr"/>
            <a:r>
              <a:rPr lang="it-IT" sz="2000" b="1" i="1" dirty="0" smtClean="0">
                <a:solidFill>
                  <a:srgbClr val="002060"/>
                </a:solidFill>
                <a:latin typeface="Lucida Calligraphy" pitchFamily="66" charset="0"/>
              </a:rPr>
              <a:t> </a:t>
            </a:r>
            <a:endParaRPr lang="it-IT" sz="2000" i="1" dirty="0" smtClean="0">
              <a:solidFill>
                <a:srgbClr val="002060"/>
              </a:solidFill>
              <a:latin typeface="Lucida Calligraphy" pitchFamily="66" charset="0"/>
            </a:endParaRPr>
          </a:p>
          <a:p>
            <a:pPr marL="342900" indent="-342900" algn="ctr">
              <a:buFont typeface="Arial" pitchFamily="34" charset="0"/>
              <a:buChar char="•"/>
            </a:pPr>
            <a:endParaRPr lang="it-IT" sz="2000" i="1" dirty="0">
              <a:solidFill>
                <a:srgbClr val="002060"/>
              </a:solidFill>
              <a:latin typeface="Lucida Calligraphy" pitchFamily="66" charset="0"/>
            </a:endParaRPr>
          </a:p>
        </p:txBody>
      </p:sp>
      <p:sp>
        <p:nvSpPr>
          <p:cNvPr id="7" name="Rettangolo 6"/>
          <p:cNvSpPr/>
          <p:nvPr/>
        </p:nvSpPr>
        <p:spPr>
          <a:xfrm>
            <a:off x="20960" y="188640"/>
            <a:ext cx="9144000" cy="707886"/>
          </a:xfrm>
          <a:prstGeom prst="rect">
            <a:avLst/>
          </a:prstGeom>
        </p:spPr>
        <p:txBody>
          <a:bodyPr wrap="square">
            <a:spAutoFit/>
          </a:bodyPr>
          <a:lstStyle/>
          <a:p>
            <a:pPr lvl="0" algn="ctr"/>
            <a:r>
              <a:rPr lang="it-IT" sz="4000" b="1" i="1" dirty="0">
                <a:solidFill>
                  <a:srgbClr val="002060"/>
                </a:solidFill>
                <a:latin typeface="Lucida Calligraphy" pitchFamily="66" charset="0"/>
              </a:rPr>
              <a:t>Calcolo settimane di gravidanza</a:t>
            </a:r>
          </a:p>
        </p:txBody>
      </p:sp>
    </p:spTree>
    <p:extLst>
      <p:ext uri="{BB962C8B-B14F-4D97-AF65-F5344CB8AC3E}">
        <p14:creationId xmlns:p14="http://schemas.microsoft.com/office/powerpoint/2010/main" val="11430704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Control 4"/>
          <p:cNvSpPr>
            <a:spLocks noChangeArrowheads="1" noChangeShapeType="1"/>
          </p:cNvSpPr>
          <p:nvPr/>
        </p:nvSpPr>
        <p:spPr bwMode="auto">
          <a:xfrm>
            <a:off x="0" y="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it-IT" dirty="0"/>
          </a:p>
        </p:txBody>
      </p:sp>
      <p:sp>
        <p:nvSpPr>
          <p:cNvPr id="6" name="Control 5"/>
          <p:cNvSpPr>
            <a:spLocks noChangeArrowheads="1" noChangeShapeType="1"/>
          </p:cNvSpPr>
          <p:nvPr/>
        </p:nvSpPr>
        <p:spPr bwMode="auto">
          <a:xfrm>
            <a:off x="0" y="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it-IT" dirty="0"/>
          </a:p>
        </p:txBody>
      </p:sp>
      <p:pic>
        <p:nvPicPr>
          <p:cNvPr id="4099" name="Picture 3" descr="Indice della rubric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346450"/>
            <a:ext cx="1133475" cy="59055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933832" y="314792"/>
            <a:ext cx="6607616" cy="923330"/>
          </a:xfrm>
          <a:prstGeom prst="rect">
            <a:avLst/>
          </a:prstGeom>
        </p:spPr>
        <p:txBody>
          <a:bodyPr wrap="square">
            <a:spAutoFit/>
          </a:bodyPr>
          <a:lstStyle/>
          <a:p>
            <a:pPr algn="ctr"/>
            <a:r>
              <a:rPr lang="it-IT" sz="4000" b="1" i="1" dirty="0" smtClean="0">
                <a:solidFill>
                  <a:srgbClr val="002060"/>
                </a:solidFill>
                <a:latin typeface="Lucida Calligraphy" pitchFamily="66" charset="0"/>
              </a:rPr>
              <a:t>   </a:t>
            </a:r>
            <a:r>
              <a:rPr lang="it-IT" sz="5400" b="1" i="1" dirty="0">
                <a:solidFill>
                  <a:srgbClr val="002060"/>
                </a:solidFill>
                <a:latin typeface="Lucida Calligraphy" pitchFamily="66" charset="0"/>
              </a:rPr>
              <a:t> I</a:t>
            </a:r>
            <a:r>
              <a:rPr lang="it-IT" sz="5400" b="1" i="1" dirty="0" smtClean="0">
                <a:solidFill>
                  <a:srgbClr val="002060"/>
                </a:solidFill>
                <a:latin typeface="Lucida Calligraphy" pitchFamily="66" charset="0"/>
              </a:rPr>
              <a:t>l Travaglio </a:t>
            </a:r>
            <a:endParaRPr lang="it-IT" sz="5400" b="1" i="1" dirty="0">
              <a:solidFill>
                <a:srgbClr val="002060"/>
              </a:solidFill>
              <a:latin typeface="Lucida Calligraphy" pitchFamily="66" charset="0"/>
            </a:endParaRPr>
          </a:p>
        </p:txBody>
      </p:sp>
      <p:sp>
        <p:nvSpPr>
          <p:cNvPr id="8" name="CasellaDiTesto 7"/>
          <p:cNvSpPr txBox="1"/>
          <p:nvPr/>
        </p:nvSpPr>
        <p:spPr>
          <a:xfrm>
            <a:off x="1211471" y="1412776"/>
            <a:ext cx="6687393" cy="2400657"/>
          </a:xfrm>
          <a:prstGeom prst="rect">
            <a:avLst/>
          </a:prstGeom>
          <a:noFill/>
        </p:spPr>
        <p:txBody>
          <a:bodyPr wrap="square" rtlCol="0">
            <a:spAutoFit/>
          </a:bodyPr>
          <a:lstStyle/>
          <a:p>
            <a:pPr algn="ctr">
              <a:lnSpc>
                <a:spcPct val="150000"/>
              </a:lnSpc>
            </a:pPr>
            <a:r>
              <a:rPr lang="it-IT" sz="2000" i="1" dirty="0" smtClean="0">
                <a:solidFill>
                  <a:srgbClr val="002060"/>
                </a:solidFill>
                <a:latin typeface="Lucida Calligraphy" pitchFamily="66" charset="0"/>
              </a:rPr>
              <a:t>Insieme di fenomeni </a:t>
            </a:r>
            <a:r>
              <a:rPr lang="it-IT" sz="2000" b="1" i="1" dirty="0" smtClean="0">
                <a:solidFill>
                  <a:srgbClr val="002060"/>
                </a:solidFill>
                <a:latin typeface="Lucida Calligraphy" pitchFamily="66" charset="0"/>
              </a:rPr>
              <a:t>materni  </a:t>
            </a:r>
            <a:r>
              <a:rPr lang="it-IT" sz="2000" i="1" dirty="0" smtClean="0">
                <a:solidFill>
                  <a:srgbClr val="002060"/>
                </a:solidFill>
                <a:latin typeface="Lucida Calligraphy" pitchFamily="66" charset="0"/>
              </a:rPr>
              <a:t>(dinamici),</a:t>
            </a:r>
          </a:p>
          <a:p>
            <a:pPr algn="ctr">
              <a:lnSpc>
                <a:spcPct val="150000"/>
              </a:lnSpc>
            </a:pPr>
            <a:r>
              <a:rPr lang="it-IT" sz="2000" i="1" dirty="0" smtClean="0">
                <a:solidFill>
                  <a:srgbClr val="002060"/>
                </a:solidFill>
                <a:latin typeface="Lucida Calligraphy" pitchFamily="66" charset="0"/>
              </a:rPr>
              <a:t> </a:t>
            </a:r>
            <a:r>
              <a:rPr lang="it-IT" sz="2000" b="1" i="1" dirty="0" smtClean="0">
                <a:solidFill>
                  <a:srgbClr val="002060"/>
                </a:solidFill>
                <a:latin typeface="Lucida Calligraphy" pitchFamily="66" charset="0"/>
              </a:rPr>
              <a:t>fetali</a:t>
            </a:r>
            <a:r>
              <a:rPr lang="it-IT" sz="2000" i="1" dirty="0" smtClean="0">
                <a:solidFill>
                  <a:srgbClr val="002060"/>
                </a:solidFill>
                <a:latin typeface="Lucida Calligraphy" pitchFamily="66" charset="0"/>
              </a:rPr>
              <a:t>  (plastici) e </a:t>
            </a:r>
            <a:r>
              <a:rPr lang="it-IT" sz="2000" b="1" i="1" dirty="0" smtClean="0">
                <a:solidFill>
                  <a:srgbClr val="002060"/>
                </a:solidFill>
                <a:latin typeface="Lucida Calligraphy" pitchFamily="66" charset="0"/>
              </a:rPr>
              <a:t>meccanici </a:t>
            </a:r>
            <a:r>
              <a:rPr lang="it-IT" sz="2000" i="1" dirty="0" smtClean="0">
                <a:solidFill>
                  <a:srgbClr val="002060"/>
                </a:solidFill>
                <a:latin typeface="Lucida Calligraphy" pitchFamily="66" charset="0"/>
              </a:rPr>
              <a:t>(materno-fetali) che portano  all’espulsione del prodotto </a:t>
            </a:r>
          </a:p>
          <a:p>
            <a:pPr algn="ctr">
              <a:lnSpc>
                <a:spcPct val="150000"/>
              </a:lnSpc>
            </a:pPr>
            <a:r>
              <a:rPr lang="it-IT" sz="2000" i="1" dirty="0" smtClean="0">
                <a:solidFill>
                  <a:srgbClr val="002060"/>
                </a:solidFill>
                <a:latin typeface="Lucida Calligraphy" pitchFamily="66" charset="0"/>
              </a:rPr>
              <a:t>del concepimento e di tutti gli annessi (placenta, membrane e cordone)</a:t>
            </a:r>
            <a:endParaRPr lang="it-IT" sz="2000" i="1" dirty="0">
              <a:solidFill>
                <a:srgbClr val="002060"/>
              </a:solidFill>
              <a:latin typeface="Lucida Calligraphy" pitchFamily="66" charset="0"/>
            </a:endParaRPr>
          </a:p>
        </p:txBody>
      </p:sp>
      <p:pic>
        <p:nvPicPr>
          <p:cNvPr id="4103"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327"/>
                    </a14:imgEffect>
                  </a14:imgLayer>
                </a14:imgProps>
              </a:ext>
              <a:ext uri="{28A0092B-C50C-407E-A947-70E740481C1C}">
                <a14:useLocalDpi xmlns:a14="http://schemas.microsoft.com/office/drawing/2010/main" val="0"/>
              </a:ext>
            </a:extLst>
          </a:blip>
          <a:srcRect/>
          <a:stretch>
            <a:fillRect/>
          </a:stretch>
        </p:blipFill>
        <p:spPr bwMode="auto">
          <a:xfrm>
            <a:off x="630237" y="3645024"/>
            <a:ext cx="28289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1517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3"/>
          </p:nvPr>
        </p:nvSpPr>
        <p:spPr/>
        <p:txBody>
          <a:bodyPr>
            <a:normAutofit/>
          </a:bodyPr>
          <a:lstStyle/>
          <a:p>
            <a:pPr marL="0" lvl="0" indent="0" fontAlgn="base">
              <a:spcBef>
                <a:spcPts val="0"/>
              </a:spcBef>
              <a:spcAft>
                <a:spcPts val="0"/>
              </a:spcAft>
              <a:buClrTx/>
              <a:buSzTx/>
              <a:buNone/>
            </a:pPr>
            <a:r>
              <a:rPr lang="it-IT" sz="1800" b="1" dirty="0" smtClean="0">
                <a:solidFill>
                  <a:srgbClr val="555555"/>
                </a:solidFill>
                <a:latin typeface="Merriweather"/>
              </a:rPr>
              <a:t> </a:t>
            </a:r>
            <a:endParaRPr lang="it-IT" dirty="0"/>
          </a:p>
        </p:txBody>
      </p:sp>
      <p:sp>
        <p:nvSpPr>
          <p:cNvPr id="5" name="Rettangolo 4"/>
          <p:cNvSpPr/>
          <p:nvPr/>
        </p:nvSpPr>
        <p:spPr>
          <a:xfrm>
            <a:off x="2160923" y="476672"/>
            <a:ext cx="4822154" cy="923330"/>
          </a:xfrm>
          <a:prstGeom prst="rect">
            <a:avLst/>
          </a:prstGeom>
        </p:spPr>
        <p:txBody>
          <a:bodyPr wrap="none">
            <a:spAutoFit/>
          </a:bodyPr>
          <a:lstStyle/>
          <a:p>
            <a:pPr lvl="0" algn="ctr"/>
            <a:r>
              <a:rPr lang="it-IT" sz="5400" b="1" i="1" dirty="0">
                <a:solidFill>
                  <a:srgbClr val="002060"/>
                </a:solidFill>
                <a:latin typeface="Lucida Calligraphy" pitchFamily="66" charset="0"/>
              </a:rPr>
              <a:t>Il Travaglio </a:t>
            </a:r>
          </a:p>
        </p:txBody>
      </p:sp>
      <p:sp>
        <p:nvSpPr>
          <p:cNvPr id="6" name="CasellaDiTesto 5"/>
          <p:cNvSpPr txBox="1"/>
          <p:nvPr/>
        </p:nvSpPr>
        <p:spPr>
          <a:xfrm>
            <a:off x="755576" y="1772816"/>
            <a:ext cx="7488832" cy="3046988"/>
          </a:xfrm>
          <a:prstGeom prst="rect">
            <a:avLst/>
          </a:prstGeom>
          <a:noFill/>
        </p:spPr>
        <p:txBody>
          <a:bodyPr wrap="square" rtlCol="0">
            <a:spAutoFit/>
          </a:bodyPr>
          <a:lstStyle/>
          <a:p>
            <a:pPr algn="ctr">
              <a:lnSpc>
                <a:spcPct val="150000"/>
              </a:lnSpc>
            </a:pPr>
            <a:r>
              <a:rPr lang="it-IT" sz="2800" b="1" i="1" dirty="0" smtClean="0">
                <a:solidFill>
                  <a:srgbClr val="002060"/>
                </a:solidFill>
                <a:latin typeface="Lucida Calligraphy" pitchFamily="66" charset="0"/>
              </a:rPr>
              <a:t>Le fasi del travaglio</a:t>
            </a:r>
          </a:p>
          <a:p>
            <a:pPr marL="457200" indent="-457200" algn="ctr">
              <a:lnSpc>
                <a:spcPct val="150000"/>
              </a:lnSpc>
              <a:buFont typeface="+mj-lt"/>
              <a:buAutoNum type="arabicPeriod"/>
            </a:pPr>
            <a:r>
              <a:rPr lang="it-IT" sz="2000" b="1" i="1" dirty="0" smtClean="0">
                <a:solidFill>
                  <a:srgbClr val="002060"/>
                </a:solidFill>
                <a:latin typeface="Lucida Calligraphy" pitchFamily="66" charset="0"/>
              </a:rPr>
              <a:t>Fase prodromica </a:t>
            </a:r>
            <a:r>
              <a:rPr lang="it-IT" sz="2000" i="1" dirty="0" smtClean="0">
                <a:solidFill>
                  <a:srgbClr val="002060"/>
                </a:solidFill>
                <a:latin typeface="Lucida Calligraphy" pitchFamily="66" charset="0"/>
              </a:rPr>
              <a:t>o di adattamento al travaglio</a:t>
            </a:r>
          </a:p>
          <a:p>
            <a:pPr marL="457200" indent="-457200" algn="ctr">
              <a:lnSpc>
                <a:spcPct val="150000"/>
              </a:lnSpc>
              <a:buFont typeface="+mj-lt"/>
              <a:buAutoNum type="arabicPeriod"/>
            </a:pPr>
            <a:r>
              <a:rPr lang="it-IT" sz="2000" b="1" i="1" dirty="0" smtClean="0">
                <a:solidFill>
                  <a:srgbClr val="002060"/>
                </a:solidFill>
                <a:latin typeface="Lucida Calligraphy" pitchFamily="66" charset="0"/>
              </a:rPr>
              <a:t>Fase dilatante </a:t>
            </a:r>
            <a:r>
              <a:rPr lang="it-IT" sz="2000" i="1" dirty="0" smtClean="0">
                <a:solidFill>
                  <a:srgbClr val="002060"/>
                </a:solidFill>
                <a:latin typeface="Lucida Calligraphy" pitchFamily="66" charset="0"/>
              </a:rPr>
              <a:t>o del travaglio attivo</a:t>
            </a:r>
          </a:p>
          <a:p>
            <a:pPr marL="342900" indent="-342900" algn="ctr">
              <a:lnSpc>
                <a:spcPct val="150000"/>
              </a:lnSpc>
              <a:buFont typeface="Arial" pitchFamily="34" charset="0"/>
              <a:buChar char="•"/>
            </a:pPr>
            <a:r>
              <a:rPr lang="it-IT" sz="2000" i="1" u="sng" dirty="0" smtClean="0">
                <a:solidFill>
                  <a:srgbClr val="002060"/>
                </a:solidFill>
                <a:latin typeface="Lucida Calligraphy" pitchFamily="66" charset="0"/>
              </a:rPr>
              <a:t>Fase latente</a:t>
            </a:r>
          </a:p>
          <a:p>
            <a:pPr marL="342900" indent="-342900" algn="ctr">
              <a:lnSpc>
                <a:spcPct val="150000"/>
              </a:lnSpc>
              <a:buFont typeface="Arial" pitchFamily="34" charset="0"/>
              <a:buChar char="•"/>
            </a:pPr>
            <a:r>
              <a:rPr lang="it-IT" sz="2000" i="1" u="sng" dirty="0" smtClean="0">
                <a:solidFill>
                  <a:srgbClr val="002060"/>
                </a:solidFill>
                <a:latin typeface="Lucida Calligraphy" pitchFamily="66" charset="0"/>
              </a:rPr>
              <a:t>Fase attiva</a:t>
            </a:r>
          </a:p>
          <a:p>
            <a:pPr algn="ctr">
              <a:lnSpc>
                <a:spcPct val="150000"/>
              </a:lnSpc>
            </a:pPr>
            <a:r>
              <a:rPr lang="it-IT" sz="2000" b="1" i="1" dirty="0" smtClean="0">
                <a:solidFill>
                  <a:srgbClr val="002060"/>
                </a:solidFill>
                <a:latin typeface="Lucida Calligraphy" pitchFamily="66" charset="0"/>
              </a:rPr>
              <a:t>3. Fase espulsiva </a:t>
            </a:r>
            <a:r>
              <a:rPr lang="it-IT" sz="2000" i="1" dirty="0" smtClean="0">
                <a:solidFill>
                  <a:srgbClr val="002060"/>
                </a:solidFill>
                <a:latin typeface="Lucida Calligraphy" pitchFamily="66" charset="0"/>
              </a:rPr>
              <a:t>o di separazione</a:t>
            </a:r>
            <a:endParaRPr lang="it-IT" sz="2000" i="1" dirty="0">
              <a:solidFill>
                <a:srgbClr val="002060"/>
              </a:solidFill>
              <a:latin typeface="Lucida Calligraphy" pitchFamily="66" charset="0"/>
            </a:endParaRPr>
          </a:p>
        </p:txBody>
      </p:sp>
    </p:spTree>
    <p:extLst>
      <p:ext uri="{BB962C8B-B14F-4D97-AF65-F5344CB8AC3E}">
        <p14:creationId xmlns:p14="http://schemas.microsoft.com/office/powerpoint/2010/main" val="2693578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3582" y="476672"/>
            <a:ext cx="8717451" cy="707886"/>
          </a:xfrm>
          <a:prstGeom prst="rect">
            <a:avLst/>
          </a:prstGeom>
        </p:spPr>
        <p:txBody>
          <a:bodyPr wrap="none">
            <a:spAutoFit/>
          </a:bodyPr>
          <a:lstStyle/>
          <a:p>
            <a:pPr lvl="0" algn="ctr"/>
            <a:r>
              <a:rPr lang="it-IT" sz="4000" b="1" i="1" dirty="0">
                <a:solidFill>
                  <a:srgbClr val="002060"/>
                </a:solidFill>
                <a:latin typeface="Lucida Calligraphy" pitchFamily="66" charset="0"/>
              </a:rPr>
              <a:t>Il Travaglio </a:t>
            </a:r>
            <a:r>
              <a:rPr lang="it-IT" sz="4000" b="1" i="1" dirty="0" smtClean="0">
                <a:solidFill>
                  <a:srgbClr val="002060"/>
                </a:solidFill>
                <a:latin typeface="Lucida Calligraphy" pitchFamily="66" charset="0"/>
              </a:rPr>
              <a:t>– </a:t>
            </a:r>
            <a:r>
              <a:rPr lang="it-IT" sz="4000" b="1" i="1" dirty="0">
                <a:solidFill>
                  <a:srgbClr val="002060"/>
                </a:solidFill>
                <a:latin typeface="Lucida Calligraphy" pitchFamily="66" charset="0"/>
              </a:rPr>
              <a:t>F</a:t>
            </a:r>
            <a:r>
              <a:rPr lang="it-IT" sz="4000" b="1" i="1" dirty="0" smtClean="0">
                <a:solidFill>
                  <a:srgbClr val="002060"/>
                </a:solidFill>
                <a:latin typeface="Lucida Calligraphy" pitchFamily="66" charset="0"/>
              </a:rPr>
              <a:t>ase </a:t>
            </a:r>
            <a:r>
              <a:rPr lang="it-IT" sz="4000" b="1" i="1" dirty="0">
                <a:solidFill>
                  <a:srgbClr val="002060"/>
                </a:solidFill>
                <a:latin typeface="Lucida Calligraphy" pitchFamily="66" charset="0"/>
              </a:rPr>
              <a:t>P</a:t>
            </a:r>
            <a:r>
              <a:rPr lang="it-IT" sz="4000" b="1" i="1" dirty="0" smtClean="0">
                <a:solidFill>
                  <a:srgbClr val="002060"/>
                </a:solidFill>
                <a:latin typeface="Lucida Calligraphy" pitchFamily="66" charset="0"/>
              </a:rPr>
              <a:t>rodromica</a:t>
            </a:r>
            <a:endParaRPr lang="it-IT" sz="4000" b="1" i="1" dirty="0">
              <a:solidFill>
                <a:srgbClr val="002060"/>
              </a:solidFill>
              <a:latin typeface="Lucida Calligraphy" pitchFamily="66" charset="0"/>
            </a:endParaRPr>
          </a:p>
        </p:txBody>
      </p:sp>
      <p:sp>
        <p:nvSpPr>
          <p:cNvPr id="3" name="CasellaDiTesto 2"/>
          <p:cNvSpPr txBox="1"/>
          <p:nvPr/>
        </p:nvSpPr>
        <p:spPr>
          <a:xfrm>
            <a:off x="395535" y="1484784"/>
            <a:ext cx="8545497" cy="4708981"/>
          </a:xfrm>
          <a:prstGeom prst="rect">
            <a:avLst/>
          </a:prstGeom>
          <a:noFill/>
        </p:spPr>
        <p:txBody>
          <a:bodyPr wrap="square" rtlCol="0">
            <a:spAutoFit/>
          </a:bodyPr>
          <a:lstStyle/>
          <a:p>
            <a:pPr algn="ctr"/>
            <a:r>
              <a:rPr lang="it-IT" sz="2000" i="1" dirty="0" smtClean="0">
                <a:solidFill>
                  <a:srgbClr val="002060"/>
                </a:solidFill>
                <a:latin typeface="Lucida Calligraphy" pitchFamily="66" charset="0"/>
              </a:rPr>
              <a:t> Comprende tutte quelle manifestazioni  che si presentano prima dell’inizio vero e proprio del travaglio.</a:t>
            </a:r>
          </a:p>
          <a:p>
            <a:pPr algn="ctr"/>
            <a:endParaRPr lang="it-IT" sz="2000" i="1" dirty="0" smtClean="0">
              <a:solidFill>
                <a:srgbClr val="002060"/>
              </a:solidFill>
              <a:latin typeface="Lucida Calligraphy" pitchFamily="66" charset="0"/>
            </a:endParaRPr>
          </a:p>
          <a:p>
            <a:pPr algn="ctr"/>
            <a:r>
              <a:rPr lang="it-IT" sz="2000" i="1" dirty="0" smtClean="0">
                <a:solidFill>
                  <a:srgbClr val="002060"/>
                </a:solidFill>
                <a:latin typeface="Lucida Calligraphy" pitchFamily="66" charset="0"/>
              </a:rPr>
              <a:t>Caratterizzato da alcuni sintomi :</a:t>
            </a:r>
          </a:p>
          <a:p>
            <a:pPr algn="ctr"/>
            <a:endParaRPr lang="it-IT" sz="2000" i="1" dirty="0" smtClean="0">
              <a:solidFill>
                <a:srgbClr val="002060"/>
              </a:solidFill>
              <a:latin typeface="Lucida Calligraphy" pitchFamily="66" charset="0"/>
            </a:endParaRPr>
          </a:p>
          <a:p>
            <a:pPr marL="342900" indent="-342900" algn="ctr">
              <a:buFont typeface="Wingdings" pitchFamily="2" charset="2"/>
              <a:buChar char="ü"/>
            </a:pPr>
            <a:r>
              <a:rPr lang="it-IT" sz="2000" i="1" dirty="0" smtClean="0">
                <a:solidFill>
                  <a:srgbClr val="002060"/>
                </a:solidFill>
                <a:latin typeface="Lucida Calligraphy" pitchFamily="66" charset="0"/>
              </a:rPr>
              <a:t>Contrazioni irregolari</a:t>
            </a:r>
          </a:p>
          <a:p>
            <a:pPr marL="342900" indent="-342900" algn="ctr">
              <a:buFont typeface="Wingdings" pitchFamily="2" charset="2"/>
              <a:buChar char="ü"/>
            </a:pPr>
            <a:r>
              <a:rPr lang="it-IT" sz="2000" i="1" dirty="0" smtClean="0">
                <a:solidFill>
                  <a:srgbClr val="002060"/>
                </a:solidFill>
                <a:latin typeface="Lucida Calligraphy" pitchFamily="66" charset="0"/>
              </a:rPr>
              <a:t>Indurimento della pancia</a:t>
            </a:r>
          </a:p>
          <a:p>
            <a:pPr marL="342900" indent="-342900" algn="ctr">
              <a:buFont typeface="Wingdings" pitchFamily="2" charset="2"/>
              <a:buChar char="ü"/>
            </a:pPr>
            <a:r>
              <a:rPr lang="it-IT" sz="2000" i="1" dirty="0" smtClean="0">
                <a:solidFill>
                  <a:srgbClr val="002060"/>
                </a:solidFill>
                <a:latin typeface="Lucida Calligraphy" pitchFamily="66" charset="0"/>
              </a:rPr>
              <a:t>Mal di schiena</a:t>
            </a:r>
          </a:p>
          <a:p>
            <a:pPr marL="342900" indent="-342900" algn="ctr">
              <a:buFont typeface="Wingdings" pitchFamily="2" charset="2"/>
              <a:buChar char="ü"/>
            </a:pPr>
            <a:r>
              <a:rPr lang="it-IT" sz="2000" i="1" dirty="0" smtClean="0">
                <a:solidFill>
                  <a:srgbClr val="002060"/>
                </a:solidFill>
                <a:latin typeface="Lucida Calligraphy" pitchFamily="66" charset="0"/>
              </a:rPr>
              <a:t>Gonfiore degli arti inferiori</a:t>
            </a:r>
          </a:p>
          <a:p>
            <a:pPr marL="342900" indent="-342900" algn="ctr">
              <a:buFont typeface="Wingdings" pitchFamily="2" charset="2"/>
              <a:buChar char="ü"/>
            </a:pPr>
            <a:r>
              <a:rPr lang="it-IT" sz="2000" i="1" dirty="0" smtClean="0">
                <a:solidFill>
                  <a:srgbClr val="002060"/>
                </a:solidFill>
                <a:latin typeface="Lucida Calligraphy" pitchFamily="66" charset="0"/>
              </a:rPr>
              <a:t>Minzione frequente</a:t>
            </a:r>
          </a:p>
          <a:p>
            <a:pPr marL="342900" indent="-342900" algn="ctr">
              <a:buFont typeface="Wingdings" pitchFamily="2" charset="2"/>
              <a:buChar char="ü"/>
            </a:pPr>
            <a:r>
              <a:rPr lang="it-IT" sz="2000" i="1" dirty="0" smtClean="0">
                <a:solidFill>
                  <a:srgbClr val="002060"/>
                </a:solidFill>
                <a:latin typeface="Lucida Calligraphy" pitchFamily="66" charset="0"/>
              </a:rPr>
              <a:t>Disturbi della digestione</a:t>
            </a:r>
          </a:p>
          <a:p>
            <a:pPr marL="342900" indent="-342900" algn="ctr">
              <a:buFont typeface="Wingdings" pitchFamily="2" charset="2"/>
              <a:buChar char="ü"/>
            </a:pPr>
            <a:r>
              <a:rPr lang="it-IT" sz="2000" i="1" dirty="0" smtClean="0">
                <a:solidFill>
                  <a:srgbClr val="002060"/>
                </a:solidFill>
                <a:latin typeface="Lucida Calligraphy" pitchFamily="66" charset="0"/>
              </a:rPr>
              <a:t>Nausea </a:t>
            </a:r>
          </a:p>
          <a:p>
            <a:pPr marL="342900" indent="-342900" algn="ctr">
              <a:buFont typeface="Wingdings" pitchFamily="2" charset="2"/>
              <a:buChar char="ü"/>
            </a:pPr>
            <a:r>
              <a:rPr lang="it-IT" sz="2000" i="1" dirty="0" smtClean="0">
                <a:solidFill>
                  <a:srgbClr val="002060"/>
                </a:solidFill>
                <a:latin typeface="Lucida Calligraphy" pitchFamily="66" charset="0"/>
              </a:rPr>
              <a:t>Stanchezza</a:t>
            </a:r>
          </a:p>
          <a:p>
            <a:pPr marL="342900" indent="-342900" algn="ctr">
              <a:buFont typeface="Wingdings" pitchFamily="2" charset="2"/>
              <a:buChar char="ü"/>
            </a:pPr>
            <a:r>
              <a:rPr lang="it-IT" sz="2000" i="1" dirty="0" smtClean="0">
                <a:solidFill>
                  <a:srgbClr val="002060"/>
                </a:solidFill>
                <a:latin typeface="Lucida Calligraphy" pitchFamily="66" charset="0"/>
              </a:rPr>
              <a:t>Senso di pesantezza al basso ventre</a:t>
            </a:r>
          </a:p>
          <a:p>
            <a:pPr marL="342900" indent="-342900" algn="ctr">
              <a:buFont typeface="Wingdings" pitchFamily="2" charset="2"/>
              <a:buChar char="ü"/>
            </a:pPr>
            <a:r>
              <a:rPr lang="it-IT" sz="2000" i="1" dirty="0" smtClean="0">
                <a:solidFill>
                  <a:srgbClr val="002060"/>
                </a:solidFill>
                <a:latin typeface="Lucida Calligraphy" pitchFamily="66" charset="0"/>
              </a:rPr>
              <a:t>Perdita del tappo mucoso</a:t>
            </a:r>
          </a:p>
        </p:txBody>
      </p:sp>
    </p:spTree>
    <p:extLst>
      <p:ext uri="{BB962C8B-B14F-4D97-AF65-F5344CB8AC3E}">
        <p14:creationId xmlns:p14="http://schemas.microsoft.com/office/powerpoint/2010/main" val="1576515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3" b="100000" l="11030" r="93132"/>
                    </a14:imgEffect>
                  </a14:imgLayer>
                </a14:imgProps>
              </a:ext>
              <a:ext uri="{28A0092B-C50C-407E-A947-70E740481C1C}">
                <a14:useLocalDpi xmlns:a14="http://schemas.microsoft.com/office/drawing/2010/main" val="0"/>
              </a:ext>
            </a:extLst>
          </a:blip>
          <a:srcRect/>
          <a:stretch>
            <a:fillRect/>
          </a:stretch>
        </p:blipFill>
        <p:spPr bwMode="auto">
          <a:xfrm>
            <a:off x="1115616" y="-35064"/>
            <a:ext cx="6984776" cy="68580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nettore 2 2"/>
          <p:cNvCxnSpPr/>
          <p:nvPr/>
        </p:nvCxnSpPr>
        <p:spPr>
          <a:xfrm>
            <a:off x="4788024" y="6093296"/>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5940504" y="5849808"/>
            <a:ext cx="2304256" cy="400110"/>
          </a:xfrm>
          <a:prstGeom prst="rect">
            <a:avLst/>
          </a:prstGeom>
          <a:noFill/>
        </p:spPr>
        <p:txBody>
          <a:bodyPr wrap="square" rtlCol="0">
            <a:spAutoFit/>
          </a:bodyPr>
          <a:lstStyle/>
          <a:p>
            <a:r>
              <a:rPr lang="it-IT" sz="2000" b="1" i="1" dirty="0" smtClean="0">
                <a:solidFill>
                  <a:srgbClr val="002060"/>
                </a:solidFill>
                <a:latin typeface="Lucida Calligraphy" pitchFamily="66" charset="0"/>
              </a:rPr>
              <a:t>Tappo mucoso</a:t>
            </a:r>
            <a:endParaRPr lang="it-IT" sz="2000" b="1" i="1" dirty="0">
              <a:solidFill>
                <a:srgbClr val="002060"/>
              </a:solidFill>
              <a:latin typeface="Lucida Calligraphy" pitchFamily="66" charset="0"/>
            </a:endParaRPr>
          </a:p>
        </p:txBody>
      </p:sp>
    </p:spTree>
    <p:extLst>
      <p:ext uri="{BB962C8B-B14F-4D97-AF65-F5344CB8AC3E}">
        <p14:creationId xmlns:p14="http://schemas.microsoft.com/office/powerpoint/2010/main" val="3399031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8640"/>
            <a:ext cx="9144000" cy="707886"/>
          </a:xfrm>
          <a:prstGeom prst="rect">
            <a:avLst/>
          </a:prstGeom>
        </p:spPr>
        <p:txBody>
          <a:bodyPr wrap="square">
            <a:spAutoFit/>
          </a:bodyPr>
          <a:lstStyle/>
          <a:p>
            <a:pPr lvl="0" algn="ctr"/>
            <a:r>
              <a:rPr lang="it-IT" sz="4000" b="1" i="1" dirty="0">
                <a:solidFill>
                  <a:srgbClr val="002060"/>
                </a:solidFill>
                <a:latin typeface="Lucida Calligraphy" pitchFamily="66" charset="0"/>
              </a:rPr>
              <a:t>Il Travaglio – Fase D</a:t>
            </a:r>
            <a:r>
              <a:rPr lang="it-IT" sz="4000" b="1" i="1" dirty="0" smtClean="0">
                <a:solidFill>
                  <a:srgbClr val="002060"/>
                </a:solidFill>
                <a:latin typeface="Lucida Calligraphy" pitchFamily="66" charset="0"/>
              </a:rPr>
              <a:t>ilatante</a:t>
            </a:r>
          </a:p>
        </p:txBody>
      </p:sp>
      <p:sp>
        <p:nvSpPr>
          <p:cNvPr id="3" name="CasellaDiTesto 2"/>
          <p:cNvSpPr txBox="1"/>
          <p:nvPr/>
        </p:nvSpPr>
        <p:spPr>
          <a:xfrm>
            <a:off x="323528" y="930846"/>
            <a:ext cx="8352928" cy="5593839"/>
          </a:xfrm>
          <a:prstGeom prst="rect">
            <a:avLst/>
          </a:prstGeom>
          <a:noFill/>
        </p:spPr>
        <p:txBody>
          <a:bodyPr wrap="square" rtlCol="0">
            <a:spAutoFit/>
          </a:bodyPr>
          <a:lstStyle/>
          <a:p>
            <a:pPr algn="ctr">
              <a:lnSpc>
                <a:spcPct val="150000"/>
              </a:lnSpc>
            </a:pPr>
            <a:r>
              <a:rPr lang="it-IT" sz="2000" i="1" dirty="0" smtClean="0">
                <a:solidFill>
                  <a:srgbClr val="002060"/>
                </a:solidFill>
                <a:latin typeface="Lucida Calligraphy" pitchFamily="66" charset="0"/>
              </a:rPr>
              <a:t>Periodo più lungo del travaglio</a:t>
            </a:r>
          </a:p>
          <a:p>
            <a:pPr algn="ctr">
              <a:lnSpc>
                <a:spcPct val="150000"/>
              </a:lnSpc>
            </a:pPr>
            <a:r>
              <a:rPr lang="it-IT" sz="2000" b="1" i="1" dirty="0" smtClean="0">
                <a:solidFill>
                  <a:srgbClr val="002060"/>
                </a:solidFill>
                <a:latin typeface="Lucida Calligraphy" pitchFamily="66" charset="0"/>
              </a:rPr>
              <a:t>Fase latente</a:t>
            </a:r>
            <a:r>
              <a:rPr lang="it-IT" sz="2000" i="1" dirty="0" smtClean="0">
                <a:solidFill>
                  <a:srgbClr val="002060"/>
                </a:solidFill>
                <a:latin typeface="Lucida Calligraphy" pitchFamily="66" charset="0"/>
              </a:rPr>
              <a:t>: dall’inizio del travaglio </a:t>
            </a:r>
          </a:p>
          <a:p>
            <a:pPr algn="ctr">
              <a:lnSpc>
                <a:spcPct val="150000"/>
              </a:lnSpc>
            </a:pPr>
            <a:r>
              <a:rPr lang="it-IT" sz="2000" i="1" dirty="0" smtClean="0">
                <a:solidFill>
                  <a:srgbClr val="002060"/>
                </a:solidFill>
                <a:latin typeface="Lucida Calligraphy" pitchFamily="66" charset="0"/>
              </a:rPr>
              <a:t>fino a 3-4 cm- di dilatazione</a:t>
            </a:r>
          </a:p>
          <a:p>
            <a:pPr algn="ctr">
              <a:lnSpc>
                <a:spcPct val="150000"/>
              </a:lnSpc>
            </a:pPr>
            <a:r>
              <a:rPr lang="it-IT" sz="2000" i="1" dirty="0" smtClean="0">
                <a:solidFill>
                  <a:srgbClr val="002060"/>
                </a:solidFill>
                <a:latin typeface="Lucida Calligraphy" pitchFamily="66" charset="0"/>
              </a:rPr>
              <a:t>E’ di circa 6-8-ore nelle primipare o nullipare</a:t>
            </a:r>
          </a:p>
          <a:p>
            <a:pPr algn="ctr">
              <a:lnSpc>
                <a:spcPct val="150000"/>
              </a:lnSpc>
            </a:pPr>
            <a:r>
              <a:rPr lang="it-IT" sz="2000" i="1" dirty="0" smtClean="0">
                <a:solidFill>
                  <a:srgbClr val="002060"/>
                </a:solidFill>
                <a:latin typeface="Lucida Calligraphy" pitchFamily="66" charset="0"/>
              </a:rPr>
              <a:t>Circa 5 ore nelle multipare</a:t>
            </a:r>
          </a:p>
          <a:p>
            <a:pPr algn="ctr">
              <a:lnSpc>
                <a:spcPct val="150000"/>
              </a:lnSpc>
            </a:pPr>
            <a:r>
              <a:rPr lang="it-IT" sz="2000" i="1" dirty="0" smtClean="0">
                <a:solidFill>
                  <a:srgbClr val="002060"/>
                </a:solidFill>
                <a:latin typeface="Lucida Calligraphy" pitchFamily="66" charset="0"/>
              </a:rPr>
              <a:t>Le contrazioni </a:t>
            </a:r>
            <a:r>
              <a:rPr lang="it-IT" sz="2000" i="1" dirty="0">
                <a:solidFill>
                  <a:srgbClr val="002060"/>
                </a:solidFill>
                <a:latin typeface="Lucida Calligraphy" pitchFamily="66" charset="0"/>
              </a:rPr>
              <a:t> </a:t>
            </a:r>
            <a:r>
              <a:rPr lang="it-IT" sz="2000" i="1" dirty="0" smtClean="0">
                <a:solidFill>
                  <a:srgbClr val="002060"/>
                </a:solidFill>
                <a:latin typeface="Lucida Calligraphy" pitchFamily="66" charset="0"/>
              </a:rPr>
              <a:t>più regolari e prolungate</a:t>
            </a:r>
          </a:p>
          <a:p>
            <a:pPr algn="ctr">
              <a:lnSpc>
                <a:spcPct val="150000"/>
              </a:lnSpc>
            </a:pPr>
            <a:r>
              <a:rPr lang="it-IT" sz="2000" i="1" dirty="0" smtClean="0">
                <a:solidFill>
                  <a:srgbClr val="002060"/>
                </a:solidFill>
                <a:latin typeface="Lucida Calligraphy" pitchFamily="66" charset="0"/>
              </a:rPr>
              <a:t>Si forma il canale del parto</a:t>
            </a:r>
          </a:p>
          <a:p>
            <a:pPr algn="ctr">
              <a:lnSpc>
                <a:spcPct val="150000"/>
              </a:lnSpc>
            </a:pPr>
            <a:r>
              <a:rPr lang="it-IT" sz="2000" i="1" dirty="0" smtClean="0">
                <a:solidFill>
                  <a:srgbClr val="002060"/>
                </a:solidFill>
                <a:latin typeface="Lucida Calligraphy" pitchFamily="66" charset="0"/>
              </a:rPr>
              <a:t>Progressivamente incomincia la dilatazione</a:t>
            </a:r>
          </a:p>
          <a:p>
            <a:pPr algn="ctr">
              <a:lnSpc>
                <a:spcPct val="150000"/>
              </a:lnSpc>
            </a:pPr>
            <a:r>
              <a:rPr lang="it-IT" sz="2000" b="1" i="1" dirty="0" smtClean="0">
                <a:solidFill>
                  <a:srgbClr val="002060"/>
                </a:solidFill>
                <a:latin typeface="Lucida Calligraphy" pitchFamily="66" charset="0"/>
              </a:rPr>
              <a:t>Fase attiva:  </a:t>
            </a:r>
            <a:r>
              <a:rPr lang="it-IT" sz="2000" i="1" dirty="0" smtClean="0">
                <a:solidFill>
                  <a:srgbClr val="002060"/>
                </a:solidFill>
                <a:latin typeface="Lucida Calligraphy" pitchFamily="66" charset="0"/>
              </a:rPr>
              <a:t>inizia quando il canale del parto è pronto </a:t>
            </a:r>
          </a:p>
          <a:p>
            <a:pPr algn="ctr">
              <a:lnSpc>
                <a:spcPct val="150000"/>
              </a:lnSpc>
            </a:pPr>
            <a:r>
              <a:rPr lang="it-IT" sz="2000" i="1" dirty="0" smtClean="0">
                <a:solidFill>
                  <a:srgbClr val="002060"/>
                </a:solidFill>
                <a:latin typeface="Lucida Calligraphy" pitchFamily="66" charset="0"/>
              </a:rPr>
              <a:t>e la dilatazione procede fino a 10 cm.</a:t>
            </a:r>
          </a:p>
          <a:p>
            <a:pPr algn="ctr">
              <a:lnSpc>
                <a:spcPct val="150000"/>
              </a:lnSpc>
            </a:pPr>
            <a:r>
              <a:rPr lang="it-IT" sz="2000" i="1" dirty="0" smtClean="0">
                <a:solidFill>
                  <a:srgbClr val="002060"/>
                </a:solidFill>
                <a:latin typeface="Lucida Calligraphy" pitchFamily="66" charset="0"/>
              </a:rPr>
              <a:t>E’ di circa 5-6 ore nelle primipare o nullipare</a:t>
            </a:r>
          </a:p>
          <a:p>
            <a:pPr algn="ctr">
              <a:lnSpc>
                <a:spcPct val="150000"/>
              </a:lnSpc>
            </a:pPr>
            <a:r>
              <a:rPr lang="it-IT" sz="2000" i="1" dirty="0" smtClean="0">
                <a:solidFill>
                  <a:srgbClr val="002060"/>
                </a:solidFill>
                <a:latin typeface="Lucida Calligraphy" pitchFamily="66" charset="0"/>
              </a:rPr>
              <a:t>Circa 2-4 ore nelle pluripare</a:t>
            </a:r>
            <a:endParaRPr lang="it-IT" sz="2000" i="1" dirty="0">
              <a:solidFill>
                <a:srgbClr val="002060"/>
              </a:solidFill>
              <a:latin typeface="Lucida Calligraphy" pitchFamily="66" charset="0"/>
            </a:endParaRPr>
          </a:p>
        </p:txBody>
      </p:sp>
    </p:spTree>
    <p:extLst>
      <p:ext uri="{BB962C8B-B14F-4D97-AF65-F5344CB8AC3E}">
        <p14:creationId xmlns:p14="http://schemas.microsoft.com/office/powerpoint/2010/main" val="9010958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6043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863" y="2855913"/>
            <a:ext cx="65166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854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260648"/>
            <a:ext cx="8568952" cy="1692771"/>
          </a:xfrm>
          <a:prstGeom prst="rect">
            <a:avLst/>
          </a:prstGeom>
        </p:spPr>
        <p:txBody>
          <a:bodyPr wrap="square">
            <a:spAutoFit/>
          </a:bodyPr>
          <a:lstStyle/>
          <a:p>
            <a:pPr algn="ctr"/>
            <a:r>
              <a:rPr lang="it-IT" sz="4400" b="1" i="1" dirty="0">
                <a:solidFill>
                  <a:srgbClr val="000000"/>
                </a:solidFill>
                <a:latin typeface="Lucida Calligraphy" panose="03010101010101010101" pitchFamily="66" charset="0"/>
              </a:rPr>
              <a:t>L'amenorrea</a:t>
            </a:r>
          </a:p>
          <a:p>
            <a:pPr algn="ctr">
              <a:lnSpc>
                <a:spcPct val="150000"/>
              </a:lnSpc>
            </a:pPr>
            <a:r>
              <a:rPr lang="it-IT" sz="2000" i="1" dirty="0">
                <a:solidFill>
                  <a:srgbClr val="000000"/>
                </a:solidFill>
                <a:latin typeface="Lucida Calligraphy" panose="03010101010101010101" pitchFamily="66" charset="0"/>
              </a:rPr>
              <a:t>L’amenorrea (</a:t>
            </a:r>
            <a:r>
              <a:rPr lang="it-IT" sz="2000" b="1" i="1" dirty="0">
                <a:solidFill>
                  <a:srgbClr val="000000"/>
                </a:solidFill>
                <a:latin typeface="Lucida Calligraphy" panose="03010101010101010101" pitchFamily="66" charset="0"/>
              </a:rPr>
              <a:t>assenza delle mestruazioni</a:t>
            </a:r>
            <a:r>
              <a:rPr lang="it-IT" sz="2000" i="1" dirty="0">
                <a:solidFill>
                  <a:srgbClr val="000000"/>
                </a:solidFill>
                <a:latin typeface="Lucida Calligraphy" panose="03010101010101010101" pitchFamily="66" charset="0"/>
              </a:rPr>
              <a:t>) è il segno più importante e significativo di un’iniziale </a:t>
            </a:r>
            <a:r>
              <a:rPr lang="it-IT" sz="2000" i="1" dirty="0" smtClean="0">
                <a:solidFill>
                  <a:srgbClr val="000000"/>
                </a:solidFill>
                <a:latin typeface="Lucida Calligraphy" panose="03010101010101010101" pitchFamily="66" charset="0"/>
              </a:rPr>
              <a:t>gravidanza.</a:t>
            </a:r>
            <a:endParaRPr lang="it-IT" sz="2000" b="0" i="1" dirty="0">
              <a:solidFill>
                <a:srgbClr val="000000"/>
              </a:solidFill>
              <a:effectLst/>
              <a:latin typeface="Lucida Calligraphy" panose="03010101010101010101" pitchFamily="66" charset="0"/>
            </a:endParaRPr>
          </a:p>
        </p:txBody>
      </p:sp>
      <p:sp>
        <p:nvSpPr>
          <p:cNvPr id="3" name="Rettangolo 2"/>
          <p:cNvSpPr/>
          <p:nvPr/>
        </p:nvSpPr>
        <p:spPr>
          <a:xfrm>
            <a:off x="0" y="2276872"/>
            <a:ext cx="9144000" cy="4001095"/>
          </a:xfrm>
          <a:prstGeom prst="rect">
            <a:avLst/>
          </a:prstGeom>
        </p:spPr>
        <p:txBody>
          <a:bodyPr wrap="square">
            <a:spAutoFit/>
          </a:bodyPr>
          <a:lstStyle/>
          <a:p>
            <a:pPr algn="ctr"/>
            <a:r>
              <a:rPr lang="it-IT" sz="4400" b="1" i="1" dirty="0" smtClean="0">
                <a:solidFill>
                  <a:srgbClr val="000000"/>
                </a:solidFill>
                <a:latin typeface="Lucida Calligraphy" panose="03010101010101010101" pitchFamily="66" charset="0"/>
              </a:rPr>
              <a:t> </a:t>
            </a:r>
            <a:r>
              <a:rPr lang="it-IT" sz="4400" b="1" i="1" dirty="0">
                <a:solidFill>
                  <a:srgbClr val="000000"/>
                </a:solidFill>
                <a:latin typeface="Lucida Calligraphy" panose="03010101010101010101" pitchFamily="66" charset="0"/>
              </a:rPr>
              <a:t>T</a:t>
            </a:r>
            <a:r>
              <a:rPr lang="it-IT" sz="4400" b="1" i="1" dirty="0" smtClean="0">
                <a:solidFill>
                  <a:srgbClr val="000000"/>
                </a:solidFill>
                <a:latin typeface="Lucida Calligraphy" panose="03010101010101010101" pitchFamily="66" charset="0"/>
              </a:rPr>
              <a:t>urgore mammario</a:t>
            </a:r>
            <a:endParaRPr lang="it-IT" sz="4400" b="1" i="1" dirty="0">
              <a:solidFill>
                <a:srgbClr val="000000"/>
              </a:solidFill>
              <a:latin typeface="Lucida Calligraphy" panose="03010101010101010101" pitchFamily="66" charset="0"/>
            </a:endParaRPr>
          </a:p>
          <a:p>
            <a:pPr algn="ctr">
              <a:lnSpc>
                <a:spcPct val="150000"/>
              </a:lnSpc>
            </a:pPr>
            <a:r>
              <a:rPr lang="it-IT" sz="2000" i="1" dirty="0">
                <a:solidFill>
                  <a:srgbClr val="000000"/>
                </a:solidFill>
                <a:latin typeface="Lucida Calligraphy" panose="03010101010101010101" pitchFamily="66" charset="0"/>
              </a:rPr>
              <a:t>S</a:t>
            </a:r>
            <a:r>
              <a:rPr lang="it-IT" sz="2000" i="1" dirty="0" smtClean="0">
                <a:solidFill>
                  <a:srgbClr val="000000"/>
                </a:solidFill>
                <a:latin typeface="Lucida Calligraphy" panose="03010101010101010101" pitchFamily="66" charset="0"/>
              </a:rPr>
              <a:t>i </a:t>
            </a:r>
            <a:r>
              <a:rPr lang="it-IT" sz="2000" i="1" dirty="0">
                <a:solidFill>
                  <a:srgbClr val="000000"/>
                </a:solidFill>
                <a:latin typeface="Lucida Calligraphy" panose="03010101010101010101" pitchFamily="66" charset="0"/>
              </a:rPr>
              <a:t>confonde con il classico t</a:t>
            </a:r>
            <a:r>
              <a:rPr lang="it-IT" sz="2000" i="1" dirty="0" smtClean="0">
                <a:solidFill>
                  <a:srgbClr val="000000"/>
                </a:solidFill>
                <a:latin typeface="Lucida Calligraphy" panose="03010101010101010101" pitchFamily="66" charset="0"/>
              </a:rPr>
              <a:t>urgore premestruale</a:t>
            </a:r>
            <a:endParaRPr lang="it-IT" sz="2000" i="1" dirty="0">
              <a:solidFill>
                <a:srgbClr val="000000"/>
              </a:solidFill>
              <a:latin typeface="Lucida Calligraphy" panose="03010101010101010101" pitchFamily="66" charset="0"/>
            </a:endParaRPr>
          </a:p>
          <a:p>
            <a:pPr algn="ctr">
              <a:lnSpc>
                <a:spcPct val="150000"/>
              </a:lnSpc>
            </a:pPr>
            <a:r>
              <a:rPr lang="it-IT" sz="2000" dirty="0"/>
              <a:t> </a:t>
            </a:r>
            <a:r>
              <a:rPr lang="it-IT" sz="2000" i="1" dirty="0" smtClean="0">
                <a:latin typeface="Lucida Calligraphy" panose="03010101010101010101" pitchFamily="66" charset="0"/>
              </a:rPr>
              <a:t>Fastidioso </a:t>
            </a:r>
            <a:r>
              <a:rPr lang="it-IT" sz="2000" i="1" dirty="0">
                <a:latin typeface="Lucida Calligraphy" panose="03010101010101010101" pitchFamily="66" charset="0"/>
              </a:rPr>
              <a:t>e talora </a:t>
            </a:r>
            <a:r>
              <a:rPr lang="it-IT" sz="2000" i="1" dirty="0" smtClean="0">
                <a:latin typeface="Lucida Calligraphy" panose="03010101010101010101" pitchFamily="66" charset="0"/>
              </a:rPr>
              <a:t>doloroso. </a:t>
            </a:r>
          </a:p>
          <a:p>
            <a:pPr algn="ctr">
              <a:lnSpc>
                <a:spcPct val="150000"/>
              </a:lnSpc>
            </a:pPr>
            <a:r>
              <a:rPr lang="it-IT" sz="2000" i="1" dirty="0" smtClean="0">
                <a:latin typeface="Lucida Calligraphy" panose="03010101010101010101" pitchFamily="66" charset="0"/>
              </a:rPr>
              <a:t>L’areola si scurisce, compaiono </a:t>
            </a:r>
            <a:r>
              <a:rPr lang="it-IT" sz="2000" i="1" dirty="0">
                <a:latin typeface="Lucida Calligraphy" panose="03010101010101010101" pitchFamily="66" charset="0"/>
              </a:rPr>
              <a:t>dei piccoli rilievi,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i </a:t>
            </a:r>
            <a:r>
              <a:rPr lang="it-IT" sz="2000" i="1" dirty="0">
                <a:latin typeface="Lucida Calligraphy" panose="03010101010101010101" pitchFamily="66" charset="0"/>
              </a:rPr>
              <a:t>cosiddetti </a:t>
            </a:r>
            <a:r>
              <a:rPr lang="it-IT" sz="2000" b="1" i="1" dirty="0">
                <a:latin typeface="Lucida Calligraphy" panose="03010101010101010101" pitchFamily="66" charset="0"/>
              </a:rPr>
              <a:t>tubercoli del Montgomery,</a:t>
            </a:r>
            <a:r>
              <a:rPr lang="it-IT" sz="2000" i="1" dirty="0">
                <a:latin typeface="Lucida Calligraphy" panose="03010101010101010101" pitchFamily="66" charset="0"/>
              </a:rPr>
              <a:t>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ghiandole </a:t>
            </a:r>
            <a:r>
              <a:rPr lang="it-IT" sz="2000" i="1" dirty="0">
                <a:latin typeface="Lucida Calligraphy" panose="03010101010101010101" pitchFamily="66" charset="0"/>
              </a:rPr>
              <a:t>che in </a:t>
            </a:r>
            <a:r>
              <a:rPr lang="it-IT" sz="2000" b="1" i="1" dirty="0">
                <a:latin typeface="Lucida Calligraphy" panose="03010101010101010101" pitchFamily="66" charset="0"/>
              </a:rPr>
              <a:t>allattamento </a:t>
            </a:r>
            <a:r>
              <a:rPr lang="it-IT" sz="2000" i="1" dirty="0" smtClean="0">
                <a:latin typeface="Lucida Calligraphy" panose="03010101010101010101" pitchFamily="66" charset="0"/>
              </a:rPr>
              <a:t>secerneranno</a:t>
            </a:r>
          </a:p>
          <a:p>
            <a:pPr algn="ctr">
              <a:lnSpc>
                <a:spcPct val="150000"/>
              </a:lnSpc>
            </a:pPr>
            <a:r>
              <a:rPr lang="it-IT" sz="2000" i="1" dirty="0" smtClean="0">
                <a:latin typeface="Lucida Calligraphy" panose="03010101010101010101" pitchFamily="66" charset="0"/>
              </a:rPr>
              <a:t> </a:t>
            </a:r>
            <a:r>
              <a:rPr lang="it-IT" sz="2000" i="1" dirty="0">
                <a:latin typeface="Lucida Calligraphy" panose="03010101010101010101" pitchFamily="66" charset="0"/>
              </a:rPr>
              <a:t>una </a:t>
            </a:r>
            <a:r>
              <a:rPr lang="it-IT" sz="2000" i="1" dirty="0" smtClean="0">
                <a:latin typeface="Lucida Calligraphy" panose="03010101010101010101" pitchFamily="66" charset="0"/>
              </a:rPr>
              <a:t>sostanza </a:t>
            </a:r>
            <a:r>
              <a:rPr lang="it-IT" sz="2000" i="1" dirty="0">
                <a:latin typeface="Lucida Calligraphy" panose="03010101010101010101" pitchFamily="66" charset="0"/>
              </a:rPr>
              <a:t>lubrificante </a:t>
            </a:r>
            <a:r>
              <a:rPr lang="it-IT" sz="2000" i="1" dirty="0" smtClean="0">
                <a:latin typeface="Lucida Calligraphy" panose="03010101010101010101" pitchFamily="66" charset="0"/>
              </a:rPr>
              <a:t>e </a:t>
            </a:r>
            <a:r>
              <a:rPr lang="it-IT" sz="2000" i="1" dirty="0">
                <a:latin typeface="Lucida Calligraphy" panose="03010101010101010101" pitchFamily="66" charset="0"/>
              </a:rPr>
              <a:t>disinfettante</a:t>
            </a:r>
            <a:br>
              <a:rPr lang="it-IT" sz="2000" i="1" dirty="0">
                <a:latin typeface="Lucida Calligraphy" panose="03010101010101010101" pitchFamily="66" charset="0"/>
              </a:rPr>
            </a:br>
            <a:r>
              <a:rPr lang="it-IT" sz="2000" dirty="0" smtClean="0"/>
              <a:t> </a:t>
            </a:r>
            <a:endParaRPr lang="it-IT" sz="2000" i="1" dirty="0">
              <a:solidFill>
                <a:srgbClr val="000000"/>
              </a:solidFill>
              <a:latin typeface="Lucida Calligraphy" panose="03010101010101010101" pitchFamily="66" charset="0"/>
            </a:endParaRPr>
          </a:p>
        </p:txBody>
      </p:sp>
    </p:spTree>
    <p:extLst>
      <p:ext uri="{BB962C8B-B14F-4D97-AF65-F5344CB8AC3E}">
        <p14:creationId xmlns:p14="http://schemas.microsoft.com/office/powerpoint/2010/main" val="25378979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2260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288" y="0"/>
            <a:ext cx="9138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6942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8081"/>
            <a:ext cx="9144000" cy="589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0784" y="188640"/>
            <a:ext cx="9144000" cy="769441"/>
          </a:xfrm>
          <a:prstGeom prst="rect">
            <a:avLst/>
          </a:prstGeom>
        </p:spPr>
        <p:txBody>
          <a:bodyPr wrap="square">
            <a:spAutoFit/>
          </a:bodyPr>
          <a:lstStyle/>
          <a:p>
            <a:pPr algn="ctr"/>
            <a:r>
              <a:rPr lang="it-IT" sz="4400" b="1" i="1" kern="0" dirty="0">
                <a:solidFill>
                  <a:srgbClr val="002060"/>
                </a:solidFill>
                <a:latin typeface="Lucida Calligraphy" pitchFamily="66" charset="0"/>
                <a:ea typeface="+mj-ea"/>
                <a:cs typeface="Arial"/>
              </a:rPr>
              <a:t>Rottura delle membrane</a:t>
            </a:r>
            <a:endParaRPr lang="it-IT" i="1" dirty="0">
              <a:solidFill>
                <a:srgbClr val="002060"/>
              </a:solidFill>
              <a:latin typeface="Lucida Calligraphy" pitchFamily="66" charset="0"/>
            </a:endParaRPr>
          </a:p>
        </p:txBody>
      </p:sp>
    </p:spTree>
    <p:extLst>
      <p:ext uri="{BB962C8B-B14F-4D97-AF65-F5344CB8AC3E}">
        <p14:creationId xmlns:p14="http://schemas.microsoft.com/office/powerpoint/2010/main" val="12567346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188640"/>
            <a:ext cx="7920880" cy="923330"/>
          </a:xfrm>
          <a:prstGeom prst="rect">
            <a:avLst/>
          </a:prstGeom>
          <a:noFill/>
        </p:spPr>
        <p:txBody>
          <a:bodyPr wrap="square" rtlCol="0">
            <a:spAutoFit/>
          </a:bodyPr>
          <a:lstStyle/>
          <a:p>
            <a:pPr algn="ctr"/>
            <a:r>
              <a:rPr lang="it-IT" sz="5400" b="1" i="1" dirty="0" smtClean="0">
                <a:solidFill>
                  <a:srgbClr val="002060"/>
                </a:solidFill>
                <a:latin typeface="Lucida Calligraphy" pitchFamily="66" charset="0"/>
              </a:rPr>
              <a:t>Il parto</a:t>
            </a:r>
            <a:endParaRPr lang="it-IT" sz="5400" b="1" i="1" dirty="0">
              <a:solidFill>
                <a:srgbClr val="002060"/>
              </a:solidFill>
              <a:latin typeface="Lucida Calligraphy" pitchFamily="66" charset="0"/>
            </a:endParaRPr>
          </a:p>
        </p:txBody>
      </p:sp>
      <p:sp>
        <p:nvSpPr>
          <p:cNvPr id="3" name="CasellaDiTesto 2"/>
          <p:cNvSpPr txBox="1"/>
          <p:nvPr/>
        </p:nvSpPr>
        <p:spPr>
          <a:xfrm>
            <a:off x="690816" y="1700808"/>
            <a:ext cx="7776864" cy="1900520"/>
          </a:xfrm>
          <a:prstGeom prst="rect">
            <a:avLst/>
          </a:prstGeom>
          <a:noFill/>
        </p:spPr>
        <p:txBody>
          <a:bodyPr wrap="square" rtlCol="0">
            <a:spAutoFit/>
          </a:bodyPr>
          <a:lstStyle/>
          <a:p>
            <a:pPr algn="ctr">
              <a:lnSpc>
                <a:spcPct val="150000"/>
              </a:lnSpc>
            </a:pPr>
            <a:r>
              <a:rPr lang="it-IT" sz="2000" i="1" dirty="0" smtClean="0">
                <a:solidFill>
                  <a:srgbClr val="002060"/>
                </a:solidFill>
                <a:latin typeface="Lucida Calligraphy" pitchFamily="66" charset="0"/>
              </a:rPr>
              <a:t>E’ il passaggio di un </a:t>
            </a:r>
            <a:r>
              <a:rPr lang="it-IT" sz="2000" b="1" i="1" dirty="0" smtClean="0">
                <a:solidFill>
                  <a:srgbClr val="002060"/>
                </a:solidFill>
                <a:latin typeface="Lucida Calligraphy" pitchFamily="66" charset="0"/>
              </a:rPr>
              <a:t>corpo mobile </a:t>
            </a:r>
            <a:r>
              <a:rPr lang="it-IT" sz="2000" i="1" dirty="0" smtClean="0">
                <a:solidFill>
                  <a:srgbClr val="002060"/>
                </a:solidFill>
                <a:latin typeface="Lucida Calligraphy" pitchFamily="66" charset="0"/>
              </a:rPr>
              <a:t>(feto), attraverso </a:t>
            </a:r>
          </a:p>
          <a:p>
            <a:pPr algn="ctr">
              <a:lnSpc>
                <a:spcPct val="150000"/>
              </a:lnSpc>
            </a:pPr>
            <a:r>
              <a:rPr lang="it-IT" sz="2000" i="1" dirty="0" smtClean="0">
                <a:solidFill>
                  <a:srgbClr val="002060"/>
                </a:solidFill>
                <a:latin typeface="Lucida Calligraphy" pitchFamily="66" charset="0"/>
              </a:rPr>
              <a:t>un </a:t>
            </a:r>
            <a:r>
              <a:rPr lang="it-IT" sz="2000" b="1" i="1" dirty="0" smtClean="0">
                <a:solidFill>
                  <a:srgbClr val="002060"/>
                </a:solidFill>
                <a:latin typeface="Lucida Calligraphy" pitchFamily="66" charset="0"/>
              </a:rPr>
              <a:t>canale (</a:t>
            </a:r>
            <a:r>
              <a:rPr lang="it-IT" sz="2000" i="1" dirty="0" smtClean="0">
                <a:solidFill>
                  <a:srgbClr val="002060"/>
                </a:solidFill>
                <a:latin typeface="Lucida Calligraphy" pitchFamily="66" charset="0"/>
              </a:rPr>
              <a:t>bacino osseo rivestito di parti molli), </a:t>
            </a:r>
          </a:p>
          <a:p>
            <a:pPr algn="ctr">
              <a:lnSpc>
                <a:spcPct val="150000"/>
              </a:lnSpc>
            </a:pPr>
            <a:r>
              <a:rPr lang="it-IT" sz="2000" i="1" dirty="0" smtClean="0">
                <a:solidFill>
                  <a:srgbClr val="002060"/>
                </a:solidFill>
                <a:latin typeface="Lucida Calligraphy" pitchFamily="66" charset="0"/>
              </a:rPr>
              <a:t>sotto l’azione di una </a:t>
            </a:r>
            <a:r>
              <a:rPr lang="it-IT" sz="2000" b="1" i="1" dirty="0" smtClean="0">
                <a:solidFill>
                  <a:srgbClr val="002060"/>
                </a:solidFill>
                <a:latin typeface="Lucida Calligraphy" pitchFamily="66" charset="0"/>
              </a:rPr>
              <a:t>forza</a:t>
            </a:r>
            <a:r>
              <a:rPr lang="it-IT" sz="2000" i="1" dirty="0" smtClean="0">
                <a:solidFill>
                  <a:srgbClr val="002060"/>
                </a:solidFill>
                <a:latin typeface="Lucida Calligraphy" pitchFamily="66" charset="0"/>
              </a:rPr>
              <a:t> (contrazione uterina  e muscoli ausiliari del parto)</a:t>
            </a:r>
            <a:endParaRPr lang="it-IT" sz="2000" i="1" dirty="0">
              <a:solidFill>
                <a:srgbClr val="002060"/>
              </a:solidFill>
              <a:latin typeface="Lucida Calligraphy"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861048"/>
            <a:ext cx="6191250" cy="2333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5912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6832" y="179160"/>
            <a:ext cx="5184576" cy="923330"/>
          </a:xfrm>
          <a:prstGeom prst="rect">
            <a:avLst/>
          </a:prstGeom>
        </p:spPr>
        <p:txBody>
          <a:bodyPr wrap="square">
            <a:spAutoFit/>
          </a:bodyPr>
          <a:lstStyle/>
          <a:p>
            <a:pPr lvl="0" algn="ctr"/>
            <a:r>
              <a:rPr lang="it-IT" sz="5400" b="1" i="1" dirty="0">
                <a:solidFill>
                  <a:srgbClr val="002060"/>
                </a:solidFill>
                <a:latin typeface="Lucida Calligraphy" pitchFamily="66" charset="0"/>
              </a:rPr>
              <a:t>Il parto</a:t>
            </a:r>
          </a:p>
        </p:txBody>
      </p:sp>
      <p:sp>
        <p:nvSpPr>
          <p:cNvPr id="3" name="CasellaDiTesto 2"/>
          <p:cNvSpPr txBox="1"/>
          <p:nvPr/>
        </p:nvSpPr>
        <p:spPr>
          <a:xfrm>
            <a:off x="683568" y="1383159"/>
            <a:ext cx="7560840" cy="4062651"/>
          </a:xfrm>
          <a:prstGeom prst="rect">
            <a:avLst/>
          </a:prstGeom>
          <a:noFill/>
        </p:spPr>
        <p:txBody>
          <a:bodyPr wrap="square" rtlCol="0">
            <a:spAutoFit/>
          </a:bodyPr>
          <a:lstStyle/>
          <a:p>
            <a:pPr algn="ctr"/>
            <a:r>
              <a:rPr lang="it-IT" sz="2400" b="1" i="1" dirty="0" smtClean="0">
                <a:solidFill>
                  <a:srgbClr val="002060"/>
                </a:solidFill>
                <a:latin typeface="Lucida Calligraphy" pitchFamily="66" charset="0"/>
              </a:rPr>
              <a:t>In rapporto alle modalità si distingue in </a:t>
            </a:r>
            <a:r>
              <a:rPr lang="it-IT" sz="2400" i="1" dirty="0" smtClean="0">
                <a:solidFill>
                  <a:srgbClr val="002060"/>
                </a:solidFill>
                <a:latin typeface="Lucida Calligraphy" pitchFamily="66" charset="0"/>
              </a:rPr>
              <a:t>:</a:t>
            </a:r>
          </a:p>
          <a:p>
            <a:pPr algn="ctr"/>
            <a:endParaRPr lang="it-IT" sz="2400" i="1" dirty="0" smtClean="0">
              <a:solidFill>
                <a:srgbClr val="002060"/>
              </a:solidFill>
              <a:latin typeface="Lucida Calligraphy" pitchFamily="66" charset="0"/>
            </a:endParaRP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Normale, spontaneo, fisiologico o eutocico</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Anormale, distocico o patologico</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Precipitoso</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Provocato o indotto</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Strumentale operativo</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Di prova</a:t>
            </a:r>
          </a:p>
          <a:p>
            <a:pPr marL="342900" indent="-342900" algn="ctr">
              <a:lnSpc>
                <a:spcPct val="150000"/>
              </a:lnSpc>
              <a:buFont typeface="Wingdings" pitchFamily="2" charset="2"/>
              <a:buChar char="q"/>
            </a:pPr>
            <a:r>
              <a:rPr lang="it-IT" sz="2000" i="1" dirty="0" smtClean="0">
                <a:solidFill>
                  <a:srgbClr val="002060"/>
                </a:solidFill>
                <a:latin typeface="Lucida Calligraphy" pitchFamily="66" charset="0"/>
              </a:rPr>
              <a:t>In analgesia</a:t>
            </a:r>
            <a:endParaRPr lang="it-IT" sz="2000" i="1" dirty="0">
              <a:solidFill>
                <a:srgbClr val="002060"/>
              </a:solidFill>
              <a:latin typeface="Lucida Calligraphy" pitchFamily="66" charset="0"/>
            </a:endParaRPr>
          </a:p>
        </p:txBody>
      </p:sp>
    </p:spTree>
    <p:extLst>
      <p:ext uri="{BB962C8B-B14F-4D97-AF65-F5344CB8AC3E}">
        <p14:creationId xmlns:p14="http://schemas.microsoft.com/office/powerpoint/2010/main" val="4022237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31640" y="260648"/>
            <a:ext cx="6048671" cy="923330"/>
          </a:xfrm>
          <a:prstGeom prst="rect">
            <a:avLst/>
          </a:prstGeom>
        </p:spPr>
        <p:txBody>
          <a:bodyPr wrap="square">
            <a:spAutoFit/>
          </a:bodyPr>
          <a:lstStyle/>
          <a:p>
            <a:pPr lvl="0" algn="ctr"/>
            <a:r>
              <a:rPr lang="it-IT" sz="5400" b="1" i="1" dirty="0">
                <a:solidFill>
                  <a:srgbClr val="002060"/>
                </a:solidFill>
                <a:latin typeface="Lucida Calligraphy" pitchFamily="66" charset="0"/>
              </a:rPr>
              <a:t>Il parto</a:t>
            </a:r>
          </a:p>
        </p:txBody>
      </p:sp>
      <p:sp>
        <p:nvSpPr>
          <p:cNvPr id="3" name="CasellaDiTesto 2"/>
          <p:cNvSpPr txBox="1"/>
          <p:nvPr/>
        </p:nvSpPr>
        <p:spPr>
          <a:xfrm>
            <a:off x="431539" y="1685687"/>
            <a:ext cx="7848872" cy="1531188"/>
          </a:xfrm>
          <a:prstGeom prst="rect">
            <a:avLst/>
          </a:prstGeom>
          <a:noFill/>
        </p:spPr>
        <p:txBody>
          <a:bodyPr wrap="square" rtlCol="0">
            <a:spAutoFit/>
          </a:bodyPr>
          <a:lstStyle/>
          <a:p>
            <a:pPr algn="ctr">
              <a:lnSpc>
                <a:spcPct val="150000"/>
              </a:lnSpc>
            </a:pPr>
            <a:r>
              <a:rPr lang="it-IT" sz="2400" b="1" i="1" dirty="0" smtClean="0">
                <a:solidFill>
                  <a:srgbClr val="002060"/>
                </a:solidFill>
                <a:latin typeface="Lucida Calligraphy" pitchFamily="66" charset="0"/>
              </a:rPr>
              <a:t>In rapporto al numero dei feti si distingue in:</a:t>
            </a:r>
            <a:endParaRPr lang="it-IT" sz="2000" i="1" dirty="0">
              <a:solidFill>
                <a:srgbClr val="002060"/>
              </a:solidFill>
              <a:latin typeface="Lucida Calligraphy" pitchFamily="66" charset="0"/>
            </a:endParaRPr>
          </a:p>
          <a:p>
            <a:pPr marL="342900" indent="-342900" algn="ctr">
              <a:lnSpc>
                <a:spcPct val="150000"/>
              </a:lnSpc>
              <a:buFont typeface="Wingdings" pitchFamily="2" charset="2"/>
              <a:buChar char="ü"/>
            </a:pPr>
            <a:r>
              <a:rPr lang="it-IT" sz="2000" i="1" dirty="0" smtClean="0">
                <a:solidFill>
                  <a:srgbClr val="002060"/>
                </a:solidFill>
                <a:latin typeface="Lucida Calligraphy" pitchFamily="66" charset="0"/>
              </a:rPr>
              <a:t>Semplice  (un solo feto)</a:t>
            </a:r>
          </a:p>
          <a:p>
            <a:pPr marL="342900" indent="-342900" algn="ctr">
              <a:lnSpc>
                <a:spcPct val="150000"/>
              </a:lnSpc>
              <a:buFont typeface="Wingdings" pitchFamily="2" charset="2"/>
              <a:buChar char="ü"/>
            </a:pPr>
            <a:r>
              <a:rPr lang="it-IT" sz="2000" i="1" dirty="0" smtClean="0">
                <a:solidFill>
                  <a:srgbClr val="002060"/>
                </a:solidFill>
                <a:latin typeface="Lucida Calligraphy" pitchFamily="66" charset="0"/>
              </a:rPr>
              <a:t>Multiplo  (bigemino, trigemino, quadrigemino ….)</a:t>
            </a:r>
            <a:endParaRPr lang="it-IT" sz="2400" i="1" dirty="0" smtClean="0">
              <a:solidFill>
                <a:srgbClr val="002060"/>
              </a:solidFill>
              <a:latin typeface="Lucida Calligraphy" pitchFamily="66"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49" y="5022700"/>
            <a:ext cx="3547289" cy="1743075"/>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087" y="4176774"/>
            <a:ext cx="3051423" cy="2317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2Left"/>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756" y="3221811"/>
            <a:ext cx="2311113" cy="26075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271" r="11296"/>
          <a:stretch/>
        </p:blipFill>
        <p:spPr bwMode="auto">
          <a:xfrm>
            <a:off x="496510" y="3186645"/>
            <a:ext cx="3305510" cy="1980259"/>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467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95736" y="397848"/>
            <a:ext cx="4680519" cy="923330"/>
          </a:xfrm>
          <a:prstGeom prst="rect">
            <a:avLst/>
          </a:prstGeom>
        </p:spPr>
        <p:txBody>
          <a:bodyPr wrap="square">
            <a:spAutoFit/>
          </a:bodyPr>
          <a:lstStyle/>
          <a:p>
            <a:pPr lvl="0" algn="ctr"/>
            <a:r>
              <a:rPr lang="it-IT" sz="5400" b="1" i="1" dirty="0">
                <a:solidFill>
                  <a:srgbClr val="002060"/>
                </a:solidFill>
                <a:latin typeface="Lucida Calligraphy" pitchFamily="66" charset="0"/>
              </a:rPr>
              <a:t>Il parto</a:t>
            </a:r>
          </a:p>
        </p:txBody>
      </p:sp>
      <p:sp>
        <p:nvSpPr>
          <p:cNvPr id="3" name="CasellaDiTesto 2"/>
          <p:cNvSpPr txBox="1"/>
          <p:nvPr/>
        </p:nvSpPr>
        <p:spPr>
          <a:xfrm>
            <a:off x="611560" y="1700808"/>
            <a:ext cx="7992888" cy="3008516"/>
          </a:xfrm>
          <a:prstGeom prst="rect">
            <a:avLst/>
          </a:prstGeom>
          <a:noFill/>
        </p:spPr>
        <p:txBody>
          <a:bodyPr wrap="square" rtlCol="0">
            <a:spAutoFit/>
          </a:bodyPr>
          <a:lstStyle/>
          <a:p>
            <a:pPr algn="ctr">
              <a:lnSpc>
                <a:spcPct val="150000"/>
              </a:lnSpc>
            </a:pPr>
            <a:r>
              <a:rPr lang="it-IT" sz="2800" b="1" i="1" dirty="0" smtClean="0">
                <a:solidFill>
                  <a:srgbClr val="002060"/>
                </a:solidFill>
                <a:latin typeface="Lucida Calligraphy" pitchFamily="66" charset="0"/>
              </a:rPr>
              <a:t>Fasi del parto</a:t>
            </a:r>
          </a:p>
          <a:p>
            <a:pPr marL="457200" indent="-457200" algn="ctr">
              <a:lnSpc>
                <a:spcPct val="150000"/>
              </a:lnSpc>
              <a:buFont typeface="+mj-lt"/>
              <a:buAutoNum type="arabicPeriod"/>
            </a:pPr>
            <a:r>
              <a:rPr lang="it-IT" sz="2000" i="1" dirty="0" smtClean="0">
                <a:solidFill>
                  <a:srgbClr val="002060"/>
                </a:solidFill>
                <a:latin typeface="Lucida Calligraphy" pitchFamily="66" charset="0"/>
              </a:rPr>
              <a:t>Fase di disimpegno, restituzione, </a:t>
            </a:r>
          </a:p>
          <a:p>
            <a:pPr algn="ctr">
              <a:lnSpc>
                <a:spcPct val="150000"/>
              </a:lnSpc>
            </a:pPr>
            <a:r>
              <a:rPr lang="it-IT" sz="2000" i="1" dirty="0" smtClean="0">
                <a:solidFill>
                  <a:srgbClr val="002060"/>
                </a:solidFill>
                <a:latin typeface="Lucida Calligraphy" pitchFamily="66" charset="0"/>
              </a:rPr>
              <a:t>rotazione esterna - interna, espulsione del corpo fetale</a:t>
            </a:r>
          </a:p>
          <a:p>
            <a:pPr algn="ctr">
              <a:lnSpc>
                <a:spcPct val="150000"/>
              </a:lnSpc>
            </a:pPr>
            <a:r>
              <a:rPr lang="it-IT" sz="2000" i="1" dirty="0" smtClean="0">
                <a:solidFill>
                  <a:srgbClr val="002060"/>
                </a:solidFill>
                <a:latin typeface="Lucida Calligraphy" pitchFamily="66" charset="0"/>
              </a:rPr>
              <a:t>2. Fase di secondamento</a:t>
            </a:r>
          </a:p>
          <a:p>
            <a:pPr algn="ctr">
              <a:lnSpc>
                <a:spcPct val="150000"/>
              </a:lnSpc>
            </a:pPr>
            <a:r>
              <a:rPr lang="it-IT" sz="2000" i="1" dirty="0" smtClean="0">
                <a:solidFill>
                  <a:srgbClr val="002060"/>
                </a:solidFill>
                <a:latin typeface="Lucida Calligraphy" pitchFamily="66" charset="0"/>
              </a:rPr>
              <a:t>3. Fase di post partum</a:t>
            </a:r>
          </a:p>
          <a:p>
            <a:pPr algn="ctr">
              <a:lnSpc>
                <a:spcPct val="150000"/>
              </a:lnSpc>
            </a:pPr>
            <a:endParaRPr lang="it-IT" sz="2000" i="1" dirty="0">
              <a:solidFill>
                <a:srgbClr val="002060"/>
              </a:solidFill>
              <a:latin typeface="Lucida Calligraphy" pitchFamily="66" charset="0"/>
            </a:endParaRPr>
          </a:p>
        </p:txBody>
      </p:sp>
    </p:spTree>
    <p:extLst>
      <p:ext uri="{BB962C8B-B14F-4D97-AF65-F5344CB8AC3E}">
        <p14:creationId xmlns:p14="http://schemas.microsoft.com/office/powerpoint/2010/main" val="3841062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03848" y="188640"/>
            <a:ext cx="3060454" cy="707886"/>
          </a:xfrm>
          <a:prstGeom prst="rect">
            <a:avLst/>
          </a:prstGeom>
        </p:spPr>
        <p:txBody>
          <a:bodyPr wrap="none">
            <a:spAutoFit/>
          </a:bodyPr>
          <a:lstStyle/>
          <a:p>
            <a:pPr lvl="0" algn="ctr"/>
            <a:r>
              <a:rPr lang="it-IT" sz="4000" b="1" i="1" dirty="0">
                <a:solidFill>
                  <a:srgbClr val="002060"/>
                </a:solidFill>
                <a:latin typeface="Lucida Calligraphy" pitchFamily="66" charset="0"/>
                <a:cs typeface="Arial" pitchFamily="34" charset="0"/>
              </a:rPr>
              <a:t>Situazione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356906"/>
            <a:ext cx="9205913"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34832" y="882750"/>
            <a:ext cx="3961233" cy="523220"/>
          </a:xfrm>
          <a:prstGeom prst="rect">
            <a:avLst/>
          </a:prstGeom>
          <a:noFill/>
        </p:spPr>
        <p:txBody>
          <a:bodyPr wrap="square" rtlCol="0">
            <a:spAutoFit/>
          </a:bodyPr>
          <a:lstStyle/>
          <a:p>
            <a:pPr algn="ctr"/>
            <a:r>
              <a:rPr lang="it-IT" sz="2800" b="1" i="1" dirty="0" smtClean="0">
                <a:solidFill>
                  <a:srgbClr val="002060"/>
                </a:solidFill>
                <a:latin typeface="Lucida Calligraphy" pitchFamily="66" charset="0"/>
              </a:rPr>
              <a:t>Longitudinale </a:t>
            </a:r>
            <a:endParaRPr lang="it-IT" sz="2800" b="1" i="1" dirty="0">
              <a:solidFill>
                <a:srgbClr val="002060"/>
              </a:solidFill>
              <a:latin typeface="Lucida Calligraphy" pitchFamily="66" charset="0"/>
            </a:endParaRPr>
          </a:p>
        </p:txBody>
      </p:sp>
      <p:sp>
        <p:nvSpPr>
          <p:cNvPr id="7" name="CasellaDiTesto 6"/>
          <p:cNvSpPr txBox="1"/>
          <p:nvPr/>
        </p:nvSpPr>
        <p:spPr>
          <a:xfrm>
            <a:off x="5940152" y="896526"/>
            <a:ext cx="3096344" cy="523220"/>
          </a:xfrm>
          <a:prstGeom prst="rect">
            <a:avLst/>
          </a:prstGeom>
          <a:noFill/>
        </p:spPr>
        <p:txBody>
          <a:bodyPr wrap="square" rtlCol="0">
            <a:spAutoFit/>
          </a:bodyPr>
          <a:lstStyle/>
          <a:p>
            <a:pPr algn="ctr"/>
            <a:r>
              <a:rPr lang="it-IT" sz="2800" b="1" i="1" dirty="0" smtClean="0">
                <a:solidFill>
                  <a:srgbClr val="002060"/>
                </a:solidFill>
                <a:latin typeface="Lucida Calligraphy" pitchFamily="66" charset="0"/>
              </a:rPr>
              <a:t>Trasversa </a:t>
            </a:r>
            <a:endParaRPr lang="it-IT" sz="2800" b="1" i="1" dirty="0">
              <a:solidFill>
                <a:srgbClr val="002060"/>
              </a:solidFill>
              <a:latin typeface="Lucida Calligraphy" pitchFamily="66" charset="0"/>
            </a:endParaRPr>
          </a:p>
        </p:txBody>
      </p:sp>
      <p:sp>
        <p:nvSpPr>
          <p:cNvPr id="8" name="CasellaDiTesto 7"/>
          <p:cNvSpPr txBox="1"/>
          <p:nvPr/>
        </p:nvSpPr>
        <p:spPr>
          <a:xfrm>
            <a:off x="2327813" y="5949280"/>
            <a:ext cx="4536504" cy="707886"/>
          </a:xfrm>
          <a:prstGeom prst="rect">
            <a:avLst/>
          </a:prstGeom>
          <a:noFill/>
        </p:spPr>
        <p:txBody>
          <a:bodyPr wrap="square" rtlCol="0">
            <a:spAutoFit/>
          </a:bodyPr>
          <a:lstStyle/>
          <a:p>
            <a:pPr algn="ctr"/>
            <a:r>
              <a:rPr lang="it-IT" sz="4000" b="1" i="1" dirty="0">
                <a:solidFill>
                  <a:srgbClr val="002060"/>
                </a:solidFill>
                <a:latin typeface="Lucida Calligraphy" pitchFamily="66" charset="0"/>
              </a:rPr>
              <a:t>P</a:t>
            </a:r>
            <a:r>
              <a:rPr lang="it-IT" sz="4000" b="1" i="1" dirty="0" smtClean="0">
                <a:solidFill>
                  <a:srgbClr val="002060"/>
                </a:solidFill>
                <a:latin typeface="Lucida Calligraphy" pitchFamily="66" charset="0"/>
              </a:rPr>
              <a:t>resentazione</a:t>
            </a:r>
            <a:endParaRPr lang="it-IT" sz="4000" b="1" i="1" dirty="0">
              <a:solidFill>
                <a:srgbClr val="002060"/>
              </a:solidFill>
              <a:latin typeface="Lucida Calligraphy" pitchFamily="66" charset="0"/>
            </a:endParaRPr>
          </a:p>
        </p:txBody>
      </p:sp>
      <p:sp>
        <p:nvSpPr>
          <p:cNvPr id="9" name="CasellaDiTesto 8"/>
          <p:cNvSpPr txBox="1"/>
          <p:nvPr/>
        </p:nvSpPr>
        <p:spPr>
          <a:xfrm>
            <a:off x="539552" y="5453161"/>
            <a:ext cx="1980616" cy="400110"/>
          </a:xfrm>
          <a:prstGeom prst="rect">
            <a:avLst/>
          </a:prstGeom>
          <a:noFill/>
        </p:spPr>
        <p:txBody>
          <a:bodyPr wrap="square" rtlCol="0">
            <a:spAutoFit/>
          </a:bodyPr>
          <a:lstStyle/>
          <a:p>
            <a:pPr algn="ctr"/>
            <a:r>
              <a:rPr lang="it-IT" sz="2000" b="1" i="1" dirty="0">
                <a:solidFill>
                  <a:srgbClr val="002060"/>
                </a:solidFill>
                <a:latin typeface="Lucida Calligraphy" pitchFamily="66" charset="0"/>
              </a:rPr>
              <a:t>C</a:t>
            </a:r>
            <a:r>
              <a:rPr lang="it-IT" sz="2000" b="1" i="1" dirty="0" smtClean="0">
                <a:solidFill>
                  <a:srgbClr val="002060"/>
                </a:solidFill>
                <a:latin typeface="Lucida Calligraphy" pitchFamily="66" charset="0"/>
              </a:rPr>
              <a:t>efalica</a:t>
            </a:r>
            <a:endParaRPr lang="it-IT" sz="2000" b="1" i="1" dirty="0">
              <a:solidFill>
                <a:srgbClr val="002060"/>
              </a:solidFill>
              <a:latin typeface="Lucida Calligraphy" pitchFamily="66" charset="0"/>
            </a:endParaRPr>
          </a:p>
        </p:txBody>
      </p:sp>
      <p:sp>
        <p:nvSpPr>
          <p:cNvPr id="10" name="CasellaDiTesto 9"/>
          <p:cNvSpPr txBox="1"/>
          <p:nvPr/>
        </p:nvSpPr>
        <p:spPr>
          <a:xfrm>
            <a:off x="3479941" y="5387350"/>
            <a:ext cx="2232248" cy="400110"/>
          </a:xfrm>
          <a:prstGeom prst="rect">
            <a:avLst/>
          </a:prstGeom>
          <a:noFill/>
        </p:spPr>
        <p:txBody>
          <a:bodyPr wrap="square" rtlCol="0">
            <a:spAutoFit/>
          </a:bodyPr>
          <a:lstStyle/>
          <a:p>
            <a:pPr algn="ctr"/>
            <a:r>
              <a:rPr lang="it-IT" sz="2000" b="1" i="1" dirty="0">
                <a:solidFill>
                  <a:srgbClr val="002060"/>
                </a:solidFill>
                <a:latin typeface="Lucida Calligraphy" pitchFamily="66" charset="0"/>
              </a:rPr>
              <a:t>P</a:t>
            </a:r>
            <a:r>
              <a:rPr lang="it-IT" sz="2000" b="1" i="1" dirty="0" smtClean="0">
                <a:solidFill>
                  <a:srgbClr val="002060"/>
                </a:solidFill>
                <a:latin typeface="Lucida Calligraphy" pitchFamily="66" charset="0"/>
              </a:rPr>
              <a:t>odalica</a:t>
            </a:r>
            <a:endParaRPr lang="it-IT" sz="2000" b="1" i="1" dirty="0">
              <a:solidFill>
                <a:srgbClr val="002060"/>
              </a:solidFill>
              <a:latin typeface="Lucida Calligraphy" pitchFamily="66" charset="0"/>
            </a:endParaRPr>
          </a:p>
        </p:txBody>
      </p:sp>
    </p:spTree>
    <p:extLst>
      <p:ext uri="{BB962C8B-B14F-4D97-AF65-F5344CB8AC3E}">
        <p14:creationId xmlns:p14="http://schemas.microsoft.com/office/powerpoint/2010/main" val="1033814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41706" y="1556792"/>
            <a:ext cx="6408712" cy="707886"/>
          </a:xfrm>
          <a:prstGeom prst="rect">
            <a:avLst/>
          </a:prstGeom>
          <a:noFill/>
        </p:spPr>
        <p:txBody>
          <a:bodyPr wrap="square" rtlCol="0">
            <a:spAutoFit/>
          </a:bodyPr>
          <a:lstStyle/>
          <a:p>
            <a:pPr algn="ctr"/>
            <a:r>
              <a:rPr lang="it-IT" sz="4000" b="1" i="1" dirty="0" smtClean="0">
                <a:solidFill>
                  <a:srgbClr val="FF0000"/>
                </a:solidFill>
                <a:latin typeface="Arial" pitchFamily="34" charset="0"/>
                <a:cs typeface="Arial" pitchFamily="34" charset="0"/>
              </a:rPr>
              <a:t> </a:t>
            </a:r>
          </a:p>
        </p:txBody>
      </p:sp>
      <p:sp>
        <p:nvSpPr>
          <p:cNvPr id="5" name="CasellaDiTesto 4"/>
          <p:cNvSpPr txBox="1"/>
          <p:nvPr/>
        </p:nvSpPr>
        <p:spPr>
          <a:xfrm>
            <a:off x="971600" y="863137"/>
            <a:ext cx="3096344" cy="523220"/>
          </a:xfrm>
          <a:prstGeom prst="rect">
            <a:avLst/>
          </a:prstGeom>
          <a:noFill/>
        </p:spPr>
        <p:txBody>
          <a:bodyPr wrap="square" rtlCol="0">
            <a:spAutoFit/>
          </a:bodyPr>
          <a:lstStyle/>
          <a:p>
            <a:pPr algn="ctr"/>
            <a:r>
              <a:rPr lang="it-IT" sz="2800" b="1" i="1" dirty="0" smtClean="0">
                <a:solidFill>
                  <a:srgbClr val="FF0000"/>
                </a:solidFill>
                <a:latin typeface="Arial" pitchFamily="34" charset="0"/>
                <a:cs typeface="Arial" pitchFamily="34" charset="0"/>
              </a:rPr>
              <a:t> </a:t>
            </a:r>
            <a:endParaRPr lang="it-IT" sz="2800" b="1" i="1" dirty="0">
              <a:solidFill>
                <a:srgbClr val="FF0000"/>
              </a:solidFill>
              <a:latin typeface="Arial" pitchFamily="34" charset="0"/>
              <a:cs typeface="Arial" pitchFamily="34" charset="0"/>
            </a:endParaRPr>
          </a:p>
        </p:txBody>
      </p:sp>
      <p:sp>
        <p:nvSpPr>
          <p:cNvPr id="6" name="CasellaDiTesto 5"/>
          <p:cNvSpPr txBox="1"/>
          <p:nvPr/>
        </p:nvSpPr>
        <p:spPr>
          <a:xfrm>
            <a:off x="6246262" y="874047"/>
            <a:ext cx="2808312" cy="523220"/>
          </a:xfrm>
          <a:prstGeom prst="rect">
            <a:avLst/>
          </a:prstGeom>
          <a:noFill/>
        </p:spPr>
        <p:txBody>
          <a:bodyPr wrap="square" rtlCol="0">
            <a:spAutoFit/>
          </a:bodyPr>
          <a:lstStyle/>
          <a:p>
            <a:pPr algn="ctr"/>
            <a:r>
              <a:rPr lang="it-IT" sz="2800" b="1" i="1" dirty="0" smtClean="0">
                <a:solidFill>
                  <a:srgbClr val="FF0000"/>
                </a:solidFill>
                <a:latin typeface="Arial" pitchFamily="34" charset="0"/>
                <a:cs typeface="Arial" pitchFamily="34" charset="0"/>
              </a:rPr>
              <a:t> </a:t>
            </a:r>
            <a:endParaRPr lang="it-IT" sz="2800" b="1" i="1" dirty="0">
              <a:solidFill>
                <a:srgbClr val="FF0000"/>
              </a:solidFill>
              <a:latin typeface="Arial" pitchFamily="34" charset="0"/>
              <a:cs typeface="Arial" pitchFamily="34" charset="0"/>
            </a:endParaRPr>
          </a:p>
        </p:txBody>
      </p:sp>
      <p:sp>
        <p:nvSpPr>
          <p:cNvPr id="7" name="CasellaDiTesto 6"/>
          <p:cNvSpPr txBox="1"/>
          <p:nvPr/>
        </p:nvSpPr>
        <p:spPr>
          <a:xfrm>
            <a:off x="2411760" y="6021288"/>
            <a:ext cx="4680520" cy="707886"/>
          </a:xfrm>
          <a:prstGeom prst="rect">
            <a:avLst/>
          </a:prstGeom>
          <a:noFill/>
        </p:spPr>
        <p:txBody>
          <a:bodyPr wrap="square" rtlCol="0">
            <a:spAutoFit/>
          </a:bodyPr>
          <a:lstStyle/>
          <a:p>
            <a:pPr algn="ctr"/>
            <a:r>
              <a:rPr lang="it-IT" sz="4000" b="1" i="1" dirty="0" smtClean="0">
                <a:solidFill>
                  <a:srgbClr val="FF0000"/>
                </a:solidFill>
                <a:latin typeface="Arial" pitchFamily="34" charset="0"/>
                <a:cs typeface="Arial" pitchFamily="34" charset="0"/>
              </a:rPr>
              <a:t>  </a:t>
            </a:r>
            <a:endParaRPr lang="it-IT" dirty="0"/>
          </a:p>
        </p:txBody>
      </p:sp>
      <p:sp>
        <p:nvSpPr>
          <p:cNvPr id="8" name="CasellaDiTesto 7"/>
          <p:cNvSpPr txBox="1"/>
          <p:nvPr/>
        </p:nvSpPr>
        <p:spPr>
          <a:xfrm>
            <a:off x="755576" y="5498068"/>
            <a:ext cx="1764196" cy="523220"/>
          </a:xfrm>
          <a:prstGeom prst="rect">
            <a:avLst/>
          </a:prstGeom>
          <a:noFill/>
        </p:spPr>
        <p:txBody>
          <a:bodyPr wrap="square" rtlCol="0">
            <a:spAutoFit/>
          </a:bodyPr>
          <a:lstStyle/>
          <a:p>
            <a:r>
              <a:rPr lang="it-IT" sz="2800" b="1" i="1" dirty="0" smtClean="0">
                <a:solidFill>
                  <a:srgbClr val="FF0000"/>
                </a:solidFill>
                <a:latin typeface="Arial" pitchFamily="34" charset="0"/>
                <a:cs typeface="Arial" pitchFamily="34" charset="0"/>
              </a:rPr>
              <a:t>  </a:t>
            </a:r>
            <a:endParaRPr lang="it-IT" sz="2800" b="1" i="1" dirty="0">
              <a:solidFill>
                <a:srgbClr val="FF0000"/>
              </a:solidFill>
              <a:latin typeface="Arial" pitchFamily="34" charset="0"/>
              <a:cs typeface="Arial" pitchFamily="34" charset="0"/>
            </a:endParaRPr>
          </a:p>
        </p:txBody>
      </p:sp>
      <p:sp>
        <p:nvSpPr>
          <p:cNvPr id="9" name="CasellaDiTesto 8"/>
          <p:cNvSpPr txBox="1"/>
          <p:nvPr/>
        </p:nvSpPr>
        <p:spPr>
          <a:xfrm>
            <a:off x="3597246" y="5519439"/>
            <a:ext cx="2016224" cy="523220"/>
          </a:xfrm>
          <a:prstGeom prst="rect">
            <a:avLst/>
          </a:prstGeom>
          <a:noFill/>
        </p:spPr>
        <p:txBody>
          <a:bodyPr wrap="square" rtlCol="0">
            <a:spAutoFit/>
          </a:bodyPr>
          <a:lstStyle/>
          <a:p>
            <a:pPr algn="ctr"/>
            <a:r>
              <a:rPr lang="it-IT" sz="2800" b="1" i="1" dirty="0" smtClean="0">
                <a:solidFill>
                  <a:srgbClr val="FF0000"/>
                </a:solidFill>
                <a:latin typeface="Arial" pitchFamily="34" charset="0"/>
                <a:cs typeface="Arial" pitchFamily="34" charset="0"/>
              </a:rPr>
              <a:t> </a:t>
            </a:r>
            <a:endParaRPr lang="it-IT" sz="2800" b="1" i="1" dirty="0">
              <a:solidFill>
                <a:srgbClr val="FF0000"/>
              </a:solidFill>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5658"/>
            <a:ext cx="9144000" cy="572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227250" y="173064"/>
            <a:ext cx="6923690" cy="769441"/>
          </a:xfrm>
          <a:prstGeom prst="rect">
            <a:avLst/>
          </a:prstGeom>
        </p:spPr>
        <p:txBody>
          <a:bodyPr wrap="none">
            <a:spAutoFit/>
          </a:bodyPr>
          <a:lstStyle/>
          <a:p>
            <a:pPr lvl="0" algn="ctr"/>
            <a:r>
              <a:rPr lang="it-IT" sz="4400" b="1" i="1" dirty="0">
                <a:solidFill>
                  <a:srgbClr val="002060"/>
                </a:solidFill>
                <a:latin typeface="Lucida Calligraphy" pitchFamily="66" charset="0"/>
              </a:rPr>
              <a:t>Presentazione cefalica</a:t>
            </a:r>
          </a:p>
        </p:txBody>
      </p:sp>
    </p:spTree>
    <p:extLst>
      <p:ext uri="{BB962C8B-B14F-4D97-AF65-F5344CB8AC3E}">
        <p14:creationId xmlns:p14="http://schemas.microsoft.com/office/powerpoint/2010/main" val="345542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88" b="84211" l="0" r="89604"/>
                    </a14:imgEffect>
                  </a14:imgLayer>
                </a14:imgProps>
              </a:ext>
              <a:ext uri="{28A0092B-C50C-407E-A947-70E740481C1C}">
                <a14:useLocalDpi xmlns:a14="http://schemas.microsoft.com/office/drawing/2010/main" val="0"/>
              </a:ext>
            </a:extLst>
          </a:blip>
          <a:srcRect/>
          <a:stretch>
            <a:fillRect/>
          </a:stretch>
        </p:blipFill>
        <p:spPr bwMode="auto">
          <a:xfrm>
            <a:off x="1918779" y="2291184"/>
            <a:ext cx="1656184" cy="186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50100" t="60666" r="181773" b="-39333"/>
          <a:stretch/>
        </p:blipFill>
        <p:spPr bwMode="auto">
          <a:xfrm>
            <a:off x="1163781" y="3225862"/>
            <a:ext cx="1163783" cy="151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 y="1340768"/>
            <a:ext cx="9133317"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332656"/>
            <a:ext cx="9133317" cy="769441"/>
          </a:xfrm>
          <a:prstGeom prst="rect">
            <a:avLst/>
          </a:prstGeom>
          <a:noFill/>
        </p:spPr>
        <p:txBody>
          <a:bodyPr wrap="square" rtlCol="0">
            <a:spAutoFit/>
          </a:bodyPr>
          <a:lstStyle/>
          <a:p>
            <a:pPr algn="ctr"/>
            <a:r>
              <a:rPr lang="it-IT" sz="4400" b="1" i="1" dirty="0" smtClean="0">
                <a:solidFill>
                  <a:srgbClr val="002060"/>
                </a:solidFill>
                <a:latin typeface="Lucida Calligraphy" pitchFamily="66" charset="0"/>
              </a:rPr>
              <a:t>Presentazione podalica</a:t>
            </a:r>
            <a:endParaRPr lang="it-IT" sz="4400" b="1" i="1" dirty="0">
              <a:solidFill>
                <a:srgbClr val="002060"/>
              </a:solidFill>
              <a:latin typeface="Lucida Calligraphy" pitchFamily="66" charset="0"/>
            </a:endParaRPr>
          </a:p>
        </p:txBody>
      </p:sp>
    </p:spTree>
    <p:extLst>
      <p:ext uri="{BB962C8B-B14F-4D97-AF65-F5344CB8AC3E}">
        <p14:creationId xmlns:p14="http://schemas.microsoft.com/office/powerpoint/2010/main" val="262181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260648"/>
            <a:ext cx="8640960" cy="1077218"/>
          </a:xfrm>
          <a:prstGeom prst="rect">
            <a:avLst/>
          </a:prstGeom>
        </p:spPr>
        <p:txBody>
          <a:bodyPr wrap="square">
            <a:spAutoFit/>
          </a:bodyPr>
          <a:lstStyle/>
          <a:p>
            <a:pPr algn="ct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Nausea e vomito</a:t>
            </a:r>
            <a:r>
              <a:rPr lang="it-IT" sz="4400" i="1" dirty="0">
                <a:latin typeface="Lucida Calligraphy" panose="03010101010101010101" pitchFamily="66" charset="0"/>
                <a:ea typeface="Times New Roman" panose="02020603050405020304" pitchFamily="18" charset="0"/>
                <a:cs typeface="Times New Roman" panose="02020603050405020304" pitchFamily="18" charset="0"/>
              </a:rPr>
              <a:t> </a:t>
            </a:r>
            <a:br>
              <a:rPr lang="it-IT" sz="44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endParaRPr lang="it-IT" sz="2000" i="1" dirty="0">
              <a:latin typeface="Lucida Calligraphy" panose="03010101010101010101" pitchFamily="66" charset="0"/>
            </a:endParaRPr>
          </a:p>
        </p:txBody>
      </p:sp>
      <p:pic>
        <p:nvPicPr>
          <p:cNvPr id="4098" name="Picture 2" descr="/pictures/2015/02/24/nausea-in-gravidanza-cosa-fare-1038421747[3645]x[1517]780x32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140968"/>
            <a:ext cx="7429500" cy="30956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Rettangolo 3"/>
          <p:cNvSpPr/>
          <p:nvPr/>
        </p:nvSpPr>
        <p:spPr>
          <a:xfrm>
            <a:off x="175167" y="1052736"/>
            <a:ext cx="8640960" cy="3170099"/>
          </a:xfrm>
          <a:prstGeom prst="rect">
            <a:avLst/>
          </a:prstGeom>
        </p:spPr>
        <p:txBody>
          <a:bodyPr wrap="square">
            <a:spAutoFit/>
          </a:bodyPr>
          <a:lstStyle/>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Sono due tra i sintomi più comuni e frequenti in gravidanza </a:t>
            </a: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Nel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primo trimestre di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gestazione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molte donne sono disturbate da frequenti episodi di nausea e talora vomito, specialmente al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mattino</a:t>
            </a:r>
          </a:p>
          <a:p>
            <a:pPr algn="ct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C</a:t>
            </a:r>
            <a:r>
              <a:rPr lang="it-IT" sz="2000" i="1" dirty="0" smtClean="0">
                <a:latin typeface="Lucida Calligraphy" panose="03010101010101010101" pitchFamily="66" charset="0"/>
              </a:rPr>
              <a:t>iò </a:t>
            </a:r>
            <a:r>
              <a:rPr lang="it-IT" sz="2000" i="1" dirty="0">
                <a:latin typeface="Lucida Calligraphy" panose="03010101010101010101" pitchFamily="66" charset="0"/>
              </a:rPr>
              <a:t>comporta spesso una riduzione dell'alimentazione, </a:t>
            </a:r>
            <a:endParaRPr lang="it-IT" sz="2000" i="1" dirty="0" smtClean="0">
              <a:latin typeface="Lucida Calligraphy" panose="03010101010101010101" pitchFamily="66" charset="0"/>
            </a:endParaRPr>
          </a:p>
          <a:p>
            <a:pPr algn="ctr"/>
            <a:r>
              <a:rPr lang="it-IT" sz="2000" i="1" dirty="0" smtClean="0">
                <a:latin typeface="Lucida Calligraphy" panose="03010101010101010101" pitchFamily="66" charset="0"/>
              </a:rPr>
              <a:t>con </a:t>
            </a:r>
            <a:r>
              <a:rPr lang="it-IT" sz="2000" i="1" dirty="0">
                <a:latin typeface="Lucida Calligraphy" panose="03010101010101010101" pitchFamily="66" charset="0"/>
              </a:rPr>
              <a:t>conseguente calo di peso. </a:t>
            </a:r>
            <a:endParaRPr lang="it-IT" sz="2000" i="1" dirty="0" smtClean="0">
              <a:latin typeface="Lucida Calligraphy" panose="03010101010101010101" pitchFamily="66" charset="0"/>
            </a:endParaRPr>
          </a:p>
          <a:p>
            <a:pPr algn="ctr"/>
            <a:r>
              <a:rPr lang="it-IT" sz="2000" i="1" dirty="0" smtClean="0">
                <a:latin typeface="Lucida Calligraphy" panose="03010101010101010101" pitchFamily="66" charset="0"/>
              </a:rPr>
              <a:t>Nei </a:t>
            </a:r>
            <a:r>
              <a:rPr lang="it-IT" sz="2000" i="1" dirty="0">
                <a:latin typeface="Lucida Calligraphy" panose="03010101010101010101" pitchFamily="66" charset="0"/>
              </a:rPr>
              <a:t>casi severi, il vomito ripetuto e la mancata alimentazione possono compromettere il benessere della donna e richiedono </a:t>
            </a:r>
            <a:endParaRPr lang="it-IT" sz="2000" i="1" dirty="0" smtClean="0">
              <a:latin typeface="Lucida Calligraphy" panose="03010101010101010101" pitchFamily="66" charset="0"/>
            </a:endParaRPr>
          </a:p>
          <a:p>
            <a:pPr algn="ctr"/>
            <a:r>
              <a:rPr lang="it-IT" sz="2000" i="1" dirty="0" smtClean="0">
                <a:latin typeface="Lucida Calligraphy" panose="03010101010101010101" pitchFamily="66" charset="0"/>
              </a:rPr>
              <a:t>il </a:t>
            </a:r>
            <a:r>
              <a:rPr lang="it-IT" sz="2000" i="1" dirty="0">
                <a:latin typeface="Lucida Calligraphy" panose="03010101010101010101" pitchFamily="66" charset="0"/>
              </a:rPr>
              <a:t>ricovero per somministrare liquidi per via endovenosa </a:t>
            </a:r>
            <a:endParaRPr lang="it-IT" sz="2000" i="1" dirty="0" smtClean="0">
              <a:latin typeface="Lucida Calligraphy" panose="03010101010101010101" pitchFamily="66" charset="0"/>
            </a:endParaRPr>
          </a:p>
          <a:p>
            <a:pPr algn="ctr"/>
            <a:r>
              <a:rPr lang="it-IT" sz="2000" i="1" dirty="0" smtClean="0">
                <a:latin typeface="Lucida Calligraphy" panose="03010101010101010101" pitchFamily="66" charset="0"/>
              </a:rPr>
              <a:t>e monitorare </a:t>
            </a:r>
            <a:r>
              <a:rPr lang="it-IT" sz="2000" i="1" dirty="0">
                <a:latin typeface="Lucida Calligraphy" panose="03010101010101010101" pitchFamily="66" charset="0"/>
              </a:rPr>
              <a:t>le condizioni cliniche generali</a:t>
            </a:r>
          </a:p>
        </p:txBody>
      </p:sp>
    </p:spTree>
    <p:extLst>
      <p:ext uri="{BB962C8B-B14F-4D97-AF65-F5344CB8AC3E}">
        <p14:creationId xmlns:p14="http://schemas.microsoft.com/office/powerpoint/2010/main" val="23737064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47380" y="116632"/>
            <a:ext cx="6624736" cy="707886"/>
          </a:xfrm>
          <a:prstGeom prst="rect">
            <a:avLst/>
          </a:prstGeom>
          <a:noFill/>
        </p:spPr>
        <p:txBody>
          <a:bodyPr wrap="square" rtlCol="0">
            <a:spAutoFit/>
          </a:bodyPr>
          <a:lstStyle/>
          <a:p>
            <a:pPr algn="ctr"/>
            <a:r>
              <a:rPr lang="it-IT" sz="4000" b="1" i="1" dirty="0" smtClean="0">
                <a:solidFill>
                  <a:srgbClr val="FF0000"/>
                </a:solidFill>
                <a:latin typeface="Arial" pitchFamily="34" charset="0"/>
                <a:cs typeface="Arial" pitchFamily="34" charset="0"/>
              </a:rPr>
              <a:t>   </a:t>
            </a:r>
            <a:endParaRPr lang="it-IT" sz="4000" b="1" i="1" dirty="0">
              <a:solidFill>
                <a:srgbClr val="FF0000"/>
              </a:solidFill>
              <a:latin typeface="Arial" pitchFamily="34" charset="0"/>
              <a:cs typeface="Arial" pitchFamily="34" charset="0"/>
            </a:endParaRPr>
          </a:p>
        </p:txBody>
      </p:sp>
      <p:sp>
        <p:nvSpPr>
          <p:cNvPr id="5" name="CasellaDiTesto 4"/>
          <p:cNvSpPr txBox="1"/>
          <p:nvPr/>
        </p:nvSpPr>
        <p:spPr>
          <a:xfrm>
            <a:off x="251520" y="157064"/>
            <a:ext cx="8115913" cy="923330"/>
          </a:xfrm>
          <a:prstGeom prst="rect">
            <a:avLst/>
          </a:prstGeom>
          <a:noFill/>
        </p:spPr>
        <p:txBody>
          <a:bodyPr wrap="square" rtlCol="0">
            <a:spAutoFit/>
          </a:bodyPr>
          <a:lstStyle/>
          <a:p>
            <a:pPr algn="ctr"/>
            <a:r>
              <a:rPr lang="it-IT" sz="2800" b="1" i="1" dirty="0" smtClean="0">
                <a:solidFill>
                  <a:srgbClr val="FF0000"/>
                </a:solidFill>
                <a:latin typeface="Arial" pitchFamily="34" charset="0"/>
                <a:cs typeface="Arial" pitchFamily="34" charset="0"/>
              </a:rPr>
              <a:t> </a:t>
            </a:r>
            <a:r>
              <a:rPr lang="it-IT" sz="5400" b="1" i="1" dirty="0">
                <a:solidFill>
                  <a:srgbClr val="002060"/>
                </a:solidFill>
                <a:latin typeface="Lucida Calligraphy" pitchFamily="66" charset="0"/>
                <a:cs typeface="Arial" pitchFamily="34" charset="0"/>
              </a:rPr>
              <a:t>I</a:t>
            </a:r>
            <a:r>
              <a:rPr lang="it-IT" sz="5400" b="1" i="1" dirty="0" smtClean="0">
                <a:solidFill>
                  <a:srgbClr val="002060"/>
                </a:solidFill>
                <a:latin typeface="Lucida Calligraphy" pitchFamily="66" charset="0"/>
                <a:cs typeface="Arial" pitchFamily="34" charset="0"/>
              </a:rPr>
              <a:t>l parto</a:t>
            </a:r>
            <a:endParaRPr lang="it-IT" sz="5400" b="1" i="1" dirty="0">
              <a:solidFill>
                <a:srgbClr val="002060"/>
              </a:solidFill>
              <a:latin typeface="Lucida Calligraphy" pitchFamily="66" charset="0"/>
              <a:cs typeface="Arial" pitchFamily="34" charset="0"/>
            </a:endParaRPr>
          </a:p>
        </p:txBody>
      </p:sp>
      <p:sp>
        <p:nvSpPr>
          <p:cNvPr id="2" name="CasellaDiTesto 1"/>
          <p:cNvSpPr txBox="1"/>
          <p:nvPr/>
        </p:nvSpPr>
        <p:spPr>
          <a:xfrm>
            <a:off x="899592" y="1988840"/>
            <a:ext cx="7467841" cy="2400657"/>
          </a:xfrm>
          <a:prstGeom prst="rect">
            <a:avLst/>
          </a:prstGeom>
          <a:noFill/>
        </p:spPr>
        <p:txBody>
          <a:bodyPr wrap="square" rtlCol="0">
            <a:spAutoFit/>
          </a:bodyPr>
          <a:lstStyle/>
          <a:p>
            <a:pPr marL="342900" indent="-342900" algn="ctr">
              <a:lnSpc>
                <a:spcPct val="150000"/>
              </a:lnSpc>
              <a:buFont typeface="Wingdings" pitchFamily="2" charset="2"/>
              <a:buChar char="Ø"/>
            </a:pPr>
            <a:r>
              <a:rPr lang="it-IT" sz="2000" i="1" dirty="0" smtClean="0">
                <a:solidFill>
                  <a:srgbClr val="002060"/>
                </a:solidFill>
                <a:latin typeface="Lucida Calligraphy" pitchFamily="66" charset="0"/>
              </a:rPr>
              <a:t>Il feto è impegnato  e procede nel canale del parto</a:t>
            </a:r>
          </a:p>
          <a:p>
            <a:pPr marL="342900" indent="-342900" algn="ctr">
              <a:lnSpc>
                <a:spcPct val="150000"/>
              </a:lnSpc>
              <a:buFont typeface="Wingdings" pitchFamily="2" charset="2"/>
              <a:buChar char="Ø"/>
            </a:pPr>
            <a:r>
              <a:rPr lang="it-IT" sz="2000" i="1" dirty="0" smtClean="0">
                <a:solidFill>
                  <a:srgbClr val="002060"/>
                </a:solidFill>
                <a:latin typeface="Lucida Calligraphy" pitchFamily="66" charset="0"/>
              </a:rPr>
              <a:t>Compie una rotazione interna di 45</a:t>
            </a:r>
            <a:r>
              <a:rPr lang="it-IT" sz="2000" i="1" baseline="30000" dirty="0" smtClean="0">
                <a:solidFill>
                  <a:srgbClr val="002060"/>
                </a:solidFill>
                <a:latin typeface="Lucida Calligraphy" pitchFamily="66" charset="0"/>
              </a:rPr>
              <a:t>°</a:t>
            </a:r>
          </a:p>
          <a:p>
            <a:pPr marL="342900" indent="-342900" algn="ctr">
              <a:lnSpc>
                <a:spcPct val="150000"/>
              </a:lnSpc>
              <a:buFont typeface="Wingdings" pitchFamily="2" charset="2"/>
              <a:buChar char="Ø"/>
            </a:pPr>
            <a:r>
              <a:rPr lang="it-IT" sz="2000" i="1" dirty="0" smtClean="0">
                <a:solidFill>
                  <a:srgbClr val="002060"/>
                </a:solidFill>
                <a:latin typeface="Lucida Calligraphy" pitchFamily="66" charset="0"/>
              </a:rPr>
              <a:t>Avviene il disimpegno della testa</a:t>
            </a:r>
          </a:p>
          <a:p>
            <a:pPr marL="342900" indent="-342900" algn="ctr">
              <a:lnSpc>
                <a:spcPct val="150000"/>
              </a:lnSpc>
              <a:buFont typeface="Wingdings" pitchFamily="2" charset="2"/>
              <a:buChar char="Ø"/>
            </a:pPr>
            <a:r>
              <a:rPr lang="it-IT" sz="2000" i="1" dirty="0" smtClean="0">
                <a:solidFill>
                  <a:srgbClr val="002060"/>
                </a:solidFill>
                <a:latin typeface="Lucida Calligraphy" pitchFamily="66" charset="0"/>
              </a:rPr>
              <a:t>Avviene la rotazione esterna o restituzione</a:t>
            </a:r>
          </a:p>
          <a:p>
            <a:pPr marL="342900" indent="-342900" algn="ctr">
              <a:lnSpc>
                <a:spcPct val="150000"/>
              </a:lnSpc>
              <a:buFont typeface="Wingdings" pitchFamily="2" charset="2"/>
              <a:buChar char="Ø"/>
            </a:pPr>
            <a:r>
              <a:rPr lang="it-IT" sz="2000" i="1" dirty="0" smtClean="0">
                <a:solidFill>
                  <a:srgbClr val="002060"/>
                </a:solidFill>
                <a:latin typeface="Lucida Calligraphy" pitchFamily="66" charset="0"/>
              </a:rPr>
              <a:t>Espulsione del corpo</a:t>
            </a:r>
            <a:endParaRPr lang="it-IT" sz="2000" i="1" dirty="0">
              <a:solidFill>
                <a:srgbClr val="002060"/>
              </a:solidFill>
              <a:latin typeface="Lucida Calligraphy" pitchFamily="66" charset="0"/>
            </a:endParaRPr>
          </a:p>
        </p:txBody>
      </p:sp>
    </p:spTree>
    <p:extLst>
      <p:ext uri="{BB962C8B-B14F-4D97-AF65-F5344CB8AC3E}">
        <p14:creationId xmlns:p14="http://schemas.microsoft.com/office/powerpoint/2010/main" val="3051069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30368" y="188640"/>
            <a:ext cx="5256584" cy="923330"/>
          </a:xfrm>
          <a:prstGeom prst="rect">
            <a:avLst/>
          </a:prstGeom>
        </p:spPr>
        <p:txBody>
          <a:bodyPr wrap="square">
            <a:spAutoFit/>
          </a:bodyPr>
          <a:lstStyle/>
          <a:p>
            <a:pPr lvl="0" algn="ctr"/>
            <a:r>
              <a:rPr lang="it-IT" sz="5400" b="1" i="1" dirty="0">
                <a:solidFill>
                  <a:srgbClr val="002060"/>
                </a:solidFill>
                <a:latin typeface="Lucida Calligraphy" pitchFamily="66" charset="0"/>
                <a:cs typeface="Arial" pitchFamily="34" charset="0"/>
              </a:rPr>
              <a:t>Il parto</a:t>
            </a:r>
          </a:p>
        </p:txBody>
      </p:sp>
      <p:pic>
        <p:nvPicPr>
          <p:cNvPr id="3" name="Segnaposto contenuto 3" descr="disegno8.jpg"/>
          <p:cNvPicPr>
            <a:picLocks noGrp="1"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5167" t="4141" r="4334" b="3545"/>
          <a:stretch/>
        </p:blipFill>
        <p:spPr bwMode="auto">
          <a:xfrm>
            <a:off x="179512" y="1275458"/>
            <a:ext cx="864096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02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9992"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6990"/>
            <a:ext cx="4644009"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061" y="3789040"/>
            <a:ext cx="4322763"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228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23528" y="620688"/>
            <a:ext cx="8496944" cy="5904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1523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88640"/>
            <a:ext cx="5940152"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0" y="3501008"/>
            <a:ext cx="6044951"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79512" y="1287924"/>
            <a:ext cx="2808312" cy="523220"/>
          </a:xfrm>
          <a:prstGeom prst="rect">
            <a:avLst/>
          </a:prstGeom>
          <a:noFill/>
        </p:spPr>
        <p:txBody>
          <a:bodyPr wrap="square" rtlCol="0">
            <a:spAutoFit/>
          </a:bodyPr>
          <a:lstStyle/>
          <a:p>
            <a:pPr algn="ctr"/>
            <a:r>
              <a:rPr lang="it-IT" sz="2800" b="1" i="1" dirty="0" smtClean="0">
                <a:solidFill>
                  <a:srgbClr val="002060"/>
                </a:solidFill>
                <a:latin typeface="Lucida Calligraphy" pitchFamily="66" charset="0"/>
              </a:rPr>
              <a:t>Restituzione</a:t>
            </a:r>
            <a:r>
              <a:rPr lang="it-IT" dirty="0" smtClean="0">
                <a:latin typeface="Lucida Calligraphy" pitchFamily="66" charset="0"/>
              </a:rPr>
              <a:t> </a:t>
            </a:r>
            <a:endParaRPr lang="it-IT" dirty="0">
              <a:latin typeface="Lucida Calligraphy" pitchFamily="66" charset="0"/>
            </a:endParaRPr>
          </a:p>
        </p:txBody>
      </p:sp>
      <p:sp>
        <p:nvSpPr>
          <p:cNvPr id="3" name="CasellaDiTesto 2"/>
          <p:cNvSpPr txBox="1"/>
          <p:nvPr/>
        </p:nvSpPr>
        <p:spPr>
          <a:xfrm>
            <a:off x="5580112" y="4365104"/>
            <a:ext cx="3347864" cy="954107"/>
          </a:xfrm>
          <a:prstGeom prst="rect">
            <a:avLst/>
          </a:prstGeom>
          <a:noFill/>
        </p:spPr>
        <p:txBody>
          <a:bodyPr wrap="square" rtlCol="0">
            <a:spAutoFit/>
          </a:bodyPr>
          <a:lstStyle/>
          <a:p>
            <a:pPr algn="ctr"/>
            <a:r>
              <a:rPr lang="it-IT" sz="2800" b="1" i="1" dirty="0" smtClean="0">
                <a:solidFill>
                  <a:srgbClr val="002060"/>
                </a:solidFill>
                <a:latin typeface="Lucida Calligraphy" pitchFamily="66" charset="0"/>
              </a:rPr>
              <a:t>Disimpegno delle spalle</a:t>
            </a:r>
            <a:endParaRPr lang="it-IT" sz="2800" b="1" i="1" dirty="0">
              <a:solidFill>
                <a:srgbClr val="002060"/>
              </a:solidFill>
              <a:latin typeface="Lucida Calligraphy" pitchFamily="66" charset="0"/>
            </a:endParaRPr>
          </a:p>
        </p:txBody>
      </p:sp>
    </p:spTree>
    <p:extLst>
      <p:ext uri="{BB962C8B-B14F-4D97-AF65-F5344CB8AC3E}">
        <p14:creationId xmlns:p14="http://schemas.microsoft.com/office/powerpoint/2010/main" val="23581801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928992"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547664" y="194400"/>
            <a:ext cx="6048672" cy="523220"/>
          </a:xfrm>
          <a:prstGeom prst="rect">
            <a:avLst/>
          </a:prstGeom>
          <a:noFill/>
        </p:spPr>
        <p:txBody>
          <a:bodyPr wrap="square" rtlCol="0">
            <a:spAutoFit/>
          </a:bodyPr>
          <a:lstStyle/>
          <a:p>
            <a:pPr algn="ctr"/>
            <a:r>
              <a:rPr lang="it-IT" sz="2800" b="1" i="1" dirty="0" smtClean="0">
                <a:solidFill>
                  <a:srgbClr val="002060"/>
                </a:solidFill>
                <a:latin typeface="Lucida Calligraphy" pitchFamily="66" charset="0"/>
              </a:rPr>
              <a:t>Espulsione totale del feto</a:t>
            </a:r>
            <a:endParaRPr lang="it-IT" sz="2800" b="1" i="1" dirty="0">
              <a:solidFill>
                <a:srgbClr val="002060"/>
              </a:solidFill>
              <a:latin typeface="Lucida Calligraphy" pitchFamily="66" charset="0"/>
            </a:endParaRPr>
          </a:p>
        </p:txBody>
      </p:sp>
    </p:spTree>
    <p:extLst>
      <p:ext uri="{BB962C8B-B14F-4D97-AF65-F5344CB8AC3E}">
        <p14:creationId xmlns:p14="http://schemas.microsoft.com/office/powerpoint/2010/main" val="1110225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12" y="260648"/>
            <a:ext cx="4993506" cy="3168352"/>
          </a:xfrm>
          <a:prstGeom prst="rect">
            <a:avLst/>
          </a:prstGeom>
          <a:noFill/>
          <a:ln>
            <a:noFill/>
          </a:ln>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130" y="3116589"/>
            <a:ext cx="5356870" cy="3568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2Left"/>
            <a:lightRig rig="threePt" dir="t"/>
          </a:scene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70" y="278944"/>
            <a:ext cx="3937168"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96" y="3573017"/>
            <a:ext cx="3792316"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376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46976"/>
            <a:ext cx="6408712"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971600" y="1374785"/>
            <a:ext cx="7272808" cy="646331"/>
          </a:xfrm>
          <a:prstGeom prst="rect">
            <a:avLst/>
          </a:prstGeom>
          <a:noFill/>
        </p:spPr>
        <p:txBody>
          <a:bodyPr wrap="square" rtlCol="0">
            <a:spAutoFit/>
          </a:bodyPr>
          <a:lstStyle/>
          <a:p>
            <a:pPr algn="ctr"/>
            <a:r>
              <a:rPr lang="it-IT" sz="3600" b="1" i="1" dirty="0" smtClean="0">
                <a:solidFill>
                  <a:srgbClr val="002060"/>
                </a:solidFill>
                <a:latin typeface="Lucida Calligraphy" pitchFamily="66" charset="0"/>
              </a:rPr>
              <a:t>Il secondamento</a:t>
            </a:r>
            <a:endParaRPr lang="it-IT" sz="3600" b="1" i="1" dirty="0">
              <a:solidFill>
                <a:srgbClr val="002060"/>
              </a:solidFill>
              <a:latin typeface="Lucida Calligraphy" pitchFamily="66" charset="0"/>
            </a:endParaRPr>
          </a:p>
        </p:txBody>
      </p:sp>
      <p:sp>
        <p:nvSpPr>
          <p:cNvPr id="3" name="CasellaDiTesto 2"/>
          <p:cNvSpPr txBox="1"/>
          <p:nvPr/>
        </p:nvSpPr>
        <p:spPr>
          <a:xfrm>
            <a:off x="971600" y="2420888"/>
            <a:ext cx="7272808" cy="1015663"/>
          </a:xfrm>
          <a:prstGeom prst="rect">
            <a:avLst/>
          </a:prstGeom>
          <a:noFill/>
        </p:spPr>
        <p:txBody>
          <a:bodyPr wrap="square" rtlCol="0">
            <a:spAutoFit/>
          </a:bodyPr>
          <a:lstStyle/>
          <a:p>
            <a:pPr algn="ctr"/>
            <a:r>
              <a:rPr lang="it-IT" sz="2000" i="1" dirty="0" smtClean="0">
                <a:solidFill>
                  <a:srgbClr val="002060"/>
                </a:solidFill>
                <a:latin typeface="Lucida Calligraphy" pitchFamily="66" charset="0"/>
              </a:rPr>
              <a:t>Avviene alla fine del parto e consiste</a:t>
            </a:r>
          </a:p>
          <a:p>
            <a:pPr algn="ctr"/>
            <a:r>
              <a:rPr lang="it-IT" sz="2000" i="1" dirty="0" smtClean="0">
                <a:solidFill>
                  <a:srgbClr val="002060"/>
                </a:solidFill>
                <a:latin typeface="Lucida Calligraphy" pitchFamily="66" charset="0"/>
              </a:rPr>
              <a:t> nel distacco ed espulsione degli annessi fetali </a:t>
            </a:r>
          </a:p>
          <a:p>
            <a:pPr algn="ctr"/>
            <a:r>
              <a:rPr lang="it-IT" sz="2000" i="1" dirty="0" smtClean="0">
                <a:solidFill>
                  <a:srgbClr val="002060"/>
                </a:solidFill>
                <a:latin typeface="Lucida Calligraphy" pitchFamily="66" charset="0"/>
              </a:rPr>
              <a:t>( placenta  e membrane)</a:t>
            </a:r>
            <a:endParaRPr lang="it-IT" sz="2000" i="1" dirty="0">
              <a:solidFill>
                <a:srgbClr val="002060"/>
              </a:solidFill>
              <a:latin typeface="Lucida Calligraphy" pitchFamily="66"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84" y="3717032"/>
            <a:ext cx="3240360"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717032"/>
            <a:ext cx="3600400"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432" y="3869432"/>
            <a:ext cx="3600400"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271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05744"/>
            <a:ext cx="842493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95536" y="76002"/>
            <a:ext cx="8568952" cy="1446550"/>
          </a:xfrm>
          <a:prstGeom prst="rect">
            <a:avLst/>
          </a:prstGeom>
          <a:noFill/>
        </p:spPr>
        <p:txBody>
          <a:bodyPr wrap="square" rtlCol="0">
            <a:spAutoFit/>
          </a:bodyPr>
          <a:lstStyle/>
          <a:p>
            <a:pPr algn="ctr"/>
            <a:r>
              <a:rPr lang="it-IT" sz="4400" b="1" i="1" dirty="0" smtClean="0">
                <a:solidFill>
                  <a:srgbClr val="002060"/>
                </a:solidFill>
                <a:latin typeface="Lucida Handwriting" pitchFamily="66" charset="0"/>
              </a:rPr>
              <a:t>Il secondamento : espulsione della placenta</a:t>
            </a:r>
            <a:endParaRPr lang="it-IT" sz="4400" b="1" i="1" dirty="0">
              <a:solidFill>
                <a:srgbClr val="002060"/>
              </a:solidFill>
              <a:latin typeface="Lucida Handwriting" pitchFamily="66" charset="0"/>
            </a:endParaRPr>
          </a:p>
        </p:txBody>
      </p:sp>
    </p:spTree>
    <p:extLst>
      <p:ext uri="{BB962C8B-B14F-4D97-AF65-F5344CB8AC3E}">
        <p14:creationId xmlns:p14="http://schemas.microsoft.com/office/powerpoint/2010/main" val="40643060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636912"/>
            <a:ext cx="2883364" cy="26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87" y="2636912"/>
            <a:ext cx="2791015" cy="26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636912"/>
            <a:ext cx="2972088" cy="267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95536" y="260648"/>
            <a:ext cx="8640960" cy="1446550"/>
          </a:xfrm>
          <a:prstGeom prst="rect">
            <a:avLst/>
          </a:prstGeom>
        </p:spPr>
        <p:txBody>
          <a:bodyPr wrap="square">
            <a:spAutoFit/>
          </a:bodyPr>
          <a:lstStyle/>
          <a:p>
            <a:pPr lvl="0" algn="ctr"/>
            <a:r>
              <a:rPr lang="it-IT" sz="4400" b="1" i="1" dirty="0">
                <a:solidFill>
                  <a:srgbClr val="002060"/>
                </a:solidFill>
                <a:latin typeface="Lucida Handwriting" pitchFamily="66" charset="0"/>
              </a:rPr>
              <a:t>Il secondamento : espulsione della placenta</a:t>
            </a:r>
          </a:p>
        </p:txBody>
      </p:sp>
    </p:spTree>
    <p:extLst>
      <p:ext uri="{BB962C8B-B14F-4D97-AF65-F5344CB8AC3E}">
        <p14:creationId xmlns:p14="http://schemas.microsoft.com/office/powerpoint/2010/main" val="1383427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isultati immagini per gravida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44824"/>
            <a:ext cx="6285463" cy="42431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Rettangolo 2"/>
          <p:cNvSpPr/>
          <p:nvPr/>
        </p:nvSpPr>
        <p:spPr>
          <a:xfrm>
            <a:off x="395536" y="404664"/>
            <a:ext cx="8301687" cy="4801314"/>
          </a:xfrm>
          <a:prstGeom prst="rect">
            <a:avLst/>
          </a:prstGeom>
        </p:spPr>
        <p:txBody>
          <a:bodyPr wrap="square">
            <a:spAutoFit/>
          </a:bodyPr>
          <a:lstStyle/>
          <a:p>
            <a:pPr algn="ctr">
              <a:lnSpc>
                <a:spcPct val="150000"/>
              </a:lnSpc>
            </a:pPr>
            <a:r>
              <a:rPr lang="it-IT" sz="4400" b="1" i="1" dirty="0">
                <a:latin typeface="Lucida Calligraphy" panose="03010101010101010101" pitchFamily="66" charset="0"/>
                <a:ea typeface="Times New Roman" panose="02020603050405020304" pitchFamily="18" charset="0"/>
                <a:cs typeface="Times New Roman" panose="02020603050405020304" pitchFamily="18" charset="0"/>
              </a:rPr>
              <a:t>Apparato digerente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In gravidanza aumentano la fame e la sete e può insorgere una predilezione o un'avversione per alcuni cibi e odori.</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Vi è aumento della salivazione. </a:t>
            </a:r>
            <a:br>
              <a:rPr lang="it-IT" sz="2000" i="1" dirty="0">
                <a:latin typeface="Lucida Calligraphy" panose="03010101010101010101" pitchFamily="66" charset="0"/>
                <a:ea typeface="Times New Roman" panose="02020603050405020304" pitchFamily="18" charset="0"/>
                <a:cs typeface="Times New Roman" panose="02020603050405020304" pitchFamily="18" charset="0"/>
              </a:rPr>
            </a:b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Vi può essere reflusso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gastro-esofageo che determina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una fastidiosa sensazione di rigurgito acido e bruciore gastrico. </a:t>
            </a: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 </a:t>
            </a: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Il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rallentamento del transito intestinale comporta una digestione più lenta e l'insorgenza o l'accentuazione </a:t>
            </a:r>
            <a:endPar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endParaRPr>
          </a:p>
          <a:p>
            <a:pPr algn="ctr">
              <a:lnSpc>
                <a:spcPct val="150000"/>
              </a:lnSpc>
            </a:pPr>
            <a:r>
              <a:rPr lang="it-IT" sz="2000" i="1" dirty="0" smtClean="0">
                <a:latin typeface="Lucida Calligraphy" panose="03010101010101010101" pitchFamily="66" charset="0"/>
                <a:ea typeface="Times New Roman" panose="02020603050405020304" pitchFamily="18" charset="0"/>
                <a:cs typeface="Times New Roman" panose="02020603050405020304" pitchFamily="18" charset="0"/>
              </a:rPr>
              <a:t>della </a:t>
            </a:r>
            <a:r>
              <a:rPr lang="it-IT" sz="2000" i="1" dirty="0">
                <a:latin typeface="Lucida Calligraphy" panose="03010101010101010101" pitchFamily="66" charset="0"/>
                <a:ea typeface="Times New Roman" panose="02020603050405020304" pitchFamily="18" charset="0"/>
                <a:cs typeface="Times New Roman" panose="02020603050405020304" pitchFamily="18" charset="0"/>
              </a:rPr>
              <a:t>stipsi</a:t>
            </a:r>
            <a:endParaRPr lang="it-IT" sz="2000" i="1" dirty="0">
              <a:latin typeface="Lucida Calligraphy" panose="03010101010101010101" pitchFamily="66" charset="0"/>
            </a:endParaRPr>
          </a:p>
        </p:txBody>
      </p:sp>
    </p:spTree>
    <p:extLst>
      <p:ext uri="{BB962C8B-B14F-4D97-AF65-F5344CB8AC3E}">
        <p14:creationId xmlns:p14="http://schemas.microsoft.com/office/powerpoint/2010/main" val="2668403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88286"/>
            <a:ext cx="8784976" cy="1446550"/>
          </a:xfrm>
          <a:prstGeom prst="rect">
            <a:avLst/>
          </a:prstGeom>
        </p:spPr>
        <p:txBody>
          <a:bodyPr wrap="square">
            <a:spAutoFit/>
          </a:bodyPr>
          <a:lstStyle/>
          <a:p>
            <a:pPr lvl="0" algn="ctr"/>
            <a:r>
              <a:rPr lang="it-IT" sz="4400" b="1" i="1" dirty="0">
                <a:solidFill>
                  <a:srgbClr val="002060"/>
                </a:solidFill>
                <a:latin typeface="Lucida Handwriting" pitchFamily="66" charset="0"/>
              </a:rPr>
              <a:t>Il secondamento : espulsione della placenta</a:t>
            </a:r>
          </a:p>
        </p:txBody>
      </p:sp>
      <p:sp>
        <p:nvSpPr>
          <p:cNvPr id="3" name="Rettangolo 2"/>
          <p:cNvSpPr/>
          <p:nvPr/>
        </p:nvSpPr>
        <p:spPr>
          <a:xfrm>
            <a:off x="179512" y="1772816"/>
            <a:ext cx="8784976" cy="4031873"/>
          </a:xfrm>
          <a:prstGeom prst="rect">
            <a:avLst/>
          </a:prstGeom>
        </p:spPr>
        <p:txBody>
          <a:bodyPr wrap="square">
            <a:spAutoFit/>
          </a:bodyPr>
          <a:lstStyle/>
          <a:p>
            <a:pPr algn="ctr"/>
            <a:r>
              <a:rPr lang="it-IT" sz="2800" i="1" dirty="0" smtClean="0">
                <a:solidFill>
                  <a:srgbClr val="002060"/>
                </a:solidFill>
                <a:latin typeface="Lucida Handwriting" pitchFamily="66" charset="0"/>
              </a:rPr>
              <a:t>Come avviene</a:t>
            </a:r>
          </a:p>
          <a:p>
            <a:endParaRPr lang="it-IT" dirty="0">
              <a:solidFill>
                <a:srgbClr val="222222"/>
              </a:solidFill>
              <a:latin typeface="Helvetica Neue"/>
            </a:endParaRPr>
          </a:p>
          <a:p>
            <a:pPr marL="285750" indent="-285750" algn="ctr">
              <a:lnSpc>
                <a:spcPct val="150000"/>
              </a:lnSpc>
              <a:buFont typeface="Arial" pitchFamily="34" charset="0"/>
              <a:buChar char="•"/>
            </a:pPr>
            <a:r>
              <a:rPr lang="it-IT" sz="2000" i="1" dirty="0">
                <a:solidFill>
                  <a:srgbClr val="002060"/>
                </a:solidFill>
                <a:latin typeface="Lucida Handwriting" pitchFamily="66" charset="0"/>
              </a:rPr>
              <a:t>D</a:t>
            </a:r>
            <a:r>
              <a:rPr lang="it-IT" sz="2000" i="1" dirty="0" smtClean="0">
                <a:solidFill>
                  <a:srgbClr val="002060"/>
                </a:solidFill>
                <a:latin typeface="Lucida Handwriting" pitchFamily="66" charset="0"/>
              </a:rPr>
              <a:t>istacco </a:t>
            </a:r>
            <a:r>
              <a:rPr lang="it-IT" sz="2000" i="1" dirty="0">
                <a:solidFill>
                  <a:srgbClr val="002060"/>
                </a:solidFill>
                <a:latin typeface="Lucida Handwriting" pitchFamily="66" charset="0"/>
              </a:rPr>
              <a:t>della placenta dalla sede di inserzione e sua caduta a livello del segmento uterino inferiore (SUI</a:t>
            </a:r>
            <a:r>
              <a:rPr lang="it-IT" sz="2000" i="1" dirty="0" smtClean="0">
                <a:solidFill>
                  <a:srgbClr val="002060"/>
                </a:solidFill>
                <a:latin typeface="Lucida Handwriting" pitchFamily="66" charset="0"/>
              </a:rPr>
              <a:t>).</a:t>
            </a:r>
          </a:p>
          <a:p>
            <a:pPr marL="285750" indent="-285750" algn="ctr">
              <a:lnSpc>
                <a:spcPct val="150000"/>
              </a:lnSpc>
              <a:buFont typeface="Arial" pitchFamily="34" charset="0"/>
              <a:buChar char="•"/>
            </a:pPr>
            <a:r>
              <a:rPr lang="it-IT" sz="2000" i="1" dirty="0">
                <a:solidFill>
                  <a:srgbClr val="002060"/>
                </a:solidFill>
                <a:latin typeface="Lucida Handwriting" pitchFamily="66" charset="0"/>
              </a:rPr>
              <a:t>P</a:t>
            </a:r>
            <a:r>
              <a:rPr lang="it-IT" sz="2000" i="1" dirty="0" smtClean="0">
                <a:solidFill>
                  <a:srgbClr val="002060"/>
                </a:solidFill>
                <a:latin typeface="Lucida Handwriting" pitchFamily="66" charset="0"/>
              </a:rPr>
              <a:t>assaggio </a:t>
            </a:r>
            <a:r>
              <a:rPr lang="it-IT" sz="2000" i="1" dirty="0">
                <a:solidFill>
                  <a:srgbClr val="002060"/>
                </a:solidFill>
                <a:latin typeface="Lucida Handwriting" pitchFamily="66" charset="0"/>
              </a:rPr>
              <a:t>della placenta dal SUI alla cavità </a:t>
            </a:r>
            <a:r>
              <a:rPr lang="it-IT" sz="2000" i="1" dirty="0" smtClean="0">
                <a:solidFill>
                  <a:srgbClr val="002060"/>
                </a:solidFill>
                <a:latin typeface="Lucida Handwriting" pitchFamily="66" charset="0"/>
              </a:rPr>
              <a:t>vaginale: la </a:t>
            </a:r>
            <a:r>
              <a:rPr lang="it-IT" sz="2000" i="1" dirty="0">
                <a:solidFill>
                  <a:srgbClr val="002060"/>
                </a:solidFill>
                <a:latin typeface="Lucida Handwriting" pitchFamily="66" charset="0"/>
              </a:rPr>
              <a:t>mamma avverte delle piccole </a:t>
            </a:r>
            <a:r>
              <a:rPr lang="it-IT" sz="2000" i="1" dirty="0" smtClean="0">
                <a:solidFill>
                  <a:srgbClr val="002060"/>
                </a:solidFill>
                <a:latin typeface="Lucida Handwriting" pitchFamily="66" charset="0"/>
              </a:rPr>
              <a:t>contrazioni</a:t>
            </a:r>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e </a:t>
            </a:r>
          </a:p>
          <a:p>
            <a:pPr algn="ctr">
              <a:lnSpc>
                <a:spcPct val="150000"/>
              </a:lnSpc>
            </a:pPr>
            <a:r>
              <a:rPr lang="it-IT" sz="2000" i="1" dirty="0" smtClean="0">
                <a:solidFill>
                  <a:srgbClr val="002060"/>
                </a:solidFill>
                <a:latin typeface="Lucida Handwriting" pitchFamily="66" charset="0"/>
              </a:rPr>
              <a:t>percepisce </a:t>
            </a:r>
            <a:r>
              <a:rPr lang="it-IT" sz="2000" i="1" dirty="0">
                <a:solidFill>
                  <a:srgbClr val="002060"/>
                </a:solidFill>
                <a:latin typeface="Lucida Handwriting" pitchFamily="66" charset="0"/>
              </a:rPr>
              <a:t>un senso di peso e </a:t>
            </a:r>
            <a:r>
              <a:rPr lang="it-IT" sz="2000" i="1" dirty="0" smtClean="0">
                <a:solidFill>
                  <a:srgbClr val="002060"/>
                </a:solidFill>
                <a:latin typeface="Lucida Handwriting" pitchFamily="66" charset="0"/>
              </a:rPr>
              <a:t>distensione, </a:t>
            </a:r>
          </a:p>
          <a:p>
            <a:pPr algn="ctr">
              <a:lnSpc>
                <a:spcPct val="150000"/>
              </a:lnSpc>
            </a:pPr>
            <a:r>
              <a:rPr lang="it-IT" sz="2000" i="1" dirty="0" smtClean="0">
                <a:solidFill>
                  <a:srgbClr val="002060"/>
                </a:solidFill>
                <a:latin typeface="Lucida Handwriting" pitchFamily="66" charset="0"/>
              </a:rPr>
              <a:t>sente </a:t>
            </a:r>
            <a:r>
              <a:rPr lang="it-IT" sz="2000" i="1" dirty="0">
                <a:solidFill>
                  <a:srgbClr val="002060"/>
                </a:solidFill>
                <a:latin typeface="Lucida Handwriting" pitchFamily="66" charset="0"/>
              </a:rPr>
              <a:t>il desiderio di </a:t>
            </a:r>
            <a:r>
              <a:rPr lang="it-IT" sz="2000" i="1" dirty="0" smtClean="0">
                <a:solidFill>
                  <a:srgbClr val="002060"/>
                </a:solidFill>
                <a:latin typeface="Lucida Handwriting" pitchFamily="66" charset="0"/>
              </a:rPr>
              <a:t>spingere. </a:t>
            </a:r>
          </a:p>
          <a:p>
            <a:pPr marL="285750" indent="-285750" algn="ctr">
              <a:lnSpc>
                <a:spcPct val="150000"/>
              </a:lnSpc>
              <a:buFont typeface="Arial" pitchFamily="34" charset="0"/>
              <a:buChar char="•"/>
            </a:pPr>
            <a:r>
              <a:rPr lang="it-IT" sz="2000" i="1" dirty="0">
                <a:solidFill>
                  <a:srgbClr val="002060"/>
                </a:solidFill>
                <a:latin typeface="Lucida Handwriting" pitchFamily="66" charset="0"/>
              </a:rPr>
              <a:t>E</a:t>
            </a:r>
            <a:r>
              <a:rPr lang="it-IT" sz="2000" i="1" dirty="0" smtClean="0">
                <a:solidFill>
                  <a:srgbClr val="002060"/>
                </a:solidFill>
                <a:latin typeface="Lucida Handwriting" pitchFamily="66" charset="0"/>
              </a:rPr>
              <a:t>spulsione </a:t>
            </a:r>
            <a:r>
              <a:rPr lang="it-IT" sz="2000" i="1" dirty="0">
                <a:solidFill>
                  <a:srgbClr val="002060"/>
                </a:solidFill>
                <a:latin typeface="Lucida Handwriting" pitchFamily="66" charset="0"/>
              </a:rPr>
              <a:t>della placenta e degli annessi ovulari. </a:t>
            </a:r>
            <a:r>
              <a:rPr lang="it-IT" sz="2000" i="1" dirty="0" smtClean="0">
                <a:solidFill>
                  <a:srgbClr val="002060"/>
                </a:solidFill>
                <a:latin typeface="Lucida Handwriting" pitchFamily="66" charset="0"/>
              </a:rPr>
              <a:t> </a:t>
            </a:r>
            <a:endParaRPr lang="it-IT" sz="2000" i="1" dirty="0">
              <a:solidFill>
                <a:srgbClr val="002060"/>
              </a:solidFill>
              <a:latin typeface="Lucida Handwriting" pitchFamily="66" charset="0"/>
            </a:endParaRPr>
          </a:p>
        </p:txBody>
      </p:sp>
    </p:spTree>
    <p:extLst>
      <p:ext uri="{BB962C8B-B14F-4D97-AF65-F5344CB8AC3E}">
        <p14:creationId xmlns:p14="http://schemas.microsoft.com/office/powerpoint/2010/main" val="165468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19987" y="179239"/>
            <a:ext cx="8613255" cy="707886"/>
          </a:xfrm>
          <a:prstGeom prst="rect">
            <a:avLst/>
          </a:prstGeom>
        </p:spPr>
        <p:txBody>
          <a:bodyPr wrap="none">
            <a:spAutoFit/>
          </a:bodyPr>
          <a:lstStyle/>
          <a:p>
            <a:pPr algn="ctr"/>
            <a:r>
              <a:rPr lang="it-IT" sz="4000" b="1" i="1" dirty="0">
                <a:solidFill>
                  <a:srgbClr val="002060"/>
                </a:solidFill>
                <a:latin typeface="Lucida Handwriting" pitchFamily="66" charset="0"/>
              </a:rPr>
              <a:t>Patologie del secondamento </a:t>
            </a:r>
          </a:p>
        </p:txBody>
      </p:sp>
      <p:sp>
        <p:nvSpPr>
          <p:cNvPr id="3" name="Rettangolo 2"/>
          <p:cNvSpPr/>
          <p:nvPr/>
        </p:nvSpPr>
        <p:spPr>
          <a:xfrm>
            <a:off x="279464" y="1268760"/>
            <a:ext cx="8496944" cy="677108"/>
          </a:xfrm>
          <a:prstGeom prst="rect">
            <a:avLst/>
          </a:prstGeom>
        </p:spPr>
        <p:txBody>
          <a:bodyPr wrap="square">
            <a:spAutoFit/>
          </a:bodyPr>
          <a:lstStyle/>
          <a:p>
            <a:pPr algn="ctr"/>
            <a:r>
              <a:rPr lang="it-IT" sz="2000" b="1" i="1" dirty="0" smtClean="0">
                <a:solidFill>
                  <a:srgbClr val="002060"/>
                </a:solidFill>
                <a:latin typeface="Lucida Handwriting" pitchFamily="66" charset="0"/>
              </a:rPr>
              <a:t>Alterazioni </a:t>
            </a:r>
            <a:r>
              <a:rPr lang="it-IT" sz="2000" b="1" i="1" dirty="0">
                <a:solidFill>
                  <a:srgbClr val="002060"/>
                </a:solidFill>
                <a:latin typeface="Lucida Handwriting" pitchFamily="66" charset="0"/>
              </a:rPr>
              <a:t>o difficoltà a compiersi uno </a:t>
            </a:r>
            <a:r>
              <a:rPr lang="it-IT" sz="2000" b="1" i="1" dirty="0" smtClean="0">
                <a:solidFill>
                  <a:srgbClr val="002060"/>
                </a:solidFill>
                <a:latin typeface="Lucida Handwriting" pitchFamily="66" charset="0"/>
              </a:rPr>
              <a:t>dei </a:t>
            </a:r>
            <a:r>
              <a:rPr lang="it-IT" sz="2000" b="1" i="1" dirty="0">
                <a:solidFill>
                  <a:srgbClr val="002060"/>
                </a:solidFill>
                <a:latin typeface="Lucida Handwriting" pitchFamily="66" charset="0"/>
              </a:rPr>
              <a:t>tre tempi</a:t>
            </a:r>
            <a:r>
              <a:rPr lang="it-IT" i="1" dirty="0" smtClean="0">
                <a:solidFill>
                  <a:srgbClr val="002060"/>
                </a:solidFill>
              </a:rPr>
              <a:t>:</a:t>
            </a:r>
          </a:p>
          <a:p>
            <a:r>
              <a:rPr lang="it-IT" dirty="0" smtClean="0"/>
              <a:t> </a:t>
            </a:r>
            <a:endParaRPr lang="it-IT" dirty="0"/>
          </a:p>
        </p:txBody>
      </p:sp>
      <p:sp>
        <p:nvSpPr>
          <p:cNvPr id="4" name="Rettangolo 3"/>
          <p:cNvSpPr/>
          <p:nvPr/>
        </p:nvSpPr>
        <p:spPr>
          <a:xfrm>
            <a:off x="107504" y="1945867"/>
            <a:ext cx="8925738" cy="4708981"/>
          </a:xfrm>
          <a:prstGeom prst="rect">
            <a:avLst/>
          </a:prstGeom>
        </p:spPr>
        <p:txBody>
          <a:bodyPr wrap="square">
            <a:spAutoFit/>
          </a:bodyPr>
          <a:lstStyle/>
          <a:p>
            <a:pPr marL="342900" indent="-342900" algn="ctr">
              <a:lnSpc>
                <a:spcPct val="150000"/>
              </a:lnSpc>
              <a:buFont typeface="Wingdings" pitchFamily="2" charset="2"/>
              <a:buChar char="q"/>
            </a:pPr>
            <a:r>
              <a:rPr lang="it-IT" sz="2000" i="1" u="sng" dirty="0">
                <a:solidFill>
                  <a:srgbClr val="002060"/>
                </a:solidFill>
                <a:latin typeface="Lucida Handwriting" pitchFamily="66" charset="0"/>
              </a:rPr>
              <a:t>L</a:t>
            </a:r>
            <a:r>
              <a:rPr lang="it-IT" sz="2000" i="1" u="sng" dirty="0" smtClean="0">
                <a:solidFill>
                  <a:srgbClr val="002060"/>
                </a:solidFill>
                <a:latin typeface="Lucida Handwriting" pitchFamily="66" charset="0"/>
              </a:rPr>
              <a:t>a </a:t>
            </a:r>
            <a:r>
              <a:rPr lang="it-IT" sz="2000" i="1" u="sng" dirty="0">
                <a:solidFill>
                  <a:srgbClr val="002060"/>
                </a:solidFill>
                <a:latin typeface="Lucida Handwriting" pitchFamily="66" charset="0"/>
              </a:rPr>
              <a:t>placenta non si distacca </a:t>
            </a:r>
            <a:r>
              <a:rPr lang="it-IT" sz="2000" i="1" u="sng" dirty="0" smtClean="0">
                <a:solidFill>
                  <a:srgbClr val="002060"/>
                </a:solidFill>
                <a:latin typeface="Lucida Handwriting" pitchFamily="66" charset="0"/>
              </a:rPr>
              <a:t>affatto: </a:t>
            </a:r>
          </a:p>
          <a:p>
            <a:pPr algn="ctr">
              <a:lnSpc>
                <a:spcPct val="150000"/>
              </a:lnSpc>
            </a:pPr>
            <a:r>
              <a:rPr lang="it-IT" sz="2000" i="1" dirty="0" smtClean="0">
                <a:solidFill>
                  <a:srgbClr val="002060"/>
                </a:solidFill>
                <a:latin typeface="Lucida Handwriting" pitchFamily="66" charset="0"/>
              </a:rPr>
              <a:t>il distacco avviene, normalmente, entro 30 min. (10-20) dall’espulsione del feto, parliamo </a:t>
            </a:r>
            <a:r>
              <a:rPr lang="it-IT" sz="2000" i="1" dirty="0">
                <a:solidFill>
                  <a:srgbClr val="002060"/>
                </a:solidFill>
                <a:latin typeface="Lucida Handwriting" pitchFamily="66" charset="0"/>
              </a:rPr>
              <a:t>di </a:t>
            </a:r>
            <a:r>
              <a:rPr lang="it-IT" sz="2000" i="1" dirty="0" smtClean="0">
                <a:solidFill>
                  <a:srgbClr val="002060"/>
                </a:solidFill>
                <a:latin typeface="Lucida Handwriting" pitchFamily="66" charset="0"/>
              </a:rPr>
              <a:t>patologie </a:t>
            </a:r>
            <a:r>
              <a:rPr lang="it-IT" sz="2000" i="1" dirty="0">
                <a:solidFill>
                  <a:srgbClr val="002060"/>
                </a:solidFill>
                <a:latin typeface="Lucida Handwriting" pitchFamily="66" charset="0"/>
              </a:rPr>
              <a:t>quando </a:t>
            </a:r>
            <a:endParaRPr lang="it-IT" sz="2000" i="1" dirty="0" smtClean="0">
              <a:solidFill>
                <a:srgbClr val="002060"/>
              </a:solidFill>
              <a:latin typeface="Lucida Handwriting" pitchFamily="66" charset="0"/>
            </a:endParaRPr>
          </a:p>
          <a:p>
            <a:pPr algn="ctr">
              <a:lnSpc>
                <a:spcPct val="150000"/>
              </a:lnSpc>
            </a:pPr>
            <a:r>
              <a:rPr lang="it-IT" sz="2000" i="1" dirty="0" smtClean="0">
                <a:solidFill>
                  <a:srgbClr val="002060"/>
                </a:solidFill>
                <a:latin typeface="Lucida Handwriting" pitchFamily="66" charset="0"/>
              </a:rPr>
              <a:t>non </a:t>
            </a:r>
            <a:r>
              <a:rPr lang="it-IT" sz="2000" i="1" dirty="0">
                <a:solidFill>
                  <a:srgbClr val="002060"/>
                </a:solidFill>
                <a:latin typeface="Lucida Handwriting" pitchFamily="66" charset="0"/>
              </a:rPr>
              <a:t>si verifica </a:t>
            </a:r>
            <a:r>
              <a:rPr lang="it-IT" sz="2000" i="1" dirty="0" smtClean="0">
                <a:solidFill>
                  <a:srgbClr val="002060"/>
                </a:solidFill>
                <a:latin typeface="Lucida Handwriting" pitchFamily="66" charset="0"/>
              </a:rPr>
              <a:t>il </a:t>
            </a:r>
            <a:r>
              <a:rPr lang="it-IT" sz="2000" i="1" dirty="0">
                <a:solidFill>
                  <a:srgbClr val="002060"/>
                </a:solidFill>
                <a:latin typeface="Lucida Handwriting" pitchFamily="66" charset="0"/>
              </a:rPr>
              <a:t>distacco della placenta per 1 h </a:t>
            </a:r>
            <a:r>
              <a:rPr lang="it-IT" sz="2000" i="1" dirty="0" smtClean="0">
                <a:solidFill>
                  <a:srgbClr val="002060"/>
                </a:solidFill>
                <a:latin typeface="Lucida Handwriting" pitchFamily="66" charset="0"/>
              </a:rPr>
              <a:t> o </a:t>
            </a:r>
          </a:p>
          <a:p>
            <a:pPr algn="ctr">
              <a:lnSpc>
                <a:spcPct val="150000"/>
              </a:lnSpc>
            </a:pPr>
            <a:r>
              <a:rPr lang="it-IT" sz="2000" i="1" dirty="0" smtClean="0">
                <a:solidFill>
                  <a:srgbClr val="002060"/>
                </a:solidFill>
                <a:latin typeface="Lucida Handwriting" pitchFamily="66" charset="0"/>
              </a:rPr>
              <a:t>entro </a:t>
            </a:r>
            <a:r>
              <a:rPr lang="it-IT" sz="2000" i="1" dirty="0">
                <a:solidFill>
                  <a:srgbClr val="002060"/>
                </a:solidFill>
                <a:latin typeface="Lucida Handwriting" pitchFamily="66" charset="0"/>
              </a:rPr>
              <a:t>1h dopo l'espulsione del feto</a:t>
            </a:r>
            <a:r>
              <a:rPr lang="it-IT" sz="2000" i="1" dirty="0" smtClean="0">
                <a:solidFill>
                  <a:srgbClr val="002060"/>
                </a:solidFill>
                <a:latin typeface="Lucida Handwriting" pitchFamily="66" charset="0"/>
              </a:rPr>
              <a:t>.</a:t>
            </a:r>
          </a:p>
          <a:p>
            <a:pPr marL="342900" indent="-342900" algn="ctr">
              <a:lnSpc>
                <a:spcPct val="150000"/>
              </a:lnSpc>
              <a:buFont typeface="Wingdings" pitchFamily="2" charset="2"/>
              <a:buChar char="q"/>
            </a:pPr>
            <a:r>
              <a:rPr lang="it-IT" sz="2000" i="1" dirty="0" smtClean="0">
                <a:solidFill>
                  <a:srgbClr val="002060"/>
                </a:solidFill>
                <a:latin typeface="Lucida Handwriting" pitchFamily="66" charset="0"/>
              </a:rPr>
              <a:t> </a:t>
            </a:r>
            <a:r>
              <a:rPr lang="it-IT" sz="2000" i="1" u="sng" dirty="0" smtClean="0">
                <a:solidFill>
                  <a:srgbClr val="002060"/>
                </a:solidFill>
                <a:latin typeface="Lucida Handwriting" pitchFamily="66" charset="0"/>
              </a:rPr>
              <a:t>Distacco </a:t>
            </a:r>
            <a:r>
              <a:rPr lang="it-IT" sz="2000" i="1" u="sng" dirty="0">
                <a:solidFill>
                  <a:srgbClr val="002060"/>
                </a:solidFill>
                <a:latin typeface="Lucida Handwriting" pitchFamily="66" charset="0"/>
              </a:rPr>
              <a:t>parziale della </a:t>
            </a:r>
            <a:r>
              <a:rPr lang="it-IT" sz="2000" i="1" u="sng" dirty="0" smtClean="0">
                <a:solidFill>
                  <a:srgbClr val="002060"/>
                </a:solidFill>
                <a:latin typeface="Lucida Handwriting" pitchFamily="66" charset="0"/>
              </a:rPr>
              <a:t>placenta: </a:t>
            </a:r>
          </a:p>
          <a:p>
            <a:pPr algn="ctr">
              <a:lnSpc>
                <a:spcPct val="150000"/>
              </a:lnSpc>
            </a:pPr>
            <a:r>
              <a:rPr lang="it-IT" sz="2000" i="1" dirty="0" smtClean="0">
                <a:solidFill>
                  <a:srgbClr val="002060"/>
                </a:solidFill>
                <a:latin typeface="Lucida Handwriting" pitchFamily="66" charset="0"/>
              </a:rPr>
              <a:t>ritenzione </a:t>
            </a:r>
            <a:r>
              <a:rPr lang="it-IT" sz="2000" i="1" dirty="0">
                <a:solidFill>
                  <a:srgbClr val="002060"/>
                </a:solidFill>
                <a:latin typeface="Lucida Handwriting" pitchFamily="66" charset="0"/>
              </a:rPr>
              <a:t>della placenta parzialmente distaccata </a:t>
            </a:r>
            <a:endParaRPr lang="it-IT" sz="2000" i="1" dirty="0" smtClean="0">
              <a:solidFill>
                <a:srgbClr val="002060"/>
              </a:solidFill>
              <a:latin typeface="Lucida Handwriting" pitchFamily="66" charset="0"/>
            </a:endParaRPr>
          </a:p>
          <a:p>
            <a:pPr algn="ctr">
              <a:lnSpc>
                <a:spcPct val="150000"/>
              </a:lnSpc>
            </a:pPr>
            <a:r>
              <a:rPr lang="it-IT" sz="2000" i="1" dirty="0" smtClean="0">
                <a:solidFill>
                  <a:srgbClr val="002060"/>
                </a:solidFill>
                <a:latin typeface="Lucida Handwriting" pitchFamily="66" charset="0"/>
              </a:rPr>
              <a:t>o placenta ritenuta </a:t>
            </a:r>
            <a:r>
              <a:rPr lang="it-IT" sz="2000" i="1" dirty="0">
                <a:solidFill>
                  <a:srgbClr val="002060"/>
                </a:solidFill>
                <a:latin typeface="Lucida Handwriting" pitchFamily="66" charset="0"/>
              </a:rPr>
              <a:t>nel segmento inferiore una volta </a:t>
            </a:r>
            <a:endParaRPr lang="it-IT" sz="2000" i="1" dirty="0" smtClean="0">
              <a:solidFill>
                <a:srgbClr val="002060"/>
              </a:solidFill>
              <a:latin typeface="Lucida Handwriting" pitchFamily="66" charset="0"/>
            </a:endParaRPr>
          </a:p>
          <a:p>
            <a:pPr algn="ctr">
              <a:lnSpc>
                <a:spcPct val="150000"/>
              </a:lnSpc>
            </a:pPr>
            <a:r>
              <a:rPr lang="it-IT" sz="2000" i="1" dirty="0" smtClean="0">
                <a:solidFill>
                  <a:srgbClr val="002060"/>
                </a:solidFill>
                <a:latin typeface="Lucida Handwriting" pitchFamily="66" charset="0"/>
              </a:rPr>
              <a:t>che </a:t>
            </a:r>
            <a:r>
              <a:rPr lang="it-IT" sz="2000" i="1" dirty="0">
                <a:solidFill>
                  <a:srgbClr val="002060"/>
                </a:solidFill>
                <a:latin typeface="Lucida Handwriting" pitchFamily="66" charset="0"/>
              </a:rPr>
              <a:t>si è  </a:t>
            </a:r>
            <a:r>
              <a:rPr lang="it-IT" sz="2000" i="1" dirty="0" smtClean="0">
                <a:solidFill>
                  <a:srgbClr val="002060"/>
                </a:solidFill>
                <a:latin typeface="Lucida Handwriting" pitchFamily="66" charset="0"/>
              </a:rPr>
              <a:t>staccata </a:t>
            </a:r>
            <a:r>
              <a:rPr lang="it-IT" sz="2000" i="1" dirty="0">
                <a:solidFill>
                  <a:srgbClr val="002060"/>
                </a:solidFill>
                <a:latin typeface="Lucida Handwriting" pitchFamily="66" charset="0"/>
              </a:rPr>
              <a:t>completamente. </a:t>
            </a:r>
            <a:endParaRPr lang="it-IT" sz="2000" i="1" dirty="0" smtClean="0">
              <a:solidFill>
                <a:srgbClr val="002060"/>
              </a:solidFill>
              <a:latin typeface="Lucida Handwriting" pitchFamily="66" charset="0"/>
            </a:endParaRPr>
          </a:p>
          <a:p>
            <a:pPr algn="ctr">
              <a:lnSpc>
                <a:spcPct val="150000"/>
              </a:lnSpc>
            </a:pPr>
            <a:r>
              <a:rPr lang="it-IT" sz="2000" i="1" dirty="0" smtClean="0">
                <a:latin typeface="Lucida Handwriting" pitchFamily="66" charset="0"/>
              </a:rPr>
              <a:t> </a:t>
            </a:r>
            <a:endParaRPr lang="it-IT" sz="2000" i="1" dirty="0">
              <a:solidFill>
                <a:srgbClr val="002060"/>
              </a:solidFill>
              <a:latin typeface="Lucida Handwriting" pitchFamily="66" charset="0"/>
            </a:endParaRPr>
          </a:p>
        </p:txBody>
      </p:sp>
    </p:spTree>
    <p:extLst>
      <p:ext uri="{BB962C8B-B14F-4D97-AF65-F5344CB8AC3E}">
        <p14:creationId xmlns:p14="http://schemas.microsoft.com/office/powerpoint/2010/main" val="1645735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79160"/>
            <a:ext cx="8712968" cy="707886"/>
          </a:xfrm>
          <a:prstGeom prst="rect">
            <a:avLst/>
          </a:prstGeom>
        </p:spPr>
        <p:txBody>
          <a:bodyPr wrap="square">
            <a:spAutoFit/>
          </a:bodyPr>
          <a:lstStyle/>
          <a:p>
            <a:pPr lvl="0" algn="ctr"/>
            <a:r>
              <a:rPr lang="it-IT" sz="4000" b="1" i="1" dirty="0">
                <a:solidFill>
                  <a:srgbClr val="002060"/>
                </a:solidFill>
                <a:latin typeface="Lucida Handwriting" pitchFamily="66" charset="0"/>
              </a:rPr>
              <a:t>Patologie del secondamento </a:t>
            </a:r>
          </a:p>
        </p:txBody>
      </p:sp>
      <p:sp>
        <p:nvSpPr>
          <p:cNvPr id="3" name="Rettangolo 2"/>
          <p:cNvSpPr/>
          <p:nvPr/>
        </p:nvSpPr>
        <p:spPr>
          <a:xfrm>
            <a:off x="611560" y="1124744"/>
            <a:ext cx="8208912" cy="461665"/>
          </a:xfrm>
          <a:prstGeom prst="rect">
            <a:avLst/>
          </a:prstGeom>
        </p:spPr>
        <p:txBody>
          <a:bodyPr wrap="square">
            <a:spAutoFit/>
          </a:bodyPr>
          <a:lstStyle/>
          <a:p>
            <a:pPr algn="ctr"/>
            <a:r>
              <a:rPr lang="it-IT" sz="2400" b="1" i="1" dirty="0" smtClean="0">
                <a:solidFill>
                  <a:srgbClr val="002060"/>
                </a:solidFill>
                <a:latin typeface="Lucida Handwriting" pitchFamily="66" charset="0"/>
              </a:rPr>
              <a:t>CAUSE: funzionali ed anatomiche</a:t>
            </a:r>
            <a:endParaRPr lang="it-IT" sz="2400" b="1" i="1" dirty="0">
              <a:solidFill>
                <a:srgbClr val="002060"/>
              </a:solidFill>
              <a:latin typeface="Lucida Handwriting" pitchFamily="66" charset="0"/>
            </a:endParaRPr>
          </a:p>
        </p:txBody>
      </p:sp>
      <p:sp>
        <p:nvSpPr>
          <p:cNvPr id="4" name="Rettangolo 3"/>
          <p:cNvSpPr/>
          <p:nvPr/>
        </p:nvSpPr>
        <p:spPr>
          <a:xfrm>
            <a:off x="36004" y="1635027"/>
            <a:ext cx="9144000" cy="5016758"/>
          </a:xfrm>
          <a:prstGeom prst="rect">
            <a:avLst/>
          </a:prstGeom>
        </p:spPr>
        <p:txBody>
          <a:bodyPr wrap="square">
            <a:spAutoFit/>
          </a:bodyPr>
          <a:lstStyle/>
          <a:p>
            <a:pPr algn="ctr"/>
            <a:r>
              <a:rPr lang="it-IT" sz="2000" b="1" i="1" dirty="0" smtClean="0">
                <a:solidFill>
                  <a:srgbClr val="002060"/>
                </a:solidFill>
                <a:latin typeface="Lucida Handwriting" pitchFamily="66" charset="0"/>
              </a:rPr>
              <a:t>Funzionali</a:t>
            </a:r>
          </a:p>
          <a:p>
            <a:pPr algn="ctr">
              <a:lnSpc>
                <a:spcPct val="150000"/>
              </a:lnSpc>
            </a:pPr>
            <a:r>
              <a:rPr lang="it-IT" sz="2000" b="1" i="1" dirty="0" smtClean="0">
                <a:solidFill>
                  <a:srgbClr val="002060"/>
                </a:solidFill>
                <a:latin typeface="Lucida Handwriting" pitchFamily="66" charset="0"/>
              </a:rPr>
              <a:t>Atonia  dell'utero</a:t>
            </a:r>
            <a:r>
              <a:rPr lang="it-IT" sz="2000" i="1" dirty="0" smtClean="0">
                <a:solidFill>
                  <a:srgbClr val="002060"/>
                </a:solidFill>
                <a:latin typeface="Lucida Handwriting" pitchFamily="66" charset="0"/>
              </a:rPr>
              <a:t>: può </a:t>
            </a:r>
            <a:r>
              <a:rPr lang="it-IT" sz="2000" i="1" dirty="0">
                <a:solidFill>
                  <a:srgbClr val="002060"/>
                </a:solidFill>
                <a:latin typeface="Lucida Handwriting" pitchFamily="66" charset="0"/>
              </a:rPr>
              <a:t>essere dovuta ad una </a:t>
            </a:r>
            <a:r>
              <a:rPr lang="it-IT" sz="2000" i="1" dirty="0" smtClean="0">
                <a:solidFill>
                  <a:srgbClr val="002060"/>
                </a:solidFill>
                <a:latin typeface="Lucida Handwriting" pitchFamily="66" charset="0"/>
              </a:rPr>
              <a:t>sovradistensione dell'utero(gravidanza  gemellare, polidramnios, </a:t>
            </a:r>
          </a:p>
          <a:p>
            <a:pPr algn="ctr">
              <a:lnSpc>
                <a:spcPct val="150000"/>
              </a:lnSpc>
            </a:pPr>
            <a:r>
              <a:rPr lang="it-IT" sz="2000" i="1" dirty="0" smtClean="0">
                <a:solidFill>
                  <a:srgbClr val="002060"/>
                </a:solidFill>
                <a:latin typeface="Lucida Handwriting" pitchFamily="66" charset="0"/>
              </a:rPr>
              <a:t>travaglio prolungato, in caso di fibromi  o </a:t>
            </a:r>
            <a:r>
              <a:rPr lang="it-IT" sz="2000" i="1" dirty="0">
                <a:solidFill>
                  <a:srgbClr val="002060"/>
                </a:solidFill>
                <a:latin typeface="Lucida Handwriting" pitchFamily="66" charset="0"/>
              </a:rPr>
              <a:t>di </a:t>
            </a:r>
            <a:r>
              <a:rPr lang="it-IT" sz="2000" i="1" dirty="0" smtClean="0">
                <a:solidFill>
                  <a:srgbClr val="002060"/>
                </a:solidFill>
                <a:latin typeface="Lucida Handwriting" pitchFamily="66" charset="0"/>
              </a:rPr>
              <a:t>cicatrici) </a:t>
            </a:r>
          </a:p>
          <a:p>
            <a:pPr algn="ctr">
              <a:lnSpc>
                <a:spcPct val="150000"/>
              </a:lnSpc>
            </a:pPr>
            <a:r>
              <a:rPr lang="it-IT" sz="2000" b="1" i="1" dirty="0">
                <a:solidFill>
                  <a:srgbClr val="002060"/>
                </a:solidFill>
                <a:latin typeface="Lucida Handwriting" pitchFamily="66" charset="0"/>
              </a:rPr>
              <a:t>Spasmi </a:t>
            </a:r>
            <a:r>
              <a:rPr lang="it-IT" sz="2000" b="1" i="1" dirty="0" smtClean="0">
                <a:solidFill>
                  <a:srgbClr val="002060"/>
                </a:solidFill>
                <a:latin typeface="Lucida Handwriting" pitchFamily="66" charset="0"/>
              </a:rPr>
              <a:t> circoscritti</a:t>
            </a:r>
            <a:r>
              <a:rPr lang="it-IT" sz="2000" i="1" dirty="0" smtClean="0">
                <a:solidFill>
                  <a:srgbClr val="002060"/>
                </a:solidFill>
                <a:latin typeface="Lucida Handwriting" pitchFamily="66" charset="0"/>
              </a:rPr>
              <a:t> : </a:t>
            </a:r>
            <a:r>
              <a:rPr lang="it-IT" sz="2000" i="1" u="sng" dirty="0" smtClean="0">
                <a:solidFill>
                  <a:srgbClr val="002060"/>
                </a:solidFill>
                <a:latin typeface="Lucida Handwriting" pitchFamily="66" charset="0"/>
              </a:rPr>
              <a:t>incarceramento</a:t>
            </a:r>
            <a:r>
              <a:rPr lang="it-IT" sz="2000" i="1" dirty="0" smtClean="0">
                <a:solidFill>
                  <a:srgbClr val="002060"/>
                </a:solidFill>
                <a:latin typeface="Lucida Handwriting" pitchFamily="66" charset="0"/>
              </a:rPr>
              <a:t> quando </a:t>
            </a:r>
            <a:r>
              <a:rPr lang="it-IT" sz="2000" i="1" dirty="0">
                <a:solidFill>
                  <a:srgbClr val="002060"/>
                </a:solidFill>
                <a:latin typeface="Lucida Handwriting" pitchFamily="66" charset="0"/>
              </a:rPr>
              <a:t>si ha lo spasmo </a:t>
            </a:r>
            <a:endParaRPr lang="it-IT" sz="2000" i="1" dirty="0" smtClean="0">
              <a:solidFill>
                <a:srgbClr val="002060"/>
              </a:solidFill>
              <a:latin typeface="Lucida Handwriting" pitchFamily="66" charset="0"/>
            </a:endParaRPr>
          </a:p>
          <a:p>
            <a:pPr algn="ctr">
              <a:lnSpc>
                <a:spcPct val="150000"/>
              </a:lnSpc>
            </a:pPr>
            <a:r>
              <a:rPr lang="it-IT" sz="2000" i="1" dirty="0" smtClean="0">
                <a:solidFill>
                  <a:srgbClr val="002060"/>
                </a:solidFill>
                <a:latin typeface="Lucida Handwriting" pitchFamily="66" charset="0"/>
              </a:rPr>
              <a:t>a </a:t>
            </a:r>
            <a:r>
              <a:rPr lang="it-IT" sz="2000" i="1" dirty="0">
                <a:solidFill>
                  <a:srgbClr val="002060"/>
                </a:solidFill>
                <a:latin typeface="Lucida Handwriting" pitchFamily="66" charset="0"/>
              </a:rPr>
              <a:t>livello del collo </a:t>
            </a:r>
            <a:r>
              <a:rPr lang="it-IT" sz="2000" i="1" dirty="0" smtClean="0">
                <a:solidFill>
                  <a:srgbClr val="002060"/>
                </a:solidFill>
                <a:latin typeface="Lucida Handwriting" pitchFamily="66" charset="0"/>
              </a:rPr>
              <a:t>; </a:t>
            </a:r>
          </a:p>
          <a:p>
            <a:pPr algn="ctr">
              <a:lnSpc>
                <a:spcPct val="150000"/>
              </a:lnSpc>
            </a:pPr>
            <a:r>
              <a:rPr lang="it-IT" sz="2000" i="1" u="sng" dirty="0">
                <a:solidFill>
                  <a:srgbClr val="002060"/>
                </a:solidFill>
                <a:latin typeface="Lucida Handwriting" pitchFamily="66" charset="0"/>
              </a:rPr>
              <a:t>i</a:t>
            </a:r>
            <a:r>
              <a:rPr lang="it-IT" sz="2000" i="1" u="sng" dirty="0" smtClean="0">
                <a:solidFill>
                  <a:srgbClr val="002060"/>
                </a:solidFill>
                <a:latin typeface="Lucida Handwriting" pitchFamily="66" charset="0"/>
              </a:rPr>
              <a:t>ncastonamento</a:t>
            </a:r>
            <a:r>
              <a:rPr lang="it-IT" sz="2000" i="1" dirty="0" smtClean="0">
                <a:solidFill>
                  <a:srgbClr val="002060"/>
                </a:solidFill>
                <a:latin typeface="Lucida Handwriting" pitchFamily="66" charset="0"/>
              </a:rPr>
              <a:t> </a:t>
            </a:r>
            <a:r>
              <a:rPr lang="it-IT" sz="2000" i="1" dirty="0">
                <a:solidFill>
                  <a:srgbClr val="002060"/>
                </a:solidFill>
                <a:latin typeface="Lucida Handwriting" pitchFamily="66" charset="0"/>
              </a:rPr>
              <a:t>quando la contrazione </a:t>
            </a:r>
            <a:endParaRPr lang="it-IT" sz="2000" i="1" dirty="0" smtClean="0">
              <a:solidFill>
                <a:srgbClr val="002060"/>
              </a:solidFill>
              <a:latin typeface="Lucida Handwriting" pitchFamily="66" charset="0"/>
            </a:endParaRPr>
          </a:p>
          <a:p>
            <a:pPr algn="ctr">
              <a:lnSpc>
                <a:spcPct val="150000"/>
              </a:lnSpc>
            </a:pPr>
            <a:r>
              <a:rPr lang="it-IT" sz="2000" i="1" dirty="0" smtClean="0">
                <a:solidFill>
                  <a:srgbClr val="002060"/>
                </a:solidFill>
                <a:latin typeface="Lucida Handwriting" pitchFamily="66" charset="0"/>
              </a:rPr>
              <a:t>si </a:t>
            </a:r>
            <a:r>
              <a:rPr lang="it-IT" sz="2000" i="1" dirty="0">
                <a:solidFill>
                  <a:srgbClr val="002060"/>
                </a:solidFill>
                <a:latin typeface="Lucida Handwriting" pitchFamily="66" charset="0"/>
              </a:rPr>
              <a:t>verifica sul margine d'inserzione </a:t>
            </a:r>
            <a:r>
              <a:rPr lang="it-IT" sz="2000" i="1" dirty="0" smtClean="0">
                <a:solidFill>
                  <a:srgbClr val="002060"/>
                </a:solidFill>
                <a:latin typeface="Lucida Handwriting" pitchFamily="66" charset="0"/>
              </a:rPr>
              <a:t>placentare. </a:t>
            </a:r>
          </a:p>
          <a:p>
            <a:pPr algn="ctr">
              <a:lnSpc>
                <a:spcPct val="150000"/>
              </a:lnSpc>
            </a:pPr>
            <a:r>
              <a:rPr lang="it-IT" sz="2000" i="1" dirty="0" smtClean="0">
                <a:solidFill>
                  <a:srgbClr val="002060"/>
                </a:solidFill>
                <a:latin typeface="Lucida Handwriting" pitchFamily="66" charset="0"/>
              </a:rPr>
              <a:t>Gli spasmi sono dovuti </a:t>
            </a:r>
            <a:r>
              <a:rPr lang="it-IT" sz="2000" i="1" dirty="0">
                <a:solidFill>
                  <a:srgbClr val="002060"/>
                </a:solidFill>
                <a:latin typeface="Lucida Handwriting" pitchFamily="66" charset="0"/>
              </a:rPr>
              <a:t>all'abuso di </a:t>
            </a:r>
            <a:r>
              <a:rPr lang="it-IT" sz="2000" i="1" dirty="0" smtClean="0">
                <a:solidFill>
                  <a:srgbClr val="002060"/>
                </a:solidFill>
                <a:latin typeface="Lucida Handwriting" pitchFamily="66" charset="0"/>
              </a:rPr>
              <a:t>ossitocici, </a:t>
            </a:r>
          </a:p>
          <a:p>
            <a:pPr algn="ctr">
              <a:lnSpc>
                <a:spcPct val="150000"/>
              </a:lnSpc>
            </a:pPr>
            <a:r>
              <a:rPr lang="it-IT" sz="2000" i="1" dirty="0" smtClean="0">
                <a:solidFill>
                  <a:srgbClr val="002060"/>
                </a:solidFill>
                <a:latin typeface="Lucida Handwriting" pitchFamily="66" charset="0"/>
              </a:rPr>
              <a:t>a </a:t>
            </a:r>
            <a:r>
              <a:rPr lang="it-IT" sz="2000" i="1" dirty="0">
                <a:solidFill>
                  <a:srgbClr val="002060"/>
                </a:solidFill>
                <a:latin typeface="Lucida Handwriting" pitchFamily="66" charset="0"/>
              </a:rPr>
              <a:t>esplorazioni vaginali </a:t>
            </a:r>
            <a:r>
              <a:rPr lang="it-IT" sz="2000" i="1" dirty="0" smtClean="0">
                <a:solidFill>
                  <a:srgbClr val="002060"/>
                </a:solidFill>
                <a:latin typeface="Lucida Handwriting" pitchFamily="66" charset="0"/>
              </a:rPr>
              <a:t>ripetute… </a:t>
            </a:r>
          </a:p>
          <a:p>
            <a:pPr algn="ctr">
              <a:lnSpc>
                <a:spcPct val="150000"/>
              </a:lnSpc>
            </a:pPr>
            <a:r>
              <a:rPr lang="it-IT" sz="2000" b="1" i="1" dirty="0" smtClean="0">
                <a:solidFill>
                  <a:srgbClr val="002060"/>
                </a:solidFill>
                <a:latin typeface="Lucida Handwriting" pitchFamily="66" charset="0"/>
              </a:rPr>
              <a:t> </a:t>
            </a:r>
            <a:endParaRPr lang="it-IT" sz="2000" i="1" dirty="0">
              <a:solidFill>
                <a:srgbClr val="002060"/>
              </a:solidFill>
              <a:latin typeface="Lucida Handwriting" pitchFamily="66" charset="0"/>
            </a:endParaRPr>
          </a:p>
        </p:txBody>
      </p:sp>
    </p:spTree>
    <p:extLst>
      <p:ext uri="{BB962C8B-B14F-4D97-AF65-F5344CB8AC3E}">
        <p14:creationId xmlns:p14="http://schemas.microsoft.com/office/powerpoint/2010/main" val="1043856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268760"/>
            <a:ext cx="8496944" cy="4093428"/>
          </a:xfrm>
          <a:prstGeom prst="rect">
            <a:avLst/>
          </a:prstGeom>
        </p:spPr>
        <p:txBody>
          <a:bodyPr wrap="square">
            <a:spAutoFit/>
          </a:bodyPr>
          <a:lstStyle/>
          <a:p>
            <a:pPr lvl="0" algn="ctr"/>
            <a:r>
              <a:rPr lang="it-IT" sz="2000" b="1" i="1" dirty="0" smtClean="0">
                <a:solidFill>
                  <a:srgbClr val="002060"/>
                </a:solidFill>
                <a:latin typeface="Lucida Handwriting" pitchFamily="66" charset="0"/>
              </a:rPr>
              <a:t>Anatomiche </a:t>
            </a:r>
          </a:p>
          <a:p>
            <a:pPr lvl="0" algn="ctr">
              <a:lnSpc>
                <a:spcPct val="150000"/>
              </a:lnSpc>
            </a:pPr>
            <a:r>
              <a:rPr lang="it-IT" sz="2000" b="1" i="1" dirty="0" smtClean="0">
                <a:solidFill>
                  <a:srgbClr val="002060"/>
                </a:solidFill>
                <a:latin typeface="Lucida Handwriting" pitchFamily="66" charset="0"/>
              </a:rPr>
              <a:t>Anomalie </a:t>
            </a:r>
            <a:r>
              <a:rPr lang="it-IT" sz="2000" b="1" i="1" dirty="0">
                <a:solidFill>
                  <a:srgbClr val="002060"/>
                </a:solidFill>
                <a:latin typeface="Lucida Handwriting" pitchFamily="66" charset="0"/>
              </a:rPr>
              <a:t>della conformazione </a:t>
            </a:r>
            <a:r>
              <a:rPr lang="it-IT" sz="2000" i="1" dirty="0">
                <a:solidFill>
                  <a:srgbClr val="002060"/>
                </a:solidFill>
                <a:latin typeface="Lucida Handwriting" pitchFamily="66" charset="0"/>
              </a:rPr>
              <a:t>: </a:t>
            </a:r>
          </a:p>
          <a:p>
            <a:pPr lvl="0" algn="ctr">
              <a:lnSpc>
                <a:spcPct val="150000"/>
              </a:lnSpc>
            </a:pPr>
            <a:r>
              <a:rPr lang="it-IT" sz="2000" i="1" dirty="0" smtClean="0">
                <a:solidFill>
                  <a:srgbClr val="002060"/>
                </a:solidFill>
                <a:latin typeface="Lucida Handwriting" pitchFamily="66" charset="0"/>
              </a:rPr>
              <a:t>placenta  diffusa (villi diffusi su tutta la superficie del corion), bilobata divisa in due o più parti con dimensioni più o meno simili), adesa </a:t>
            </a:r>
            <a:r>
              <a:rPr lang="it-IT" sz="2000" i="1" dirty="0">
                <a:solidFill>
                  <a:srgbClr val="002060"/>
                </a:solidFill>
                <a:latin typeface="Lucida Handwriting" pitchFamily="66" charset="0"/>
              </a:rPr>
              <a:t>abnormemente. • </a:t>
            </a:r>
          </a:p>
          <a:p>
            <a:pPr lvl="0" algn="ctr">
              <a:lnSpc>
                <a:spcPct val="150000"/>
              </a:lnSpc>
            </a:pPr>
            <a:r>
              <a:rPr lang="it-IT" sz="2000" b="1" i="1" dirty="0">
                <a:solidFill>
                  <a:srgbClr val="002060"/>
                </a:solidFill>
                <a:latin typeface="Lucida Handwriting" pitchFamily="66" charset="0"/>
              </a:rPr>
              <a:t>Anomalie di inserzione</a:t>
            </a:r>
            <a:r>
              <a:rPr lang="it-IT" sz="2000" i="1" dirty="0">
                <a:solidFill>
                  <a:srgbClr val="002060"/>
                </a:solidFill>
                <a:latin typeface="Lucida Handwriting" pitchFamily="66" charset="0"/>
              </a:rPr>
              <a:t>: se la placenta si inserisce </a:t>
            </a:r>
            <a:endParaRPr lang="it-IT" sz="2000" i="1" dirty="0" smtClean="0">
              <a:solidFill>
                <a:srgbClr val="002060"/>
              </a:solidFill>
              <a:latin typeface="Lucida Handwriting" pitchFamily="66" charset="0"/>
            </a:endParaRPr>
          </a:p>
          <a:p>
            <a:pPr lvl="0" algn="ctr">
              <a:lnSpc>
                <a:spcPct val="150000"/>
              </a:lnSpc>
            </a:pPr>
            <a:r>
              <a:rPr lang="it-IT" sz="2000" i="1" dirty="0" smtClean="0">
                <a:solidFill>
                  <a:srgbClr val="002060"/>
                </a:solidFill>
                <a:latin typeface="Lucida Handwriting" pitchFamily="66" charset="0"/>
              </a:rPr>
              <a:t>sugli </a:t>
            </a:r>
            <a:r>
              <a:rPr lang="it-IT" sz="2000" i="1" dirty="0">
                <a:solidFill>
                  <a:srgbClr val="002060"/>
                </a:solidFill>
                <a:latin typeface="Lucida Handwriting" pitchFamily="66" charset="0"/>
              </a:rPr>
              <a:t>angoli tubarici. •</a:t>
            </a:r>
          </a:p>
          <a:p>
            <a:pPr lvl="0" algn="ctr">
              <a:lnSpc>
                <a:spcPct val="150000"/>
              </a:lnSpc>
            </a:pPr>
            <a:r>
              <a:rPr lang="it-IT" sz="2000" i="1" dirty="0">
                <a:solidFill>
                  <a:srgbClr val="002060"/>
                </a:solidFill>
                <a:latin typeface="Lucida Handwriting" pitchFamily="66" charset="0"/>
              </a:rPr>
              <a:t> </a:t>
            </a:r>
            <a:r>
              <a:rPr lang="it-IT" sz="2000" b="1" i="1" dirty="0">
                <a:solidFill>
                  <a:srgbClr val="002060"/>
                </a:solidFill>
                <a:latin typeface="Lucida Handwriting" pitchFamily="66" charset="0"/>
              </a:rPr>
              <a:t>Anomalie di penetrazione dei villi: </a:t>
            </a:r>
            <a:r>
              <a:rPr lang="it-IT" sz="2000" i="1" dirty="0">
                <a:solidFill>
                  <a:srgbClr val="002060"/>
                </a:solidFill>
                <a:latin typeface="Lucida Handwriting" pitchFamily="66" charset="0"/>
              </a:rPr>
              <a:t>placenta accreta,increta,percreta</a:t>
            </a:r>
          </a:p>
        </p:txBody>
      </p:sp>
      <p:sp>
        <p:nvSpPr>
          <p:cNvPr id="3" name="Rettangolo 2"/>
          <p:cNvSpPr/>
          <p:nvPr/>
        </p:nvSpPr>
        <p:spPr>
          <a:xfrm>
            <a:off x="0" y="116632"/>
            <a:ext cx="9036496" cy="707886"/>
          </a:xfrm>
          <a:prstGeom prst="rect">
            <a:avLst/>
          </a:prstGeom>
        </p:spPr>
        <p:txBody>
          <a:bodyPr wrap="square">
            <a:spAutoFit/>
          </a:bodyPr>
          <a:lstStyle/>
          <a:p>
            <a:pPr lvl="0" algn="ctr"/>
            <a:r>
              <a:rPr lang="it-IT" sz="4000" b="1" i="1" dirty="0">
                <a:solidFill>
                  <a:srgbClr val="002060"/>
                </a:solidFill>
                <a:latin typeface="Lucida Handwriting" pitchFamily="66" charset="0"/>
              </a:rPr>
              <a:t>Patologie del secondamento </a:t>
            </a:r>
          </a:p>
        </p:txBody>
      </p:sp>
    </p:spTree>
    <p:extLst>
      <p:ext uri="{BB962C8B-B14F-4D97-AF65-F5344CB8AC3E}">
        <p14:creationId xmlns:p14="http://schemas.microsoft.com/office/powerpoint/2010/main" val="38729839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33056"/>
            <a:ext cx="4788024" cy="2809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5141" t="19936" r="13635" b="11921"/>
          <a:stretch/>
        </p:blipFill>
        <p:spPr bwMode="auto">
          <a:xfrm>
            <a:off x="250304" y="260648"/>
            <a:ext cx="4328160" cy="310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70540" y="3471928"/>
            <a:ext cx="3248040" cy="369332"/>
          </a:xfrm>
          <a:prstGeom prst="rect">
            <a:avLst/>
          </a:prstGeom>
          <a:noFill/>
        </p:spPr>
        <p:txBody>
          <a:bodyPr wrap="square" rtlCol="0">
            <a:spAutoFit/>
          </a:bodyPr>
          <a:lstStyle/>
          <a:p>
            <a:pPr algn="ctr"/>
            <a:r>
              <a:rPr lang="it-IT" b="1" i="1" dirty="0" smtClean="0">
                <a:latin typeface="Lucida Handwriting" pitchFamily="66" charset="0"/>
              </a:rPr>
              <a:t>Placenta bilobata</a:t>
            </a:r>
            <a:endParaRPr lang="it-IT" b="1" i="1" dirty="0">
              <a:latin typeface="Lucida Handwriting" pitchFamily="66" charset="0"/>
            </a:endParaRPr>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20648"/>
            <a:ext cx="3816350" cy="2859087"/>
          </a:xfrm>
          <a:prstGeom prst="rect">
            <a:avLst/>
          </a:prstGeom>
          <a:noFill/>
          <a:ln>
            <a:noFill/>
          </a:ln>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983" y="3955701"/>
            <a:ext cx="4139951"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985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1124744"/>
            <a:ext cx="7992888" cy="3170099"/>
          </a:xfrm>
          <a:prstGeom prst="rect">
            <a:avLst/>
          </a:prstGeom>
        </p:spPr>
        <p:txBody>
          <a:bodyPr wrap="square">
            <a:spAutoFit/>
          </a:bodyPr>
          <a:lstStyle/>
          <a:p>
            <a:pPr algn="ctr">
              <a:lnSpc>
                <a:spcPct val="150000"/>
              </a:lnSpc>
            </a:pPr>
            <a:r>
              <a:rPr lang="it-IT" sz="2000" b="1" i="1" dirty="0" smtClean="0">
                <a:solidFill>
                  <a:srgbClr val="002060"/>
                </a:solidFill>
                <a:latin typeface="Lucida Handwriting" pitchFamily="66" charset="0"/>
              </a:rPr>
              <a:t>Placenta accreta: </a:t>
            </a:r>
            <a:r>
              <a:rPr lang="it-IT" sz="2000" i="1" dirty="0" smtClean="0">
                <a:solidFill>
                  <a:srgbClr val="002060"/>
                </a:solidFill>
                <a:latin typeface="Lucida Handwriting" pitchFamily="66" charset="0"/>
              </a:rPr>
              <a:t>è presente un difetto nella decidua basale, che permette ai villi coriali di ancoraggio di penetrare  nella muscolatura uterina superficiale,</a:t>
            </a:r>
          </a:p>
          <a:p>
            <a:pPr algn="ctr">
              <a:lnSpc>
                <a:spcPct val="150000"/>
              </a:lnSpc>
            </a:pPr>
            <a:r>
              <a:rPr lang="it-IT" sz="2000" i="1" dirty="0" smtClean="0">
                <a:solidFill>
                  <a:srgbClr val="002060"/>
                </a:solidFill>
                <a:latin typeface="Lucida Handwriting" pitchFamily="66" charset="0"/>
              </a:rPr>
              <a:t> parzialmente nel miometrio nella</a:t>
            </a:r>
            <a:r>
              <a:rPr lang="it-IT" sz="2000" b="1" i="1" dirty="0" smtClean="0">
                <a:solidFill>
                  <a:srgbClr val="002060"/>
                </a:solidFill>
                <a:latin typeface="Lucida Handwriting" pitchFamily="66" charset="0"/>
              </a:rPr>
              <a:t> placenta increta</a:t>
            </a:r>
            <a:r>
              <a:rPr lang="it-IT" sz="2000" b="1" i="1" dirty="0">
                <a:solidFill>
                  <a:srgbClr val="002060"/>
                </a:solidFill>
                <a:latin typeface="Lucida Handwriting" pitchFamily="66" charset="0"/>
              </a:rPr>
              <a:t> </a:t>
            </a:r>
            <a:r>
              <a:rPr lang="it-IT" sz="2000" i="1" dirty="0" smtClean="0">
                <a:solidFill>
                  <a:srgbClr val="002060"/>
                </a:solidFill>
                <a:latin typeface="Lucida Handwriting" pitchFamily="66" charset="0"/>
              </a:rPr>
              <a:t>oppure invadere completamente lo strato miometriale fino alla sierosa</a:t>
            </a:r>
            <a:r>
              <a:rPr lang="it-IT" sz="2000" b="1" i="1" dirty="0">
                <a:solidFill>
                  <a:srgbClr val="002060"/>
                </a:solidFill>
                <a:latin typeface="Lucida Handwriting" pitchFamily="66" charset="0"/>
              </a:rPr>
              <a:t>  </a:t>
            </a:r>
            <a:r>
              <a:rPr lang="it-IT" sz="2000" i="1" dirty="0" smtClean="0">
                <a:solidFill>
                  <a:srgbClr val="002060"/>
                </a:solidFill>
                <a:latin typeface="Lucida Handwriting" pitchFamily="66" charset="0"/>
              </a:rPr>
              <a:t>nella </a:t>
            </a:r>
            <a:r>
              <a:rPr lang="it-IT" sz="2000" b="1" i="1" dirty="0" smtClean="0">
                <a:solidFill>
                  <a:srgbClr val="002060"/>
                </a:solidFill>
                <a:latin typeface="Lucida Handwriting" pitchFamily="66" charset="0"/>
              </a:rPr>
              <a:t>placenta percreta.</a:t>
            </a:r>
            <a:endParaRPr lang="it-IT" sz="2000" i="1" dirty="0" smtClean="0">
              <a:solidFill>
                <a:srgbClr val="002060"/>
              </a:solidFill>
              <a:latin typeface="Lucida Handwriting" pitchFamily="66" charset="0"/>
            </a:endParaRPr>
          </a:p>
          <a:p>
            <a:pPr algn="ctr"/>
            <a:r>
              <a:rPr lang="it-IT" sz="2000" i="1" dirty="0" smtClean="0">
                <a:solidFill>
                  <a:srgbClr val="002060"/>
                </a:solidFill>
                <a:latin typeface="Lucida Handwriting" pitchFamily="66" charset="0"/>
              </a:rPr>
              <a:t> </a:t>
            </a:r>
            <a:endParaRPr lang="it-IT" sz="2000" i="1" dirty="0">
              <a:solidFill>
                <a:srgbClr val="002060"/>
              </a:solidFill>
              <a:latin typeface="Lucida Handwriting" pitchFamily="66" charset="0"/>
            </a:endParaRPr>
          </a:p>
        </p:txBody>
      </p:sp>
      <p:sp>
        <p:nvSpPr>
          <p:cNvPr id="4" name="Rettangolo 3"/>
          <p:cNvSpPr/>
          <p:nvPr/>
        </p:nvSpPr>
        <p:spPr>
          <a:xfrm>
            <a:off x="107504" y="179160"/>
            <a:ext cx="8928992" cy="707886"/>
          </a:xfrm>
          <a:prstGeom prst="rect">
            <a:avLst/>
          </a:prstGeom>
        </p:spPr>
        <p:txBody>
          <a:bodyPr wrap="square">
            <a:spAutoFit/>
          </a:bodyPr>
          <a:lstStyle/>
          <a:p>
            <a:pPr lvl="0" algn="ctr"/>
            <a:r>
              <a:rPr lang="it-IT" sz="4000" b="1" i="1" dirty="0">
                <a:solidFill>
                  <a:srgbClr val="002060"/>
                </a:solidFill>
                <a:latin typeface="Lucida Handwriting" pitchFamily="66" charset="0"/>
              </a:rPr>
              <a:t>Patologie del secondamento </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602" l="0" r="100000">
                        <a14:foregroundMark x1="45000" y1="13147" x2="45000" y2="3984"/>
                        <a14:foregroundMark x1="47500" y1="5976" x2="48125" y2="398"/>
                        <a14:foregroundMark x1="49375" y1="92430" x2="49375" y2="94821"/>
                        <a14:foregroundMark x1="48750" y1="94422" x2="48750" y2="97610"/>
                        <a14:foregroundMark x1="48750" y1="97610" x2="48750" y2="99602"/>
                        <a14:foregroundMark x1="48125" y1="97610" x2="48125" y2="97610"/>
                        <a14:foregroundMark x1="49375" y1="2789" x2="49375" y2="398"/>
                      </a14:backgroundRemoval>
                    </a14:imgEffect>
                  </a14:imgLayer>
                </a14:imgProps>
              </a:ext>
              <a:ext uri="{28A0092B-C50C-407E-A947-70E740481C1C}">
                <a14:useLocalDpi xmlns:a14="http://schemas.microsoft.com/office/drawing/2010/main" val="0"/>
              </a:ext>
            </a:extLst>
          </a:blip>
          <a:srcRect/>
          <a:stretch>
            <a:fillRect/>
          </a:stretch>
        </p:blipFill>
        <p:spPr bwMode="auto">
          <a:xfrm>
            <a:off x="6300192" y="3933056"/>
            <a:ext cx="2016224" cy="257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345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1124744"/>
            <a:ext cx="7560840" cy="2616101"/>
          </a:xfrm>
          <a:prstGeom prst="rect">
            <a:avLst/>
          </a:prstGeom>
        </p:spPr>
        <p:txBody>
          <a:bodyPr wrap="square">
            <a:spAutoFit/>
          </a:bodyPr>
          <a:lstStyle/>
          <a:p>
            <a:pPr algn="ctr"/>
            <a:r>
              <a:rPr lang="it-IT" sz="2400" b="1" i="1" dirty="0">
                <a:solidFill>
                  <a:srgbClr val="002060"/>
                </a:solidFill>
                <a:latin typeface="Lucida Handwriting" pitchFamily="66" charset="0"/>
              </a:rPr>
              <a:t>SECONDAMENTO INCOMPLETO </a:t>
            </a:r>
            <a:endParaRPr lang="it-IT" sz="2400" b="1" i="1" dirty="0" smtClean="0">
              <a:solidFill>
                <a:srgbClr val="002060"/>
              </a:solidFill>
              <a:latin typeface="Lucida Handwriting" pitchFamily="66" charset="0"/>
            </a:endParaRPr>
          </a:p>
          <a:p>
            <a:pPr algn="ctr"/>
            <a:r>
              <a:rPr lang="it-IT" sz="2000" i="1" dirty="0" smtClean="0">
                <a:solidFill>
                  <a:srgbClr val="002060"/>
                </a:solidFill>
                <a:latin typeface="Lucida Handwriting" pitchFamily="66" charset="0"/>
              </a:rPr>
              <a:t>Intendiamo la ritenzione di frammenti </a:t>
            </a:r>
          </a:p>
          <a:p>
            <a:pPr algn="ctr"/>
            <a:r>
              <a:rPr lang="it-IT" sz="2000" i="1" dirty="0" smtClean="0">
                <a:solidFill>
                  <a:srgbClr val="002060"/>
                </a:solidFill>
                <a:latin typeface="Lucida Handwriting" pitchFamily="66" charset="0"/>
              </a:rPr>
              <a:t>di placenta o di membrane.</a:t>
            </a:r>
          </a:p>
          <a:p>
            <a:pPr algn="ctr"/>
            <a:r>
              <a:rPr lang="it-IT" sz="2000" i="1" dirty="0" smtClean="0">
                <a:solidFill>
                  <a:srgbClr val="002060"/>
                </a:solidFill>
                <a:latin typeface="Lucida Handwriting" pitchFamily="66" charset="0"/>
              </a:rPr>
              <a:t> Le cause sono ignote ma nella maggior parte </a:t>
            </a:r>
          </a:p>
          <a:p>
            <a:pPr algn="ctr"/>
            <a:r>
              <a:rPr lang="it-IT" sz="2000" i="1" dirty="0" smtClean="0">
                <a:solidFill>
                  <a:srgbClr val="002060"/>
                </a:solidFill>
                <a:latin typeface="Lucida Handwriting" pitchFamily="66" charset="0"/>
              </a:rPr>
              <a:t>dei casi è dovuto a manovre errate o incaute </a:t>
            </a:r>
          </a:p>
          <a:p>
            <a:pPr algn="ctr"/>
            <a:r>
              <a:rPr lang="it-IT" sz="2000" i="1" dirty="0" smtClean="0">
                <a:solidFill>
                  <a:srgbClr val="002060"/>
                </a:solidFill>
                <a:latin typeface="Lucida Handwriting" pitchFamily="66" charset="0"/>
              </a:rPr>
              <a:t>al momento dell’espulsione degli annessi . Dobbiamo esaminare placenta e membrane accuratamente al momento dell’espulsione. </a:t>
            </a:r>
            <a:endParaRPr lang="it-IT" sz="2000" i="1" dirty="0">
              <a:solidFill>
                <a:srgbClr val="002060"/>
              </a:solidFill>
              <a:latin typeface="Lucida Handwriting" pitchFamily="66"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993192"/>
            <a:ext cx="4806220" cy="2592288"/>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07504" y="188640"/>
            <a:ext cx="8856984" cy="707886"/>
          </a:xfrm>
          <a:prstGeom prst="rect">
            <a:avLst/>
          </a:prstGeom>
        </p:spPr>
        <p:txBody>
          <a:bodyPr wrap="square">
            <a:spAutoFit/>
          </a:bodyPr>
          <a:lstStyle/>
          <a:p>
            <a:pPr lvl="0" algn="ctr"/>
            <a:r>
              <a:rPr lang="it-IT" sz="4000" b="1" i="1" dirty="0">
                <a:solidFill>
                  <a:srgbClr val="002060"/>
                </a:solidFill>
                <a:latin typeface="Lucida Handwriting" pitchFamily="66" charset="0"/>
              </a:rPr>
              <a:t>Patologie del secondamento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863" y="3878520"/>
            <a:ext cx="3603625" cy="2590800"/>
          </a:xfrm>
          <a:prstGeom prst="rect">
            <a:avLst/>
          </a:prstGeom>
          <a:noFill/>
          <a:ln>
            <a:noFill/>
          </a:ln>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172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1997839"/>
            <a:ext cx="4572000" cy="369332"/>
          </a:xfrm>
          <a:prstGeom prst="rect">
            <a:avLst/>
          </a:prstGeom>
        </p:spPr>
        <p:txBody>
          <a:bodyPr>
            <a:spAutoFit/>
          </a:bodyPr>
          <a:lstStyle/>
          <a:p>
            <a:r>
              <a:rPr lang="it-IT" dirty="0" smtClean="0"/>
              <a:t> </a:t>
            </a:r>
            <a:endParaRPr lang="it-IT" dirty="0"/>
          </a:p>
        </p:txBody>
      </p:sp>
      <p:sp>
        <p:nvSpPr>
          <p:cNvPr id="3" name="Rettangolo 2"/>
          <p:cNvSpPr/>
          <p:nvPr/>
        </p:nvSpPr>
        <p:spPr>
          <a:xfrm>
            <a:off x="179512" y="196572"/>
            <a:ext cx="8856984" cy="2431435"/>
          </a:xfrm>
          <a:prstGeom prst="rect">
            <a:avLst/>
          </a:prstGeom>
        </p:spPr>
        <p:txBody>
          <a:bodyPr wrap="square">
            <a:spAutoFit/>
          </a:bodyPr>
          <a:lstStyle/>
          <a:p>
            <a:pPr lvl="0" algn="ctr"/>
            <a:r>
              <a:rPr lang="it-IT" sz="3800" b="1" i="1" kern="0" dirty="0">
                <a:solidFill>
                  <a:srgbClr val="002060"/>
                </a:solidFill>
                <a:latin typeface="Lucida Handwriting" pitchFamily="66" charset="0"/>
              </a:rPr>
              <a:t>Assistenza infermieristica </a:t>
            </a:r>
            <a:endParaRPr lang="it-IT" sz="3800" b="1" i="1" kern="0" dirty="0" smtClean="0">
              <a:solidFill>
                <a:srgbClr val="002060"/>
              </a:solidFill>
              <a:latin typeface="Lucida Handwriting" pitchFamily="66" charset="0"/>
            </a:endParaRPr>
          </a:p>
          <a:p>
            <a:pPr lvl="0" algn="ctr"/>
            <a:r>
              <a:rPr lang="it-IT" sz="3800" b="1" i="1" kern="0" dirty="0" smtClean="0">
                <a:solidFill>
                  <a:srgbClr val="002060"/>
                </a:solidFill>
                <a:latin typeface="Lucida Handwriting" pitchFamily="66" charset="0"/>
              </a:rPr>
              <a:t>In travaglio </a:t>
            </a:r>
            <a:r>
              <a:rPr lang="it-IT" sz="3800" b="1" i="1" kern="0" dirty="0">
                <a:solidFill>
                  <a:srgbClr val="002060"/>
                </a:solidFill>
                <a:latin typeface="Lucida Handwriting" pitchFamily="66" charset="0"/>
              </a:rPr>
              <a:t>di parto </a:t>
            </a:r>
            <a:endParaRPr lang="it-IT" sz="3800" b="1" i="1" kern="0" dirty="0" smtClean="0">
              <a:solidFill>
                <a:srgbClr val="002060"/>
              </a:solidFill>
              <a:latin typeface="Lucida Handwriting" pitchFamily="66" charset="0"/>
            </a:endParaRPr>
          </a:p>
          <a:p>
            <a:pPr lvl="0" algn="ctr"/>
            <a:r>
              <a:rPr lang="it-IT" sz="3800" b="1" i="1" kern="0" dirty="0" smtClean="0">
                <a:solidFill>
                  <a:srgbClr val="002060"/>
                </a:solidFill>
                <a:latin typeface="Lucida Handwriting" pitchFamily="66" charset="0"/>
              </a:rPr>
              <a:t>(</a:t>
            </a:r>
            <a:r>
              <a:rPr lang="it-IT" sz="3800" b="1" i="1" kern="0" dirty="0">
                <a:solidFill>
                  <a:srgbClr val="002060"/>
                </a:solidFill>
                <a:latin typeface="Lucida Handwriting" pitchFamily="66" charset="0"/>
              </a:rPr>
              <a:t>periodo prodromico e dilatante)</a:t>
            </a:r>
            <a:endParaRPr lang="it-IT" b="1" i="1" dirty="0">
              <a:solidFill>
                <a:srgbClr val="002060"/>
              </a:solidFill>
              <a:latin typeface="Lucida Handwriting" pitchFamily="66" charset="0"/>
            </a:endParaRPr>
          </a:p>
        </p:txBody>
      </p:sp>
      <p:sp>
        <p:nvSpPr>
          <p:cNvPr id="4" name="Rettangolo 3"/>
          <p:cNvSpPr/>
          <p:nvPr/>
        </p:nvSpPr>
        <p:spPr>
          <a:xfrm>
            <a:off x="251520" y="2628007"/>
            <a:ext cx="8712968" cy="3606628"/>
          </a:xfrm>
          <a:prstGeom prst="rect">
            <a:avLst/>
          </a:prstGeom>
        </p:spPr>
        <p:txBody>
          <a:bodyPr wrap="square">
            <a:spAutoFit/>
          </a:bodyPr>
          <a:lstStyle/>
          <a:p>
            <a:pPr marL="342900" lvl="0" indent="-342900" algn="ctr" defTabSz="449263" fontAlgn="base">
              <a:lnSpc>
                <a:spcPct val="80000"/>
              </a:lnSpc>
              <a:spcBef>
                <a:spcPts val="70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400" b="1" i="1" kern="0" dirty="0" smtClean="0">
                <a:solidFill>
                  <a:srgbClr val="002060"/>
                </a:solidFill>
                <a:latin typeface="Lucida Handwriting" pitchFamily="66" charset="0"/>
              </a:rPr>
              <a:t>Obiettivi: </a:t>
            </a:r>
          </a:p>
          <a:p>
            <a:pPr marL="342900" lvl="0" indent="-342900" algn="ctr" defTabSz="449263" fontAlgn="base">
              <a:lnSpc>
                <a:spcPct val="150000"/>
              </a:lnSpc>
              <a:spcBef>
                <a:spcPts val="70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t>
            </a:r>
            <a:r>
              <a:rPr lang="it-IT" sz="2000" i="1" kern="0" dirty="0" smtClean="0">
                <a:solidFill>
                  <a:srgbClr val="002060"/>
                </a:solidFill>
                <a:latin typeface="Lucida Handwriting" pitchFamily="66" charset="0"/>
              </a:rPr>
              <a:t>antenere </a:t>
            </a:r>
            <a:r>
              <a:rPr lang="it-IT" sz="2000" i="1" kern="0" dirty="0">
                <a:solidFill>
                  <a:srgbClr val="002060"/>
                </a:solidFill>
                <a:latin typeface="Lucida Handwriting" pitchFamily="66" charset="0"/>
              </a:rPr>
              <a:t>una buona condizione psicologica della donna, per consentirne la partecipazione </a:t>
            </a:r>
            <a:r>
              <a:rPr lang="it-IT" sz="2000" i="1" kern="0" dirty="0" smtClean="0">
                <a:solidFill>
                  <a:srgbClr val="002060"/>
                </a:solidFill>
                <a:latin typeface="Lucida Handwriting" pitchFamily="66" charset="0"/>
              </a:rPr>
              <a:t>attiva.</a:t>
            </a:r>
          </a:p>
          <a:p>
            <a:pPr marL="342900" lvl="0" indent="-342900" algn="ctr" defTabSz="449263" fontAlgn="base">
              <a:lnSpc>
                <a:spcPct val="150000"/>
              </a:lnSpc>
              <a:spcBef>
                <a:spcPts val="70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Sorvegliare </a:t>
            </a:r>
            <a:r>
              <a:rPr lang="it-IT" sz="2000" i="1" kern="0" dirty="0">
                <a:solidFill>
                  <a:srgbClr val="002060"/>
                </a:solidFill>
                <a:latin typeface="Lucida Handwriting" pitchFamily="66" charset="0"/>
              </a:rPr>
              <a:t>l’andamento del travaglio di </a:t>
            </a:r>
            <a:r>
              <a:rPr lang="it-IT" sz="2000" i="1" kern="0" dirty="0" smtClean="0">
                <a:solidFill>
                  <a:srgbClr val="002060"/>
                </a:solidFill>
                <a:latin typeface="Lucida Handwriting" pitchFamily="66" charset="0"/>
              </a:rPr>
              <a:t>parto</a:t>
            </a:r>
          </a:p>
          <a:p>
            <a:pPr marL="342900" lvl="0" indent="-342900" algn="ctr" defTabSz="449263" fontAlgn="base">
              <a:lnSpc>
                <a:spcPct val="150000"/>
              </a:lnSpc>
              <a:spcBef>
                <a:spcPts val="70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 </a:t>
            </a:r>
            <a:r>
              <a:rPr lang="it-IT" sz="2000" i="1" kern="0" dirty="0">
                <a:solidFill>
                  <a:srgbClr val="002060"/>
                </a:solidFill>
                <a:latin typeface="Lucida Handwriting" pitchFamily="66" charset="0"/>
              </a:rPr>
              <a:t>per cogliere eventuali complicanze</a:t>
            </a:r>
            <a:r>
              <a:rPr lang="it-IT" sz="2000" i="1" kern="0" dirty="0" smtClean="0">
                <a:solidFill>
                  <a:srgbClr val="002060"/>
                </a:solidFill>
                <a:latin typeface="Lucida Handwriting" pitchFamily="66" charset="0"/>
              </a:rPr>
              <a:t>.</a:t>
            </a:r>
            <a:r>
              <a:rPr lang="it-IT" sz="2000" i="1" kern="0" dirty="0">
                <a:solidFill>
                  <a:srgbClr val="002060"/>
                </a:solidFill>
                <a:latin typeface="Lucida Handwriting" pitchFamily="66" charset="0"/>
              </a:rPr>
              <a:t> </a:t>
            </a:r>
            <a:endParaRPr lang="it-IT" sz="2000" i="1" kern="0" dirty="0" smtClean="0">
              <a:solidFill>
                <a:srgbClr val="002060"/>
              </a:solidFill>
              <a:latin typeface="Lucida Handwriting" pitchFamily="66" charset="0"/>
            </a:endParaRPr>
          </a:p>
          <a:p>
            <a:pPr marL="342900" lvl="0" indent="-342900" algn="ctr" defTabSz="449263" fontAlgn="base">
              <a:lnSpc>
                <a:spcPct val="150000"/>
              </a:lnSpc>
              <a:spcBef>
                <a:spcPts val="70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Soddisfare </a:t>
            </a:r>
            <a:r>
              <a:rPr lang="it-IT" sz="2000" i="1" kern="0" dirty="0">
                <a:solidFill>
                  <a:srgbClr val="002060"/>
                </a:solidFill>
                <a:latin typeface="Lucida Handwriting" pitchFamily="66" charset="0"/>
              </a:rPr>
              <a:t>i bisogni in cui la donna non è autonoma</a:t>
            </a:r>
            <a:endParaRPr lang="it-IT" sz="2000" i="1" dirty="0">
              <a:solidFill>
                <a:srgbClr val="002060"/>
              </a:solidFill>
              <a:latin typeface="Lucida Handwriting" pitchFamily="66" charset="0"/>
            </a:endParaRPr>
          </a:p>
          <a:p>
            <a:pPr marL="342900" lvl="0" indent="-342900" algn="ctr" defTabSz="449263" fontAlgn="base">
              <a:lnSpc>
                <a:spcPct val="150000"/>
              </a:lnSpc>
              <a:spcBef>
                <a:spcPts val="70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i="1" kern="0" dirty="0">
              <a:solidFill>
                <a:srgbClr val="002060"/>
              </a:solidFill>
              <a:latin typeface="Lucida Handwriting" pitchFamily="66" charset="0"/>
            </a:endParaRPr>
          </a:p>
        </p:txBody>
      </p:sp>
    </p:spTree>
    <p:extLst>
      <p:ext uri="{BB962C8B-B14F-4D97-AF65-F5344CB8AC3E}">
        <p14:creationId xmlns:p14="http://schemas.microsoft.com/office/powerpoint/2010/main" val="220893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556792"/>
            <a:ext cx="9144000" cy="4365298"/>
          </a:xfrm>
          <a:prstGeom prst="rect">
            <a:avLst/>
          </a:prstGeom>
        </p:spPr>
        <p:txBody>
          <a:bodyPr wrap="square">
            <a:spAutoFit/>
          </a:bodyPr>
          <a:lstStyle/>
          <a:p>
            <a:pPr lvl="0" defTabSz="449263" fontAlgn="base">
              <a:lnSpc>
                <a:spcPct val="8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a:t>
            </a:r>
            <a:r>
              <a:rPr lang="it-IT" sz="2000" i="1" kern="0" dirty="0">
                <a:solidFill>
                  <a:srgbClr val="002060"/>
                </a:solidFill>
                <a:latin typeface="Lucida Handwriting" pitchFamily="66" charset="0"/>
              </a:rPr>
              <a:t> </a:t>
            </a:r>
            <a:r>
              <a:rPr lang="it-IT" sz="2000" i="1" kern="0" dirty="0" smtClean="0">
                <a:solidFill>
                  <a:srgbClr val="002060"/>
                </a:solidFill>
                <a:latin typeface="Lucida Handwriting" pitchFamily="66" charset="0"/>
              </a:rPr>
              <a:t> </a:t>
            </a:r>
            <a:r>
              <a:rPr lang="it-IT" sz="2000" b="1" i="1" kern="0" dirty="0" smtClean="0">
                <a:solidFill>
                  <a:srgbClr val="002060"/>
                </a:solidFill>
                <a:latin typeface="Lucida Handwriting" pitchFamily="66" charset="0"/>
              </a:rPr>
              <a:t>Accertamento:</a:t>
            </a:r>
            <a:endParaRPr lang="it-IT" sz="2000" b="1"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1.chiedere </a:t>
            </a:r>
            <a:r>
              <a:rPr lang="it-IT" sz="2000" i="1" kern="0" dirty="0">
                <a:solidFill>
                  <a:srgbClr val="002060"/>
                </a:solidFill>
                <a:latin typeface="Lucida Handwriting" pitchFamily="66" charset="0"/>
              </a:rPr>
              <a:t>se ha seguito un corso di preparazione al </a:t>
            </a:r>
            <a:r>
              <a:rPr lang="it-IT" sz="2000" i="1" kern="0" dirty="0" smtClean="0">
                <a:solidFill>
                  <a:srgbClr val="002060"/>
                </a:solidFill>
                <a:latin typeface="Lucida Handwriting" pitchFamily="66" charset="0"/>
              </a:rPr>
              <a:t> parto </a:t>
            </a: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 </a:t>
            </a:r>
            <a:r>
              <a:rPr lang="it-IT" sz="2000" i="1" kern="0" dirty="0" smtClean="0">
                <a:solidFill>
                  <a:srgbClr val="002060"/>
                </a:solidFill>
                <a:latin typeface="Lucida Handwriting" pitchFamily="66" charset="0"/>
              </a:rPr>
              <a:t>  e </a:t>
            </a:r>
            <a:r>
              <a:rPr lang="it-IT" sz="2000" i="1" kern="0" dirty="0">
                <a:solidFill>
                  <a:srgbClr val="002060"/>
                </a:solidFill>
                <a:latin typeface="Lucida Handwriting" pitchFamily="66" charset="0"/>
              </a:rPr>
              <a:t>alla </a:t>
            </a:r>
            <a:r>
              <a:rPr lang="it-IT" sz="2000" i="1" kern="0" dirty="0" smtClean="0">
                <a:solidFill>
                  <a:srgbClr val="002060"/>
                </a:solidFill>
                <a:latin typeface="Lucida Handwriting" pitchFamily="66" charset="0"/>
              </a:rPr>
              <a:t>maternità</a:t>
            </a:r>
            <a:endParaRPr lang="it-IT" sz="2000"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2.verificare </a:t>
            </a:r>
            <a:r>
              <a:rPr lang="it-IT" sz="2000" i="1" kern="0" dirty="0">
                <a:solidFill>
                  <a:srgbClr val="002060"/>
                </a:solidFill>
                <a:latin typeface="Lucida Handwriting" pitchFamily="66" charset="0"/>
              </a:rPr>
              <a:t>la presenza di sostegno emotivo (</a:t>
            </a:r>
            <a:r>
              <a:rPr lang="it-IT" sz="2000" i="1" kern="0" dirty="0" smtClean="0">
                <a:solidFill>
                  <a:srgbClr val="002060"/>
                </a:solidFill>
                <a:latin typeface="Lucida Handwriting" pitchFamily="66" charset="0"/>
              </a:rPr>
              <a:t>marito, amica, mamma, sorella …)</a:t>
            </a:r>
            <a:endParaRPr lang="it-IT" sz="2000"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3.accertare </a:t>
            </a:r>
            <a:r>
              <a:rPr lang="it-IT" sz="2000" i="1" kern="0" dirty="0">
                <a:solidFill>
                  <a:srgbClr val="002060"/>
                </a:solidFill>
                <a:latin typeface="Lucida Handwriting" pitchFamily="66" charset="0"/>
              </a:rPr>
              <a:t>la risposta emozionale della paziente</a:t>
            </a: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4.raccolta </a:t>
            </a:r>
            <a:r>
              <a:rPr lang="it-IT" sz="2000" i="1" kern="0" dirty="0">
                <a:solidFill>
                  <a:srgbClr val="002060"/>
                </a:solidFill>
                <a:latin typeface="Lucida Handwriting" pitchFamily="66" charset="0"/>
              </a:rPr>
              <a:t>dati sull’andamento della gravidanza  </a:t>
            </a:r>
            <a:r>
              <a:rPr lang="it-IT" sz="2000" i="1" kern="0" dirty="0" smtClean="0">
                <a:solidFill>
                  <a:srgbClr val="002060"/>
                </a:solidFill>
                <a:latin typeface="Lucida Handwriting" pitchFamily="66" charset="0"/>
              </a:rPr>
              <a:t>attuale </a:t>
            </a: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 </a:t>
            </a:r>
            <a:r>
              <a:rPr lang="it-IT" sz="2000" i="1" kern="0" dirty="0" smtClean="0">
                <a:solidFill>
                  <a:srgbClr val="002060"/>
                </a:solidFill>
                <a:latin typeface="Lucida Handwriting" pitchFamily="66" charset="0"/>
              </a:rPr>
              <a:t>  e </a:t>
            </a:r>
            <a:r>
              <a:rPr lang="it-IT" sz="2000" i="1" kern="0" dirty="0">
                <a:solidFill>
                  <a:srgbClr val="002060"/>
                </a:solidFill>
                <a:latin typeface="Lucida Handwriting" pitchFamily="66" charset="0"/>
              </a:rPr>
              <a:t>di quelle </a:t>
            </a:r>
            <a:r>
              <a:rPr lang="it-IT" sz="2000" i="1" kern="0" dirty="0" smtClean="0">
                <a:solidFill>
                  <a:srgbClr val="002060"/>
                </a:solidFill>
                <a:latin typeface="Lucida Handwriting" pitchFamily="66" charset="0"/>
              </a:rPr>
              <a:t>precedenti</a:t>
            </a:r>
            <a:endParaRPr lang="it-IT" sz="2000"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5.revisionare </a:t>
            </a:r>
            <a:r>
              <a:rPr lang="it-IT" sz="2000" i="1" kern="0" dirty="0">
                <a:solidFill>
                  <a:srgbClr val="002060"/>
                </a:solidFill>
                <a:latin typeface="Lucida Handwriting" pitchFamily="66" charset="0"/>
              </a:rPr>
              <a:t>i referti di laboratorio eseguiti </a:t>
            </a:r>
            <a:r>
              <a:rPr lang="it-IT" sz="2000" i="1" kern="0" dirty="0" smtClean="0">
                <a:solidFill>
                  <a:srgbClr val="002060"/>
                </a:solidFill>
                <a:latin typeface="Lucida Handwriting" pitchFamily="66" charset="0"/>
              </a:rPr>
              <a:t>in gravidanza</a:t>
            </a:r>
            <a:endParaRPr lang="it-IT" sz="2000"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6.aiutare </a:t>
            </a:r>
            <a:r>
              <a:rPr lang="it-IT" sz="2000" i="1" kern="0" dirty="0">
                <a:solidFill>
                  <a:srgbClr val="002060"/>
                </a:solidFill>
                <a:latin typeface="Lucida Handwriting" pitchFamily="66" charset="0"/>
              </a:rPr>
              <a:t>l’ostetrica </a:t>
            </a:r>
            <a:r>
              <a:rPr lang="it-IT" sz="2000" i="1" kern="0" dirty="0" smtClean="0">
                <a:solidFill>
                  <a:srgbClr val="002060"/>
                </a:solidFill>
                <a:latin typeface="Lucida Handwriting" pitchFamily="66" charset="0"/>
              </a:rPr>
              <a:t>nella </a:t>
            </a:r>
            <a:r>
              <a:rPr lang="it-IT" sz="2000" i="1" kern="0" dirty="0">
                <a:solidFill>
                  <a:srgbClr val="002060"/>
                </a:solidFill>
                <a:latin typeface="Lucida Handwriting" pitchFamily="66" charset="0"/>
              </a:rPr>
              <a:t>visita e nell’esplorazione </a:t>
            </a:r>
            <a:r>
              <a:rPr lang="it-IT" sz="2000" i="1" kern="0" dirty="0" smtClean="0">
                <a:solidFill>
                  <a:srgbClr val="002060"/>
                </a:solidFill>
                <a:latin typeface="Lucida Handwriting" pitchFamily="66" charset="0"/>
              </a:rPr>
              <a:t>vaginale</a:t>
            </a:r>
            <a:endParaRPr lang="it-IT" sz="2000" i="1" kern="0" dirty="0">
              <a:solidFill>
                <a:srgbClr val="002060"/>
              </a:solidFill>
              <a:latin typeface="Lucida Handwriting" pitchFamily="66" charset="0"/>
            </a:endParaRP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7.valutare  le </a:t>
            </a:r>
            <a:r>
              <a:rPr lang="it-IT" sz="2000" i="1" kern="0" dirty="0">
                <a:solidFill>
                  <a:srgbClr val="002060"/>
                </a:solidFill>
                <a:latin typeface="Lucida Handwriting" pitchFamily="66" charset="0"/>
              </a:rPr>
              <a:t>caratteristiche delle contrazioni e del </a:t>
            </a:r>
            <a:r>
              <a:rPr lang="it-IT" sz="2000" i="1" kern="0" dirty="0" smtClean="0">
                <a:solidFill>
                  <a:srgbClr val="002060"/>
                </a:solidFill>
                <a:latin typeface="Lucida Handwriting" pitchFamily="66" charset="0"/>
              </a:rPr>
              <a:t>b.c.f.  </a:t>
            </a:r>
          </a:p>
          <a:p>
            <a:pPr marL="341313" lvl="0" indent="-341313" defTabSz="449263" fontAlgn="base">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 </a:t>
            </a:r>
            <a:r>
              <a:rPr lang="it-IT" sz="2000" i="1" kern="0" dirty="0" smtClean="0">
                <a:solidFill>
                  <a:srgbClr val="002060"/>
                </a:solidFill>
                <a:latin typeface="Lucida Handwriting" pitchFamily="66" charset="0"/>
              </a:rPr>
              <a:t>      tramite </a:t>
            </a:r>
            <a:r>
              <a:rPr lang="it-IT" sz="2000" i="1" kern="0" dirty="0">
                <a:solidFill>
                  <a:srgbClr val="002060"/>
                </a:solidFill>
                <a:latin typeface="Lucida Handwriting" pitchFamily="66" charset="0"/>
              </a:rPr>
              <a:t>cardiotocografia o </a:t>
            </a:r>
            <a:r>
              <a:rPr lang="it-IT" sz="2000" i="1" kern="0" dirty="0" smtClean="0">
                <a:solidFill>
                  <a:srgbClr val="002060"/>
                </a:solidFill>
                <a:latin typeface="Lucida Handwriting" pitchFamily="66" charset="0"/>
              </a:rPr>
              <a:t>auscultazione intermittente</a:t>
            </a:r>
            <a:r>
              <a:rPr lang="it-IT" sz="2000" i="1" kern="0" dirty="0">
                <a:solidFill>
                  <a:srgbClr val="000000"/>
                </a:solidFill>
                <a:latin typeface="Lucida Handwriting" pitchFamily="66" charset="0"/>
              </a:rPr>
              <a:t>.</a:t>
            </a:r>
          </a:p>
        </p:txBody>
      </p:sp>
      <p:sp>
        <p:nvSpPr>
          <p:cNvPr id="3" name="Rettangolo 2"/>
          <p:cNvSpPr/>
          <p:nvPr/>
        </p:nvSpPr>
        <p:spPr>
          <a:xfrm>
            <a:off x="0" y="188640"/>
            <a:ext cx="9144000" cy="1200329"/>
          </a:xfrm>
          <a:prstGeom prst="rect">
            <a:avLst/>
          </a:prstGeom>
        </p:spPr>
        <p:txBody>
          <a:bodyPr wrap="square">
            <a:spAutoFit/>
          </a:bodyPr>
          <a:lstStyle/>
          <a:p>
            <a:pPr lvl="0" algn="ctr"/>
            <a:r>
              <a:rPr lang="it-IT" sz="3600" b="1" i="1" kern="0" dirty="0">
                <a:solidFill>
                  <a:srgbClr val="002060"/>
                </a:solidFill>
                <a:latin typeface="Lucida Handwriting" pitchFamily="66" charset="0"/>
              </a:rPr>
              <a:t>Interventi infermieristici </a:t>
            </a:r>
            <a:endParaRPr lang="it-IT" sz="3600" b="1" i="1" kern="0" dirty="0" smtClean="0">
              <a:solidFill>
                <a:srgbClr val="002060"/>
              </a:solidFill>
              <a:latin typeface="Lucida Handwriting" pitchFamily="66" charset="0"/>
            </a:endParaRPr>
          </a:p>
          <a:p>
            <a:pPr lvl="0" algn="ctr"/>
            <a:r>
              <a:rPr lang="it-IT" sz="3600" b="1" i="1" kern="0" dirty="0" smtClean="0">
                <a:solidFill>
                  <a:srgbClr val="002060"/>
                </a:solidFill>
                <a:latin typeface="Lucida Handwriting" pitchFamily="66" charset="0"/>
              </a:rPr>
              <a:t>in </a:t>
            </a:r>
            <a:r>
              <a:rPr lang="it-IT" sz="3600" b="1" i="1" kern="0" dirty="0">
                <a:solidFill>
                  <a:srgbClr val="002060"/>
                </a:solidFill>
                <a:latin typeface="Lucida Handwriting" pitchFamily="66" charset="0"/>
              </a:rPr>
              <a:t>travaglio di parto</a:t>
            </a:r>
            <a:endParaRPr lang="it-IT" sz="3600" b="1" i="1" dirty="0">
              <a:solidFill>
                <a:srgbClr val="002060"/>
              </a:solidFill>
              <a:latin typeface="Lucida Handwriting" pitchFamily="66" charset="0"/>
            </a:endParaRPr>
          </a:p>
        </p:txBody>
      </p:sp>
    </p:spTree>
    <p:extLst>
      <p:ext uri="{BB962C8B-B14F-4D97-AF65-F5344CB8AC3E}">
        <p14:creationId xmlns:p14="http://schemas.microsoft.com/office/powerpoint/2010/main" val="15275864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752" y="55672"/>
            <a:ext cx="9090248" cy="1200329"/>
          </a:xfrm>
          <a:prstGeom prst="rect">
            <a:avLst/>
          </a:prstGeom>
        </p:spPr>
        <p:txBody>
          <a:bodyPr wrap="square">
            <a:spAutoFit/>
          </a:bodyPr>
          <a:lstStyle/>
          <a:p>
            <a:pPr algn="ctr"/>
            <a:r>
              <a:rPr lang="it-IT" sz="3600" b="1" i="1" kern="0" dirty="0">
                <a:solidFill>
                  <a:srgbClr val="002060"/>
                </a:solidFill>
                <a:latin typeface="Lucida Handwriting" pitchFamily="66" charset="0"/>
              </a:rPr>
              <a:t>Interventi infermieristici </a:t>
            </a:r>
            <a:endParaRPr lang="it-IT" sz="3600" b="1" i="1" kern="0" dirty="0" smtClean="0">
              <a:solidFill>
                <a:srgbClr val="002060"/>
              </a:solidFill>
              <a:latin typeface="Lucida Handwriting" pitchFamily="66" charset="0"/>
            </a:endParaRPr>
          </a:p>
          <a:p>
            <a:pPr algn="ctr"/>
            <a:r>
              <a:rPr lang="it-IT" sz="3600" b="1" i="1" kern="0" dirty="0" smtClean="0">
                <a:solidFill>
                  <a:srgbClr val="002060"/>
                </a:solidFill>
                <a:latin typeface="Lucida Handwriting" pitchFamily="66" charset="0"/>
              </a:rPr>
              <a:t>in </a:t>
            </a:r>
            <a:r>
              <a:rPr lang="it-IT" sz="3600" b="1" i="1" kern="0" dirty="0">
                <a:solidFill>
                  <a:srgbClr val="002060"/>
                </a:solidFill>
                <a:latin typeface="Lucida Handwriting" pitchFamily="66" charset="0"/>
              </a:rPr>
              <a:t>travaglio di parto</a:t>
            </a:r>
            <a:endParaRPr lang="it-IT" sz="3600" b="1" i="1" dirty="0">
              <a:solidFill>
                <a:srgbClr val="002060"/>
              </a:solidFill>
              <a:latin typeface="Lucida Handwriting" pitchFamily="66" charset="0"/>
            </a:endParaRPr>
          </a:p>
        </p:txBody>
      </p:sp>
      <p:sp>
        <p:nvSpPr>
          <p:cNvPr id="3" name="Rettangolo 2"/>
          <p:cNvSpPr/>
          <p:nvPr/>
        </p:nvSpPr>
        <p:spPr>
          <a:xfrm>
            <a:off x="53752" y="1412776"/>
            <a:ext cx="9090248" cy="5070619"/>
          </a:xfrm>
          <a:prstGeom prst="rect">
            <a:avLst/>
          </a:prstGeom>
        </p:spPr>
        <p:txBody>
          <a:bodyPr wrap="square">
            <a:spAutoFit/>
          </a:bodyPr>
          <a:lstStyle/>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Ridurre </a:t>
            </a:r>
            <a:r>
              <a:rPr lang="it-IT" sz="2000" i="1" kern="0" dirty="0">
                <a:solidFill>
                  <a:srgbClr val="002060"/>
                </a:solidFill>
                <a:latin typeface="Lucida Handwriting" pitchFamily="66" charset="0"/>
              </a:rPr>
              <a:t>lo stato ansioso</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Soddisfare </a:t>
            </a:r>
            <a:r>
              <a:rPr lang="it-IT" sz="2000" i="1" kern="0" dirty="0">
                <a:solidFill>
                  <a:srgbClr val="002060"/>
                </a:solidFill>
                <a:latin typeface="Lucida Handwriting" pitchFamily="66" charset="0"/>
              </a:rPr>
              <a:t>i bisogni di alimentazione</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Soddisfare </a:t>
            </a:r>
            <a:r>
              <a:rPr lang="it-IT" sz="2000" i="1" kern="0" dirty="0">
                <a:solidFill>
                  <a:srgbClr val="002060"/>
                </a:solidFill>
                <a:latin typeface="Lucida Handwriting" pitchFamily="66" charset="0"/>
              </a:rPr>
              <a:t>i bisogni di eliminazione</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Soddisfare </a:t>
            </a:r>
            <a:r>
              <a:rPr lang="it-IT" sz="2000" i="1" kern="0" dirty="0">
                <a:solidFill>
                  <a:srgbClr val="002060"/>
                </a:solidFill>
                <a:latin typeface="Lucida Handwriting" pitchFamily="66" charset="0"/>
              </a:rPr>
              <a:t>i bisogno di igiene</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Favorire </a:t>
            </a:r>
            <a:r>
              <a:rPr lang="it-IT" sz="2000" i="1" kern="0" dirty="0">
                <a:solidFill>
                  <a:srgbClr val="002060"/>
                </a:solidFill>
                <a:latin typeface="Lucida Handwriting" pitchFamily="66" charset="0"/>
              </a:rPr>
              <a:t>il movimento</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Controllare </a:t>
            </a:r>
            <a:r>
              <a:rPr lang="it-IT" sz="2000" i="1" kern="0" dirty="0">
                <a:solidFill>
                  <a:srgbClr val="002060"/>
                </a:solidFill>
                <a:latin typeface="Lucida Handwriting" pitchFamily="66" charset="0"/>
              </a:rPr>
              <a:t>i parametri </a:t>
            </a:r>
            <a:r>
              <a:rPr lang="it-IT" sz="2000" i="1" kern="0" dirty="0" smtClean="0">
                <a:solidFill>
                  <a:srgbClr val="002060"/>
                </a:solidFill>
                <a:latin typeface="Lucida Handwriting" pitchFamily="66" charset="0"/>
              </a:rPr>
              <a:t>vitali</a:t>
            </a: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Controllare </a:t>
            </a:r>
            <a:r>
              <a:rPr lang="it-IT" sz="2000" i="1" kern="0" dirty="0">
                <a:solidFill>
                  <a:srgbClr val="002060"/>
                </a:solidFill>
                <a:latin typeface="Lucida Handwriting" pitchFamily="66" charset="0"/>
              </a:rPr>
              <a:t>perdite vaginali (sangue, liquido amniotico) </a:t>
            </a:r>
            <a:endParaRPr lang="it-IT" sz="2000" i="1" kern="0" dirty="0" smtClean="0">
              <a:solidFill>
                <a:srgbClr val="002060"/>
              </a:solidFill>
              <a:latin typeface="Lucida Handwriting" pitchFamily="66" charset="0"/>
            </a:endParaRPr>
          </a:p>
          <a:p>
            <a:pPr lvl="0" defTabSz="449263" fontAlgn="base">
              <a:lnSpc>
                <a:spcPct val="150000"/>
              </a:lnSpc>
              <a:spcBef>
                <a:spcPts val="5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e </a:t>
            </a:r>
            <a:r>
              <a:rPr lang="it-IT" sz="2000" i="1" kern="0" dirty="0">
                <a:solidFill>
                  <a:srgbClr val="002060"/>
                </a:solidFill>
                <a:latin typeface="Lucida Handwriting" pitchFamily="66" charset="0"/>
              </a:rPr>
              <a:t>avvisare immediatamente l’ostetrica</a:t>
            </a:r>
          </a:p>
          <a:p>
            <a:pPr marL="341313" lvl="0" indent="-341313" defTabSz="449263" fontAlgn="base">
              <a:lnSpc>
                <a:spcPct val="150000"/>
              </a:lnSpc>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0000"/>
                </a:solidFill>
                <a:latin typeface="Lucida Handwriting" pitchFamily="66" charset="0"/>
              </a:rPr>
              <a:t> </a:t>
            </a:r>
            <a:endParaRPr lang="it-IT" sz="2000" i="1" kern="0" dirty="0">
              <a:solidFill>
                <a:srgbClr val="000000"/>
              </a:solidFill>
              <a:latin typeface="Lucida Handwriting" pitchFamily="66" charset="0"/>
            </a:endParaRPr>
          </a:p>
          <a:p>
            <a:pPr marL="341313" lvl="0" indent="-341313" defTabSz="449263" fontAlgn="base">
              <a:lnSpc>
                <a:spcPct val="80000"/>
              </a:lnSpc>
              <a:spcBef>
                <a:spcPts val="50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kern="0" dirty="0" smtClean="0">
                <a:solidFill>
                  <a:srgbClr val="000000"/>
                </a:solidFill>
                <a:latin typeface="Arial"/>
              </a:rPr>
              <a:t> </a:t>
            </a:r>
            <a:endParaRPr lang="it-IT" dirty="0"/>
          </a:p>
        </p:txBody>
      </p:sp>
    </p:spTree>
    <p:extLst>
      <p:ext uri="{BB962C8B-B14F-4D97-AF65-F5344CB8AC3E}">
        <p14:creationId xmlns:p14="http://schemas.microsoft.com/office/powerpoint/2010/main" val="1739079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404664"/>
            <a:ext cx="8509859" cy="5124480"/>
          </a:xfrm>
          <a:prstGeom prst="rect">
            <a:avLst/>
          </a:prstGeom>
        </p:spPr>
        <p:txBody>
          <a:bodyPr wrap="square">
            <a:spAutoFit/>
          </a:bodyPr>
          <a:lstStyle/>
          <a:p>
            <a:pPr algn="ctr">
              <a:lnSpc>
                <a:spcPct val="150000"/>
              </a:lnSpc>
            </a:pPr>
            <a:r>
              <a:rPr lang="it-IT" sz="4000" b="1" i="1" dirty="0">
                <a:latin typeface="Lucida Calligraphy" panose="03010101010101010101" pitchFamily="66" charset="0"/>
              </a:rPr>
              <a:t>Dolore pelvico in gravidanza</a:t>
            </a:r>
            <a:br>
              <a:rPr lang="it-IT" sz="4000" b="1" i="1" dirty="0">
                <a:latin typeface="Lucida Calligraphy" panose="03010101010101010101" pitchFamily="66" charset="0"/>
              </a:rPr>
            </a:br>
            <a:r>
              <a:rPr lang="it-IT" dirty="0"/>
              <a:t/>
            </a:r>
            <a:br>
              <a:rPr lang="it-IT" dirty="0"/>
            </a:br>
            <a:r>
              <a:rPr lang="it-IT" sz="2000" i="1" dirty="0">
                <a:latin typeface="Lucida Calligraphy" panose="03010101010101010101" pitchFamily="66" charset="0"/>
              </a:rPr>
              <a:t>Nel primo trimestre </a:t>
            </a:r>
            <a:r>
              <a:rPr lang="it-IT" sz="2000" i="1" dirty="0" smtClean="0">
                <a:latin typeface="Lucida Calligraphy" panose="03010101010101010101" pitchFamily="66" charset="0"/>
              </a:rPr>
              <a:t>di </a:t>
            </a:r>
            <a:r>
              <a:rPr lang="it-IT" sz="2000" i="1" dirty="0">
                <a:latin typeface="Lucida Calligraphy" panose="03010101010101010101" pitchFamily="66" charset="0"/>
              </a:rPr>
              <a:t>gravidanza </a:t>
            </a:r>
            <a:r>
              <a:rPr lang="it-IT" sz="2000" i="1" dirty="0" smtClean="0">
                <a:latin typeface="Lucida Calligraphy" panose="03010101010101010101" pitchFamily="66" charset="0"/>
              </a:rPr>
              <a:t>il dolore </a:t>
            </a:r>
            <a:r>
              <a:rPr lang="it-IT" sz="2000" i="1" dirty="0">
                <a:latin typeface="Lucida Calligraphy" panose="03010101010101010101" pitchFamily="66" charset="0"/>
              </a:rPr>
              <a:t>pelvico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è </a:t>
            </a:r>
            <a:r>
              <a:rPr lang="it-IT" sz="2000" i="1" dirty="0">
                <a:latin typeface="Lucida Calligraphy" panose="03010101010101010101" pitchFamily="66" charset="0"/>
              </a:rPr>
              <a:t>del tutto </a:t>
            </a:r>
            <a:r>
              <a:rPr lang="it-IT" sz="2000" i="1" dirty="0" smtClean="0">
                <a:latin typeface="Lucida Calligraphy" panose="03010101010101010101" pitchFamily="66" charset="0"/>
              </a:rPr>
              <a:t>normale</a:t>
            </a:r>
          </a:p>
          <a:p>
            <a:pPr algn="ctr">
              <a:lnSpc>
                <a:spcPct val="150000"/>
              </a:lnSpc>
            </a:pPr>
            <a:r>
              <a:rPr lang="it-IT" sz="2000" i="1" dirty="0" smtClean="0">
                <a:latin typeface="Lucida Calligraphy" panose="03010101010101010101" pitchFamily="66" charset="0"/>
              </a:rPr>
              <a:t>Non va sottovalutato nel secondo trimestre</a:t>
            </a:r>
          </a:p>
          <a:p>
            <a:pPr algn="ctr">
              <a:lnSpc>
                <a:spcPct val="150000"/>
              </a:lnSpc>
            </a:pPr>
            <a:r>
              <a:rPr lang="it-IT" sz="2000" i="1" dirty="0" smtClean="0">
                <a:latin typeface="Lucida Calligraphy" panose="03010101010101010101" pitchFamily="66" charset="0"/>
              </a:rPr>
              <a:t> (Fibroma, cisti ovarica ….)</a:t>
            </a:r>
            <a:r>
              <a:rPr lang="it-IT" sz="2000" i="1" dirty="0">
                <a:latin typeface="Lucida Calligraphy" panose="03010101010101010101" pitchFamily="66" charset="0"/>
              </a:rPr>
              <a:t/>
            </a:r>
            <a:br>
              <a:rPr lang="it-IT" sz="2000" i="1" dirty="0">
                <a:latin typeface="Lucida Calligraphy" panose="03010101010101010101" pitchFamily="66" charset="0"/>
              </a:rPr>
            </a:br>
            <a:r>
              <a:rPr lang="it-IT" sz="2000" i="1" dirty="0" smtClean="0">
                <a:latin typeface="Lucida Calligraphy" panose="03010101010101010101" pitchFamily="66" charset="0"/>
              </a:rPr>
              <a:t> </a:t>
            </a:r>
            <a:r>
              <a:rPr lang="it-IT" sz="2000" i="1" dirty="0">
                <a:latin typeface="Lucida Calligraphy" panose="03010101010101010101" pitchFamily="66" charset="0"/>
              </a:rPr>
              <a:t> </a:t>
            </a:r>
            <a:r>
              <a:rPr lang="it-IT" sz="2000" i="1" dirty="0" smtClean="0">
                <a:latin typeface="Lucida Calligraphy" panose="03010101010101010101" pitchFamily="66" charset="0"/>
              </a:rPr>
              <a:t>Nel </a:t>
            </a:r>
            <a:r>
              <a:rPr lang="it-IT" sz="2000" i="1" dirty="0">
                <a:latin typeface="Lucida Calligraphy" panose="03010101010101010101" pitchFamily="66" charset="0"/>
              </a:rPr>
              <a:t>terzo </a:t>
            </a:r>
            <a:r>
              <a:rPr lang="it-IT" sz="2000" i="1" dirty="0" smtClean="0">
                <a:latin typeface="Lucida Calligraphy" panose="03010101010101010101" pitchFamily="66" charset="0"/>
              </a:rPr>
              <a:t>trimestre </a:t>
            </a:r>
            <a:r>
              <a:rPr lang="it-IT" sz="2000" i="1" dirty="0">
                <a:latin typeface="Lucida Calligraphy" panose="03010101010101010101" pitchFamily="66" charset="0"/>
              </a:rPr>
              <a:t>il dolore al basso ventre, in particolare verso il pube, può essere piuttosto </a:t>
            </a:r>
            <a:r>
              <a:rPr lang="it-IT" sz="2000" i="1" dirty="0" smtClean="0">
                <a:latin typeface="Lucida Calligraphy" panose="03010101010101010101" pitchFamily="66" charset="0"/>
              </a:rPr>
              <a:t>frequente, legato al peso del bambino e allo spostamento del bacino </a:t>
            </a:r>
            <a:r>
              <a:rPr lang="it-IT" sz="2000" i="1" dirty="0">
                <a:latin typeface="Lucida Calligraphy" panose="03010101010101010101" pitchFamily="66" charset="0"/>
              </a:rPr>
              <a:t>per far spazio </a:t>
            </a:r>
            <a:endParaRPr lang="it-IT" sz="2000" i="1" dirty="0" smtClean="0">
              <a:latin typeface="Lucida Calligraphy" panose="03010101010101010101" pitchFamily="66" charset="0"/>
            </a:endParaRPr>
          </a:p>
          <a:p>
            <a:pPr algn="ctr">
              <a:lnSpc>
                <a:spcPct val="150000"/>
              </a:lnSpc>
            </a:pPr>
            <a:r>
              <a:rPr lang="it-IT" sz="2000" i="1" dirty="0" smtClean="0">
                <a:latin typeface="Lucida Calligraphy" panose="03010101010101010101" pitchFamily="66" charset="0"/>
              </a:rPr>
              <a:t>al </a:t>
            </a:r>
            <a:r>
              <a:rPr lang="it-IT" sz="2000" i="1" dirty="0">
                <a:latin typeface="Lucida Calligraphy" panose="03010101010101010101" pitchFamily="66" charset="0"/>
              </a:rPr>
              <a:t>bambino durante il travaglio </a:t>
            </a:r>
            <a:r>
              <a:rPr lang="it-IT" sz="2000" i="1" dirty="0" smtClean="0">
                <a:latin typeface="Lucida Calligraphy" panose="03010101010101010101" pitchFamily="66" charset="0"/>
              </a:rPr>
              <a:t> </a:t>
            </a:r>
            <a:endParaRPr lang="it-IT" sz="2000" i="1" dirty="0">
              <a:latin typeface="Lucida Calligraphy" panose="03010101010101010101" pitchFamily="66" charset="0"/>
            </a:endParaRPr>
          </a:p>
        </p:txBody>
      </p:sp>
    </p:spTree>
    <p:extLst>
      <p:ext uri="{BB962C8B-B14F-4D97-AF65-F5344CB8AC3E}">
        <p14:creationId xmlns:p14="http://schemas.microsoft.com/office/powerpoint/2010/main" val="1242463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232"/>
            <a:ext cx="9144000" cy="1846659"/>
          </a:xfrm>
          <a:prstGeom prst="rect">
            <a:avLst/>
          </a:prstGeom>
        </p:spPr>
        <p:txBody>
          <a:bodyPr wrap="square">
            <a:spAutoFit/>
          </a:bodyPr>
          <a:lstStyle/>
          <a:p>
            <a:pPr algn="ctr"/>
            <a:r>
              <a:rPr lang="it-IT" sz="3800" b="1" i="1" kern="0" dirty="0">
                <a:solidFill>
                  <a:srgbClr val="002060"/>
                </a:solidFill>
                <a:latin typeface="Lucida Handwriting" pitchFamily="66" charset="0"/>
              </a:rPr>
              <a:t>Assistenza infermieristica </a:t>
            </a:r>
            <a:endParaRPr lang="it-IT" sz="3800" b="1" i="1" kern="0" dirty="0" smtClean="0">
              <a:solidFill>
                <a:srgbClr val="002060"/>
              </a:solidFill>
              <a:latin typeface="Lucida Handwriting" pitchFamily="66" charset="0"/>
            </a:endParaRPr>
          </a:p>
          <a:p>
            <a:pPr algn="ctr"/>
            <a:r>
              <a:rPr lang="it-IT" sz="3800" b="1" i="1" kern="0" dirty="0">
                <a:solidFill>
                  <a:srgbClr val="002060"/>
                </a:solidFill>
                <a:latin typeface="Lucida Handwriting" pitchFamily="66" charset="0"/>
              </a:rPr>
              <a:t>i</a:t>
            </a:r>
            <a:r>
              <a:rPr lang="it-IT" sz="3800" b="1" i="1" kern="0" dirty="0" smtClean="0">
                <a:solidFill>
                  <a:srgbClr val="002060"/>
                </a:solidFill>
                <a:latin typeface="Lucida Handwriting" pitchFamily="66" charset="0"/>
              </a:rPr>
              <a:t>n travaglio </a:t>
            </a:r>
            <a:r>
              <a:rPr lang="it-IT" sz="3800" b="1" i="1" kern="0" dirty="0">
                <a:solidFill>
                  <a:srgbClr val="002060"/>
                </a:solidFill>
                <a:latin typeface="Lucida Handwriting" pitchFamily="66" charset="0"/>
              </a:rPr>
              <a:t>di parto </a:t>
            </a:r>
            <a:endParaRPr lang="it-IT" sz="3800" b="1" i="1" kern="0" dirty="0" smtClean="0">
              <a:solidFill>
                <a:srgbClr val="002060"/>
              </a:solidFill>
              <a:latin typeface="Lucida Handwriting" pitchFamily="66" charset="0"/>
            </a:endParaRPr>
          </a:p>
          <a:p>
            <a:pPr algn="ctr"/>
            <a:r>
              <a:rPr lang="it-IT" sz="3800" b="1" i="1" kern="0" dirty="0" smtClean="0">
                <a:solidFill>
                  <a:srgbClr val="002060"/>
                </a:solidFill>
                <a:latin typeface="Lucida Handwriting" pitchFamily="66" charset="0"/>
              </a:rPr>
              <a:t>(</a:t>
            </a:r>
            <a:r>
              <a:rPr lang="it-IT" sz="3800" b="1" i="1" kern="0" dirty="0">
                <a:solidFill>
                  <a:srgbClr val="002060"/>
                </a:solidFill>
                <a:latin typeface="Lucida Handwriting" pitchFamily="66" charset="0"/>
              </a:rPr>
              <a:t>periodo espulsivo)</a:t>
            </a:r>
            <a:endParaRPr lang="it-IT" b="1" i="1" dirty="0">
              <a:solidFill>
                <a:srgbClr val="002060"/>
              </a:solidFill>
              <a:latin typeface="Lucida Handwriting" pitchFamily="66" charset="0"/>
            </a:endParaRPr>
          </a:p>
        </p:txBody>
      </p:sp>
      <p:sp>
        <p:nvSpPr>
          <p:cNvPr id="3" name="Rettangolo 2"/>
          <p:cNvSpPr/>
          <p:nvPr/>
        </p:nvSpPr>
        <p:spPr>
          <a:xfrm>
            <a:off x="-2272" y="2348880"/>
            <a:ext cx="9144000" cy="1579920"/>
          </a:xfrm>
          <a:prstGeom prst="rect">
            <a:avLst/>
          </a:prstGeom>
        </p:spPr>
        <p:txBody>
          <a:bodyPr wrap="square">
            <a:spAutoFit/>
          </a:bodyPr>
          <a:lstStyle/>
          <a:p>
            <a:pPr lvl="0" algn="ctr" defTabSz="449263" fontAlgn="base">
              <a:lnSpc>
                <a:spcPct val="150000"/>
              </a:lnSpc>
              <a:spcBef>
                <a:spcPts val="8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Obiettivi assistenziali: rendere la donna collaborante, favorendo la sua tranquillità psicologica.</a:t>
            </a:r>
          </a:p>
          <a:p>
            <a:pPr lvl="0" algn="ctr" defTabSz="449263" fontAlgn="base">
              <a:lnSpc>
                <a:spcPct val="150000"/>
              </a:lnSpc>
              <a:spcBef>
                <a:spcPts val="80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Aiutare </a:t>
            </a:r>
            <a:r>
              <a:rPr lang="it-IT" sz="2000" i="1" kern="0" dirty="0">
                <a:solidFill>
                  <a:srgbClr val="002060"/>
                </a:solidFill>
                <a:latin typeface="Lucida Handwriting" pitchFamily="66" charset="0"/>
              </a:rPr>
              <a:t>l’ostetrica nell’assistenza al parto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97" y="4077072"/>
            <a:ext cx="3483471"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8728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76" y="188640"/>
            <a:ext cx="9109968" cy="1200329"/>
          </a:xfrm>
          <a:prstGeom prst="rect">
            <a:avLst/>
          </a:prstGeom>
        </p:spPr>
        <p:txBody>
          <a:bodyPr wrap="square">
            <a:spAutoFit/>
          </a:bodyPr>
          <a:lstStyle/>
          <a:p>
            <a:pPr algn="ctr"/>
            <a:r>
              <a:rPr lang="it-IT" sz="3600" b="1" i="1" kern="0" dirty="0">
                <a:solidFill>
                  <a:srgbClr val="002060"/>
                </a:solidFill>
                <a:latin typeface="Lucida Handwriting" pitchFamily="66" charset="0"/>
              </a:rPr>
              <a:t>Interventi infermieristici </a:t>
            </a:r>
            <a:endParaRPr lang="it-IT" sz="3600" b="1" i="1" kern="0" dirty="0" smtClean="0">
              <a:solidFill>
                <a:srgbClr val="002060"/>
              </a:solidFill>
              <a:latin typeface="Lucida Handwriting" pitchFamily="66" charset="0"/>
            </a:endParaRPr>
          </a:p>
          <a:p>
            <a:pPr algn="ctr"/>
            <a:r>
              <a:rPr lang="it-IT" sz="3600" b="1" i="1" kern="0" dirty="0" smtClean="0">
                <a:solidFill>
                  <a:srgbClr val="002060"/>
                </a:solidFill>
                <a:latin typeface="Lucida Handwriting" pitchFamily="66" charset="0"/>
              </a:rPr>
              <a:t>in </a:t>
            </a:r>
            <a:r>
              <a:rPr lang="it-IT" sz="3600" b="1" i="1" kern="0" dirty="0">
                <a:solidFill>
                  <a:srgbClr val="002060"/>
                </a:solidFill>
                <a:latin typeface="Lucida Handwriting" pitchFamily="66" charset="0"/>
              </a:rPr>
              <a:t>periodo espulsivo</a:t>
            </a:r>
            <a:endParaRPr lang="it-IT" sz="3600" b="1" i="1" dirty="0">
              <a:solidFill>
                <a:srgbClr val="002060"/>
              </a:solidFill>
              <a:latin typeface="Lucida Handwriting" pitchFamily="66" charset="0"/>
            </a:endParaRPr>
          </a:p>
        </p:txBody>
      </p:sp>
      <p:sp>
        <p:nvSpPr>
          <p:cNvPr id="3" name="Rettangolo 2"/>
          <p:cNvSpPr/>
          <p:nvPr/>
        </p:nvSpPr>
        <p:spPr>
          <a:xfrm>
            <a:off x="107504" y="1400801"/>
            <a:ext cx="8982288" cy="4965462"/>
          </a:xfrm>
          <a:prstGeom prst="rect">
            <a:avLst/>
          </a:prstGeom>
        </p:spPr>
        <p:txBody>
          <a:bodyPr wrap="square">
            <a:spAutoFit/>
          </a:bodyPr>
          <a:lstStyle/>
          <a:p>
            <a:pPr lvl="0" defTabSz="449263" fontAlgn="base">
              <a:lnSpc>
                <a:spcPct val="150000"/>
              </a:lnSpc>
              <a:spcBef>
                <a:spcPts val="650"/>
              </a:spcBef>
              <a:spcAft>
                <a:spcPct val="0"/>
              </a:spcAft>
              <a:buClr>
                <a:schemeClr val="bg2">
                  <a:lumMod val="10000"/>
                </a:schemeClr>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i="1" kern="0" dirty="0" smtClean="0">
                <a:solidFill>
                  <a:srgbClr val="002060"/>
                </a:solidFill>
                <a:latin typeface="Lucida Handwriting" pitchFamily="66" charset="0"/>
              </a:rPr>
              <a:t>A.</a:t>
            </a:r>
            <a:r>
              <a:rPr lang="it-IT" sz="2000" i="1" kern="0" dirty="0" smtClean="0">
                <a:solidFill>
                  <a:srgbClr val="002060"/>
                </a:solidFill>
                <a:latin typeface="Lucida Handwriting" pitchFamily="66" charset="0"/>
              </a:rPr>
              <a:t> Previo </a:t>
            </a:r>
            <a:r>
              <a:rPr lang="it-IT" sz="2000" i="1" kern="0" dirty="0">
                <a:solidFill>
                  <a:srgbClr val="002060"/>
                </a:solidFill>
                <a:latin typeface="Lucida Handwriting" pitchFamily="66" charset="0"/>
              </a:rPr>
              <a:t>consenso dell’ostetrica:</a:t>
            </a:r>
          </a:p>
          <a:p>
            <a:pPr marL="341313" lvl="0" indent="-341313" defTabSz="449263" fontAlgn="base">
              <a:lnSpc>
                <a:spcPct val="150000"/>
              </a:lnSpc>
              <a:spcBef>
                <a:spcPts val="65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assecondare </a:t>
            </a:r>
            <a:r>
              <a:rPr lang="it-IT" sz="2000" i="1" kern="0" dirty="0">
                <a:solidFill>
                  <a:srgbClr val="002060"/>
                </a:solidFill>
                <a:latin typeface="Lucida Handwriting" pitchFamily="66" charset="0"/>
              </a:rPr>
              <a:t>la voglia di spingere della donna </a:t>
            </a:r>
          </a:p>
          <a:p>
            <a:pPr marL="341313" lvl="0" indent="-341313" defTabSz="449263" fontAlgn="base">
              <a:lnSpc>
                <a:spcPct val="150000"/>
              </a:lnSpc>
              <a:spcBef>
                <a:spcPts val="65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far </a:t>
            </a:r>
            <a:r>
              <a:rPr lang="it-IT" sz="2000" i="1" kern="0" dirty="0">
                <a:solidFill>
                  <a:srgbClr val="002060"/>
                </a:solidFill>
                <a:latin typeface="Lucida Handwriting" pitchFamily="66" charset="0"/>
              </a:rPr>
              <a:t>assumere posizioni libere (evitare posizione litotomica)</a:t>
            </a:r>
          </a:p>
          <a:p>
            <a:pPr lvl="0" defTabSz="449263" fontAlgn="base">
              <a:lnSpc>
                <a:spcPct val="150000"/>
              </a:lnSpc>
              <a:spcBef>
                <a:spcPts val="65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assecondare </a:t>
            </a:r>
            <a:r>
              <a:rPr lang="it-IT" sz="2000" i="1" kern="0" dirty="0">
                <a:solidFill>
                  <a:srgbClr val="002060"/>
                </a:solidFill>
                <a:latin typeface="Lucida Handwriting" pitchFamily="66" charset="0"/>
              </a:rPr>
              <a:t>i bisogni di </a:t>
            </a:r>
            <a:r>
              <a:rPr lang="it-IT" sz="2000" i="1" kern="0" dirty="0" smtClean="0">
                <a:solidFill>
                  <a:srgbClr val="002060"/>
                </a:solidFill>
                <a:latin typeface="Lucida Handwriting" pitchFamily="66" charset="0"/>
              </a:rPr>
              <a:t>eliminazione</a:t>
            </a:r>
          </a:p>
          <a:p>
            <a:pPr lvl="0" defTabSz="449263" fontAlgn="base">
              <a:lnSpc>
                <a:spcPct val="150000"/>
              </a:lnSpc>
              <a:spcBef>
                <a:spcPts val="65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creare </a:t>
            </a:r>
            <a:r>
              <a:rPr lang="it-IT" sz="2000" i="1" kern="0" dirty="0">
                <a:solidFill>
                  <a:srgbClr val="002060"/>
                </a:solidFill>
                <a:latin typeface="Lucida Handwriting" pitchFamily="66" charset="0"/>
              </a:rPr>
              <a:t>ambiente intimo e confortevole</a:t>
            </a:r>
          </a:p>
          <a:p>
            <a:pPr lvl="0" defTabSz="449263" fontAlgn="base">
              <a:lnSpc>
                <a:spcPct val="150000"/>
              </a:lnSpc>
              <a:spcBef>
                <a:spcPts val="650"/>
              </a:spcBef>
              <a:spcAft>
                <a:spcPct val="0"/>
              </a:spcAft>
              <a:buClr>
                <a:schemeClr val="bg2">
                  <a:lumMod val="10000"/>
                </a:schemeClr>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i="1" kern="0" dirty="0" smtClean="0">
                <a:solidFill>
                  <a:srgbClr val="002060"/>
                </a:solidFill>
                <a:latin typeface="Lucida Handwriting" pitchFamily="66" charset="0"/>
              </a:rPr>
              <a:t>B</a:t>
            </a:r>
            <a:r>
              <a:rPr lang="it-IT" sz="2000" i="1" kern="0" dirty="0" smtClean="0">
                <a:solidFill>
                  <a:srgbClr val="002060"/>
                </a:solidFill>
                <a:latin typeface="Lucida Handwriting" pitchFamily="66" charset="0"/>
              </a:rPr>
              <a:t>. Aiutare </a:t>
            </a:r>
            <a:r>
              <a:rPr lang="it-IT" sz="2000" i="1" kern="0" dirty="0">
                <a:solidFill>
                  <a:srgbClr val="002060"/>
                </a:solidFill>
                <a:latin typeface="Lucida Handwriting" pitchFamily="66" charset="0"/>
              </a:rPr>
              <a:t>l’ostetrica nei posizionamento della donna </a:t>
            </a:r>
            <a:endParaRPr lang="it-IT" sz="2000" i="1" kern="0" dirty="0" smtClean="0">
              <a:solidFill>
                <a:srgbClr val="002060"/>
              </a:solidFill>
              <a:latin typeface="Lucida Handwriting" pitchFamily="66" charset="0"/>
            </a:endParaRPr>
          </a:p>
          <a:p>
            <a:pPr lvl="0" defTabSz="449263" fontAlgn="base">
              <a:lnSpc>
                <a:spcPct val="150000"/>
              </a:lnSpc>
              <a:spcBef>
                <a:spcPts val="650"/>
              </a:spcBef>
              <a:spcAft>
                <a:spcPct val="0"/>
              </a:spcAft>
              <a:buClr>
                <a:schemeClr val="bg2">
                  <a:lumMod val="10000"/>
                </a:schemeClr>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     sul  lettino </a:t>
            </a:r>
            <a:r>
              <a:rPr lang="it-IT" sz="2000" i="1" kern="0" dirty="0">
                <a:solidFill>
                  <a:srgbClr val="002060"/>
                </a:solidFill>
                <a:latin typeface="Lucida Handwriting" pitchFamily="66" charset="0"/>
              </a:rPr>
              <a:t>da </a:t>
            </a:r>
            <a:r>
              <a:rPr lang="it-IT" sz="2000" i="1" kern="0" dirty="0" smtClean="0">
                <a:solidFill>
                  <a:srgbClr val="002060"/>
                </a:solidFill>
                <a:latin typeface="Lucida Handwriting" pitchFamily="66" charset="0"/>
              </a:rPr>
              <a:t>parto</a:t>
            </a:r>
          </a:p>
          <a:p>
            <a:pPr lvl="0" defTabSz="449263" fontAlgn="base">
              <a:lnSpc>
                <a:spcPct val="150000"/>
              </a:lnSpc>
              <a:spcBef>
                <a:spcPts val="650"/>
              </a:spcBef>
              <a:spcAft>
                <a:spcPct val="0"/>
              </a:spcAft>
              <a:buClr>
                <a:schemeClr val="bg2">
                  <a:lumMod val="10000"/>
                </a:schemeClr>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i="1" kern="0" dirty="0" smtClean="0">
                <a:solidFill>
                  <a:srgbClr val="002060"/>
                </a:solidFill>
                <a:latin typeface="Lucida Handwriting" pitchFamily="66" charset="0"/>
              </a:rPr>
              <a:t>C.</a:t>
            </a:r>
            <a:r>
              <a:rPr lang="it-IT" sz="2000" i="1" kern="0" dirty="0" smtClean="0">
                <a:solidFill>
                  <a:srgbClr val="002060"/>
                </a:solidFill>
                <a:latin typeface="Lucida Handwriting" pitchFamily="66" charset="0"/>
              </a:rPr>
              <a:t> Aiutare </a:t>
            </a:r>
            <a:r>
              <a:rPr lang="it-IT" sz="2000" i="1" kern="0" dirty="0">
                <a:solidFill>
                  <a:srgbClr val="002060"/>
                </a:solidFill>
                <a:latin typeface="Lucida Handwriting" pitchFamily="66" charset="0"/>
              </a:rPr>
              <a:t>l’ostetrica nel preparare il campo </a:t>
            </a:r>
            <a:r>
              <a:rPr lang="it-IT" sz="2000" i="1" kern="0" dirty="0" smtClean="0">
                <a:solidFill>
                  <a:srgbClr val="002060"/>
                </a:solidFill>
                <a:latin typeface="Lucida Handwriting" pitchFamily="66" charset="0"/>
              </a:rPr>
              <a:t>sterile</a:t>
            </a:r>
          </a:p>
          <a:p>
            <a:pPr lvl="0" defTabSz="449263" fontAlgn="base">
              <a:lnSpc>
                <a:spcPct val="150000"/>
              </a:lnSpc>
              <a:spcBef>
                <a:spcPts val="650"/>
              </a:spcBef>
              <a:spcAft>
                <a:spcPct val="0"/>
              </a:spcAft>
              <a:buClr>
                <a:schemeClr val="bg2">
                  <a:lumMod val="10000"/>
                </a:schemeClr>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i="1" kern="0" dirty="0" smtClean="0">
                <a:solidFill>
                  <a:srgbClr val="002060"/>
                </a:solidFill>
                <a:latin typeface="Lucida Handwriting" pitchFamily="66" charset="0"/>
              </a:rPr>
              <a:t>D.</a:t>
            </a:r>
            <a:r>
              <a:rPr lang="it-IT" sz="2000" i="1" kern="0" dirty="0" smtClean="0">
                <a:solidFill>
                  <a:srgbClr val="002060"/>
                </a:solidFill>
                <a:latin typeface="Lucida Handwriting" pitchFamily="66" charset="0"/>
              </a:rPr>
              <a:t> Sostenere </a:t>
            </a:r>
            <a:r>
              <a:rPr lang="it-IT" sz="2000" i="1" kern="0" dirty="0">
                <a:solidFill>
                  <a:srgbClr val="002060"/>
                </a:solidFill>
                <a:latin typeface="Lucida Handwriting" pitchFamily="66" charset="0"/>
              </a:rPr>
              <a:t>la coppia</a:t>
            </a:r>
          </a:p>
        </p:txBody>
      </p:sp>
    </p:spTree>
    <p:extLst>
      <p:ext uri="{BB962C8B-B14F-4D97-AF65-F5344CB8AC3E}">
        <p14:creationId xmlns:p14="http://schemas.microsoft.com/office/powerpoint/2010/main" val="5495032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60648"/>
            <a:ext cx="9144000" cy="1200329"/>
          </a:xfrm>
          <a:prstGeom prst="rect">
            <a:avLst/>
          </a:prstGeom>
        </p:spPr>
        <p:txBody>
          <a:bodyPr wrap="square">
            <a:spAutoFit/>
          </a:bodyPr>
          <a:lstStyle/>
          <a:p>
            <a:pPr lvl="0" algn="ctr"/>
            <a:r>
              <a:rPr lang="it-IT" sz="3600" b="1" i="1" kern="0" dirty="0">
                <a:solidFill>
                  <a:srgbClr val="002060"/>
                </a:solidFill>
                <a:latin typeface="Lucida Handwriting" pitchFamily="66" charset="0"/>
              </a:rPr>
              <a:t>Interventi infermieristici </a:t>
            </a:r>
          </a:p>
          <a:p>
            <a:pPr lvl="0" algn="ctr"/>
            <a:r>
              <a:rPr lang="it-IT" sz="3600" b="1" i="1" kern="0" dirty="0">
                <a:solidFill>
                  <a:srgbClr val="002060"/>
                </a:solidFill>
                <a:latin typeface="Lucida Handwriting" pitchFamily="66" charset="0"/>
              </a:rPr>
              <a:t>in periodo espulsivo</a:t>
            </a:r>
            <a:endParaRPr lang="it-IT" sz="3600" b="1" i="1" dirty="0">
              <a:solidFill>
                <a:srgbClr val="002060"/>
              </a:solidFill>
              <a:latin typeface="Lucida Handwriting" pitchFamily="66"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388" y="1700808"/>
            <a:ext cx="4030568" cy="28969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2054" name="Picture 6" descr="https://i.ytimg.com/vi/o0dZ_gjinxQ/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t="12060" b="14162"/>
          <a:stretch/>
        </p:blipFill>
        <p:spPr bwMode="auto">
          <a:xfrm>
            <a:off x="764928" y="1479273"/>
            <a:ext cx="4051460" cy="2241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olSlant"/>
            <a:contourClr>
              <a:srgbClr val="969696"/>
            </a:contourClr>
          </a:sp3d>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61048"/>
            <a:ext cx="4051460" cy="2627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812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6632"/>
            <a:ext cx="9144000" cy="1200329"/>
          </a:xfrm>
          <a:prstGeom prst="rect">
            <a:avLst/>
          </a:prstGeom>
        </p:spPr>
        <p:txBody>
          <a:bodyPr wrap="square">
            <a:spAutoFit/>
          </a:bodyPr>
          <a:lstStyle/>
          <a:p>
            <a:pPr algn="ctr"/>
            <a:r>
              <a:rPr lang="it-IT" sz="3600" b="1" i="1" kern="0" dirty="0">
                <a:solidFill>
                  <a:srgbClr val="002060"/>
                </a:solidFill>
                <a:latin typeface="Lucida Handwriting" pitchFamily="66" charset="0"/>
              </a:rPr>
              <a:t>Assistenza </a:t>
            </a:r>
            <a:r>
              <a:rPr lang="it-IT" sz="3600" b="1" i="1" kern="0" dirty="0" smtClean="0">
                <a:solidFill>
                  <a:srgbClr val="002060"/>
                </a:solidFill>
                <a:latin typeface="Lucida Handwriting" pitchFamily="66" charset="0"/>
              </a:rPr>
              <a:t>infermieristica </a:t>
            </a:r>
          </a:p>
          <a:p>
            <a:pPr algn="ctr"/>
            <a:r>
              <a:rPr lang="it-IT" sz="3600" b="1" i="1" kern="0" dirty="0" smtClean="0">
                <a:solidFill>
                  <a:srgbClr val="002060"/>
                </a:solidFill>
                <a:latin typeface="Lucida Handwriting" pitchFamily="66" charset="0"/>
              </a:rPr>
              <a:t>al  secondamento</a:t>
            </a:r>
            <a:endParaRPr lang="it-IT" sz="3600" b="1" i="1" dirty="0">
              <a:solidFill>
                <a:srgbClr val="002060"/>
              </a:solidFill>
              <a:latin typeface="Lucida Handwriting" pitchFamily="66" charset="0"/>
            </a:endParaRPr>
          </a:p>
        </p:txBody>
      </p:sp>
      <p:sp>
        <p:nvSpPr>
          <p:cNvPr id="3" name="Rettangolo 2"/>
          <p:cNvSpPr/>
          <p:nvPr/>
        </p:nvSpPr>
        <p:spPr>
          <a:xfrm>
            <a:off x="107504" y="1316961"/>
            <a:ext cx="8928992" cy="5068054"/>
          </a:xfrm>
          <a:prstGeom prst="rect">
            <a:avLst/>
          </a:prstGeom>
        </p:spPr>
        <p:txBody>
          <a:bodyPr wrap="square">
            <a:spAutoFit/>
          </a:bodyPr>
          <a:lstStyle/>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i="1" kern="0" dirty="0">
                <a:solidFill>
                  <a:srgbClr val="002060"/>
                </a:solidFill>
                <a:latin typeface="Lucida Handwriting" pitchFamily="66" charset="0"/>
              </a:rPr>
              <a:t>Obiettivo:</a:t>
            </a:r>
            <a:r>
              <a:rPr lang="it-IT" sz="2000" i="1" kern="0" dirty="0">
                <a:solidFill>
                  <a:srgbClr val="002060"/>
                </a:solidFill>
                <a:latin typeface="Lucida Handwriting" pitchFamily="66" charset="0"/>
              </a:rPr>
              <a:t> favorire l’attaccamento al </a:t>
            </a:r>
            <a:r>
              <a:rPr lang="it-IT" sz="2000" i="1" kern="0" dirty="0" smtClean="0">
                <a:solidFill>
                  <a:srgbClr val="002060"/>
                </a:solidFill>
                <a:latin typeface="Lucida Handwriting" pitchFamily="66" charset="0"/>
              </a:rPr>
              <a:t>seno</a:t>
            </a: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precoce del neonato</a:t>
            </a:r>
            <a:endParaRPr lang="it-IT" sz="2000" i="1" kern="0" dirty="0">
              <a:solidFill>
                <a:srgbClr val="002060"/>
              </a:solidFill>
              <a:latin typeface="Lucida Handwriting" pitchFamily="66" charset="0"/>
            </a:endParaRPr>
          </a:p>
          <a:p>
            <a:pPr marL="341313" lvl="0" indent="-341313" algn="ctr" defTabSz="449263" fontAlgn="base">
              <a:spcBef>
                <a:spcPts val="75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smtClean="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smtClean="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kern="0" dirty="0">
              <a:solidFill>
                <a:srgbClr val="002060"/>
              </a:solidFill>
              <a:latin typeface="Lucida Handwriting" pitchFamily="66" charset="0"/>
            </a:endParaRPr>
          </a:p>
          <a:p>
            <a:pPr lvl="0" algn="ctr" defTabSz="449263" fontAlgn="base">
              <a:lnSpc>
                <a:spcPct val="150000"/>
              </a:lnSpc>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Sorvegliare </a:t>
            </a:r>
            <a:r>
              <a:rPr lang="it-IT" sz="2000" i="1" kern="0" dirty="0">
                <a:solidFill>
                  <a:srgbClr val="002060"/>
                </a:solidFill>
                <a:latin typeface="Lucida Handwriting" pitchFamily="66" charset="0"/>
              </a:rPr>
              <a:t>il secondamento </a:t>
            </a:r>
            <a:r>
              <a:rPr lang="it-IT" sz="2000" i="1" kern="0" dirty="0" smtClean="0">
                <a:solidFill>
                  <a:srgbClr val="002060"/>
                </a:solidFill>
                <a:latin typeface="Lucida Handwriting" pitchFamily="66" charset="0"/>
              </a:rPr>
              <a:t>affinché </a:t>
            </a:r>
            <a:r>
              <a:rPr lang="it-IT" sz="2000" i="1" kern="0" dirty="0">
                <a:solidFill>
                  <a:srgbClr val="002060"/>
                </a:solidFill>
                <a:latin typeface="Lucida Handwriting" pitchFamily="66" charset="0"/>
              </a:rPr>
              <a:t>non insorgano complicanze soprattutto di natura emorragica.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2315736"/>
            <a:ext cx="4857750" cy="2762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7377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2828" y="188640"/>
            <a:ext cx="8820472" cy="1261884"/>
          </a:xfrm>
          <a:prstGeom prst="rect">
            <a:avLst/>
          </a:prstGeom>
        </p:spPr>
        <p:txBody>
          <a:bodyPr wrap="square">
            <a:spAutoFit/>
          </a:bodyPr>
          <a:lstStyle/>
          <a:p>
            <a:pPr algn="ctr"/>
            <a:r>
              <a:rPr lang="it-IT" sz="3800" b="1" i="1" kern="0" dirty="0">
                <a:solidFill>
                  <a:srgbClr val="002060"/>
                </a:solidFill>
                <a:latin typeface="Lucida Handwriting" pitchFamily="66" charset="0"/>
              </a:rPr>
              <a:t>Interventi infermieristici durante il secondamento</a:t>
            </a:r>
            <a:endParaRPr lang="it-IT" b="1" i="1" dirty="0">
              <a:solidFill>
                <a:srgbClr val="002060"/>
              </a:solidFill>
              <a:latin typeface="Lucida Handwriting" pitchFamily="66" charset="0"/>
            </a:endParaRPr>
          </a:p>
        </p:txBody>
      </p:sp>
      <p:sp>
        <p:nvSpPr>
          <p:cNvPr id="3" name="Rettangolo 2"/>
          <p:cNvSpPr/>
          <p:nvPr/>
        </p:nvSpPr>
        <p:spPr>
          <a:xfrm>
            <a:off x="102084" y="2132856"/>
            <a:ext cx="8820472" cy="2451953"/>
          </a:xfrm>
          <a:prstGeom prst="rect">
            <a:avLst/>
          </a:prstGeom>
        </p:spPr>
        <p:txBody>
          <a:bodyPr wrap="square">
            <a:spAutoFit/>
          </a:bodyPr>
          <a:lstStyle/>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Attaccare al seno il neonato</a:t>
            </a: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Rilevare </a:t>
            </a:r>
            <a:r>
              <a:rPr lang="it-IT" sz="2000" i="1" kern="0" dirty="0">
                <a:solidFill>
                  <a:srgbClr val="002060"/>
                </a:solidFill>
                <a:latin typeface="Lucida Handwriting" pitchFamily="66" charset="0"/>
              </a:rPr>
              <a:t>i parametri </a:t>
            </a:r>
            <a:r>
              <a:rPr lang="it-IT" sz="2000" i="1" kern="0" dirty="0" smtClean="0">
                <a:solidFill>
                  <a:srgbClr val="002060"/>
                </a:solidFill>
                <a:latin typeface="Lucida Handwriting" pitchFamily="66" charset="0"/>
              </a:rPr>
              <a:t>vitali</a:t>
            </a: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Controllare  placenta e annessi</a:t>
            </a: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smtClean="0">
                <a:solidFill>
                  <a:srgbClr val="002060"/>
                </a:solidFill>
                <a:latin typeface="Lucida Handwriting" pitchFamily="66" charset="0"/>
              </a:rPr>
              <a:t>Assistere  il medico  in caso di secondamento manuale</a:t>
            </a:r>
            <a:endParaRPr lang="it-IT" sz="2000" i="1" kern="0" dirty="0">
              <a:solidFill>
                <a:srgbClr val="002060"/>
              </a:solidFill>
              <a:latin typeface="Lucida Handwriting" pitchFamily="66" charset="0"/>
            </a:endParaRP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Assistere l’ostetrica nell’effettuare la sutura perineale</a:t>
            </a:r>
          </a:p>
          <a:p>
            <a:pPr lvl="0" algn="ctr" defTabSz="449263" fontAlgn="base">
              <a:spcBef>
                <a:spcPts val="750"/>
              </a:spcBef>
              <a:spcAft>
                <a:spcPct val="0"/>
              </a:spcAft>
              <a:buClr>
                <a:srgbClr val="CC99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kern="0" dirty="0">
                <a:solidFill>
                  <a:srgbClr val="002060"/>
                </a:solidFill>
                <a:latin typeface="Lucida Handwriting" pitchFamily="66" charset="0"/>
              </a:rPr>
              <a:t>Controllare le </a:t>
            </a:r>
            <a:r>
              <a:rPr lang="it-IT" sz="2000" i="1" kern="0" dirty="0" smtClean="0">
                <a:solidFill>
                  <a:srgbClr val="002060"/>
                </a:solidFill>
                <a:latin typeface="Lucida Handwriting" pitchFamily="66" charset="0"/>
              </a:rPr>
              <a:t>perdite</a:t>
            </a:r>
            <a:endParaRPr lang="it-IT" sz="2000" i="1" kern="0" dirty="0">
              <a:solidFill>
                <a:srgbClr val="002060"/>
              </a:solidFill>
              <a:latin typeface="Lucida Handwriting" pitchFamily="66" charset="0"/>
            </a:endParaRPr>
          </a:p>
        </p:txBody>
      </p:sp>
    </p:spTree>
    <p:extLst>
      <p:ext uri="{BB962C8B-B14F-4D97-AF65-F5344CB8AC3E}">
        <p14:creationId xmlns:p14="http://schemas.microsoft.com/office/powerpoint/2010/main" val="21041092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07192" y="260648"/>
            <a:ext cx="7848872" cy="738664"/>
          </a:xfrm>
          <a:prstGeom prst="rect">
            <a:avLst/>
          </a:prstGeom>
        </p:spPr>
        <p:txBody>
          <a:bodyPr wrap="square">
            <a:spAutoFit/>
          </a:bodyPr>
          <a:lstStyle/>
          <a:p>
            <a:pPr algn="ctr"/>
            <a:r>
              <a:rPr lang="it-IT" sz="4200" b="1" i="1" kern="0" dirty="0">
                <a:solidFill>
                  <a:srgbClr val="002060"/>
                </a:solidFill>
                <a:latin typeface="Lucida Handwriting" pitchFamily="66" charset="0"/>
              </a:rPr>
              <a:t>Il post partum</a:t>
            </a:r>
            <a:endParaRPr lang="it-IT" b="1" i="1" dirty="0">
              <a:solidFill>
                <a:srgbClr val="002060"/>
              </a:solidFill>
              <a:latin typeface="Lucida Handwriting" pitchFamily="66" charset="0"/>
            </a:endParaRPr>
          </a:p>
        </p:txBody>
      </p:sp>
      <p:sp>
        <p:nvSpPr>
          <p:cNvPr id="3" name="Rettangolo 2"/>
          <p:cNvSpPr/>
          <p:nvPr/>
        </p:nvSpPr>
        <p:spPr>
          <a:xfrm>
            <a:off x="251520" y="1196752"/>
            <a:ext cx="8712968" cy="4914166"/>
          </a:xfrm>
          <a:prstGeom prst="rect">
            <a:avLst/>
          </a:prstGeom>
        </p:spPr>
        <p:txBody>
          <a:bodyPr wrap="square">
            <a:spAutoFit/>
          </a:bodyPr>
          <a:lstStyle/>
          <a:p>
            <a:pPr marL="341313" lvl="0" indent="-341313" algn="ctr" defTabSz="449263" fontAlgn="base">
              <a:spcBef>
                <a:spcPts val="7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Periodo della durata di due ore dall’espulsione </a:t>
            </a:r>
            <a:endParaRPr lang="it-IT" sz="2000" i="1" kern="0" dirty="0" smtClean="0">
              <a:solidFill>
                <a:srgbClr val="002060"/>
              </a:solidFill>
              <a:latin typeface="Lucida Handwriting" pitchFamily="66" charset="0"/>
            </a:endParaRPr>
          </a:p>
          <a:p>
            <a:pPr marL="341313" lvl="0" indent="-341313" algn="ctr" defTabSz="449263" fontAlgn="base">
              <a:spcBef>
                <a:spcPts val="7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della </a:t>
            </a:r>
            <a:r>
              <a:rPr lang="it-IT" sz="2000" i="1" kern="0" dirty="0">
                <a:solidFill>
                  <a:srgbClr val="002060"/>
                </a:solidFill>
                <a:latin typeface="Lucida Handwriting" pitchFamily="66" charset="0"/>
              </a:rPr>
              <a:t>placenta. </a:t>
            </a:r>
            <a:endParaRPr lang="it-IT" sz="2000" i="1" kern="0" dirty="0" smtClean="0">
              <a:solidFill>
                <a:srgbClr val="002060"/>
              </a:solidFill>
              <a:latin typeface="Lucida Handwriting" pitchFamily="66" charset="0"/>
            </a:endParaRPr>
          </a:p>
          <a:p>
            <a:pPr marL="341313" lvl="0" indent="-341313" algn="ctr" defTabSz="449263" fontAlgn="base">
              <a:spcBef>
                <a:spcPts val="7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Emostasi </a:t>
            </a:r>
            <a:r>
              <a:rPr lang="it-IT" sz="2000" i="1" kern="0" dirty="0">
                <a:solidFill>
                  <a:srgbClr val="002060"/>
                </a:solidFill>
                <a:latin typeface="Lucida Handwriting" pitchFamily="66" charset="0"/>
              </a:rPr>
              <a:t>meccanica nella zona di inserzione placentare. </a:t>
            </a:r>
          </a:p>
          <a:p>
            <a:pPr lvl="0" algn="ctr" defTabSz="449263" fontAlgn="base">
              <a:spcBef>
                <a:spcPts val="7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Collaborare con l’ostetrica nel:</a:t>
            </a:r>
          </a:p>
          <a:p>
            <a:pPr lvl="0" algn="ctr" defTabSz="449263" fontAlgn="base">
              <a:spcBef>
                <a:spcPts val="750"/>
              </a:spcBef>
              <a:spcAft>
                <a:spcPct val="0"/>
              </a:spcAft>
              <a:buClr>
                <a:srgbClr val="CC9900"/>
              </a:buClr>
              <a:buSzPct val="65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 controllo </a:t>
            </a:r>
            <a:r>
              <a:rPr lang="it-IT" sz="2000" i="1" kern="0" dirty="0">
                <a:solidFill>
                  <a:srgbClr val="002060"/>
                </a:solidFill>
                <a:latin typeface="Lucida Handwriting" pitchFamily="66" charset="0"/>
              </a:rPr>
              <a:t>delle perdite vaginali</a:t>
            </a:r>
          </a:p>
          <a:p>
            <a:pPr marL="342900" lvl="0" indent="-342900" algn="ctr" defTabSz="449263" fontAlgn="base">
              <a:spcBef>
                <a:spcPts val="750"/>
              </a:spcBef>
              <a:spcAft>
                <a:spcPct val="0"/>
              </a:spcAft>
              <a:buClr>
                <a:srgbClr val="CC9900"/>
              </a:buClr>
              <a:buSzPct val="65000"/>
              <a:buFontTx/>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controllo </a:t>
            </a:r>
            <a:r>
              <a:rPr lang="it-IT" sz="2000" i="1" kern="0" dirty="0">
                <a:solidFill>
                  <a:srgbClr val="002060"/>
                </a:solidFill>
                <a:latin typeface="Lucida Handwriting" pitchFamily="66" charset="0"/>
              </a:rPr>
              <a:t>del globo di </a:t>
            </a:r>
            <a:r>
              <a:rPr lang="it-IT" sz="2000" i="1" kern="0" dirty="0" smtClean="0">
                <a:solidFill>
                  <a:srgbClr val="002060"/>
                </a:solidFill>
                <a:latin typeface="Lucida Handwriting" pitchFamily="66" charset="0"/>
              </a:rPr>
              <a:t>sicurezza </a:t>
            </a:r>
          </a:p>
          <a:p>
            <a:pPr marL="342900" lvl="0" indent="-342900" algn="ctr" defTabSz="449263" fontAlgn="base">
              <a:spcBef>
                <a:spcPts val="750"/>
              </a:spcBef>
              <a:spcAft>
                <a:spcPct val="0"/>
              </a:spcAft>
              <a:buClr>
                <a:srgbClr val="CC9900"/>
              </a:buClr>
              <a:buSzPct val="65000"/>
              <a:buFontTx/>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a:t>
            </a:r>
            <a:r>
              <a:rPr lang="it-IT" sz="2000" i="1" dirty="0" smtClean="0">
                <a:solidFill>
                  <a:srgbClr val="002060"/>
                </a:solidFill>
                <a:latin typeface="Lucida Handwriting" pitchFamily="66" charset="0"/>
              </a:rPr>
              <a:t>Tumefazione </a:t>
            </a:r>
            <a:r>
              <a:rPr lang="it-IT" sz="2000" i="1" dirty="0">
                <a:solidFill>
                  <a:srgbClr val="002060"/>
                </a:solidFill>
                <a:latin typeface="Lucida Handwriting" pitchFamily="66" charset="0"/>
              </a:rPr>
              <a:t>della zona pelvica che presentano </a:t>
            </a:r>
            <a:endParaRPr lang="it-IT" sz="2000" i="1" dirty="0" smtClean="0">
              <a:solidFill>
                <a:srgbClr val="002060"/>
              </a:solidFill>
              <a:latin typeface="Lucida Handwriting" pitchFamily="66" charset="0"/>
            </a:endParaRPr>
          </a:p>
          <a:p>
            <a:pPr marL="342900" lvl="0" indent="-342900" algn="ctr" defTabSz="449263" fontAlgn="base">
              <a:spcBef>
                <a:spcPts val="750"/>
              </a:spcBef>
              <a:spcAft>
                <a:spcPct val="0"/>
              </a:spcAft>
              <a:buClr>
                <a:srgbClr val="CC9900"/>
              </a:buClr>
              <a:buSzPct val="65000"/>
              <a:buFontTx/>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dirty="0" smtClean="0">
                <a:solidFill>
                  <a:srgbClr val="002060"/>
                </a:solidFill>
                <a:latin typeface="Lucida Handwriting" pitchFamily="66" charset="0"/>
              </a:rPr>
              <a:t>le </a:t>
            </a:r>
            <a:r>
              <a:rPr lang="it-IT" sz="2000" i="1" dirty="0">
                <a:solidFill>
                  <a:srgbClr val="002060"/>
                </a:solidFill>
                <a:latin typeface="Lucida Handwriting" pitchFamily="66" charset="0"/>
              </a:rPr>
              <a:t>donne successivamente al </a:t>
            </a:r>
            <a:r>
              <a:rPr lang="it-IT" sz="2000" i="1" dirty="0" smtClean="0">
                <a:solidFill>
                  <a:srgbClr val="002060"/>
                </a:solidFill>
                <a:latin typeface="Lucida Handwriting" pitchFamily="66" charset="0"/>
              </a:rPr>
              <a:t>parto, causata </a:t>
            </a:r>
            <a:r>
              <a:rPr lang="it-IT" sz="2000" i="1" dirty="0">
                <a:solidFill>
                  <a:srgbClr val="002060"/>
                </a:solidFill>
                <a:latin typeface="Lucida Handwriting" pitchFamily="66" charset="0"/>
              </a:rPr>
              <a:t>dalla </a:t>
            </a:r>
            <a:endParaRPr lang="it-IT" sz="2000" i="1" dirty="0" smtClean="0">
              <a:solidFill>
                <a:srgbClr val="002060"/>
              </a:solidFill>
              <a:latin typeface="Lucida Handwriting" pitchFamily="66" charset="0"/>
            </a:endParaRPr>
          </a:p>
          <a:p>
            <a:pPr marL="342900" lvl="0" indent="-342900" algn="ctr" defTabSz="449263" fontAlgn="base">
              <a:spcBef>
                <a:spcPts val="750"/>
              </a:spcBef>
              <a:spcAft>
                <a:spcPct val="0"/>
              </a:spcAft>
              <a:buClr>
                <a:srgbClr val="CC9900"/>
              </a:buClr>
              <a:buSzPct val="65000"/>
              <a:buFontTx/>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dirty="0" smtClean="0">
                <a:solidFill>
                  <a:srgbClr val="002060"/>
                </a:solidFill>
                <a:latin typeface="Lucida Handwriting" pitchFamily="66" charset="0"/>
              </a:rPr>
              <a:t>contrazione </a:t>
            </a:r>
            <a:r>
              <a:rPr lang="it-IT" sz="2000" i="1" dirty="0">
                <a:solidFill>
                  <a:srgbClr val="002060"/>
                </a:solidFill>
                <a:latin typeface="Lucida Handwriting" pitchFamily="66" charset="0"/>
              </a:rPr>
              <a:t>dei muscoli </a:t>
            </a:r>
            <a:r>
              <a:rPr lang="it-IT" sz="2000" i="1" dirty="0" smtClean="0">
                <a:solidFill>
                  <a:srgbClr val="002060"/>
                </a:solidFill>
                <a:latin typeface="Lucida Handwriting" pitchFamily="66" charset="0"/>
              </a:rPr>
              <a:t>dell’utero, con </a:t>
            </a:r>
            <a:r>
              <a:rPr lang="it-IT" sz="2000" i="1" dirty="0">
                <a:solidFill>
                  <a:srgbClr val="002060"/>
                </a:solidFill>
                <a:latin typeface="Lucida Handwriting" pitchFamily="66" charset="0"/>
              </a:rPr>
              <a:t>funzione </a:t>
            </a:r>
            <a:endParaRPr lang="it-IT" sz="2000" i="1" dirty="0" smtClean="0">
              <a:solidFill>
                <a:srgbClr val="002060"/>
              </a:solidFill>
              <a:latin typeface="Lucida Handwriting" pitchFamily="66" charset="0"/>
            </a:endParaRPr>
          </a:p>
          <a:p>
            <a:pPr marL="342900" lvl="0" indent="-342900" algn="ctr" defTabSz="449263" fontAlgn="base">
              <a:spcBef>
                <a:spcPts val="750"/>
              </a:spcBef>
              <a:spcAft>
                <a:spcPct val="0"/>
              </a:spcAft>
              <a:buClr>
                <a:srgbClr val="CC9900"/>
              </a:buClr>
              <a:buSzPct val="65000"/>
              <a:buFontTx/>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dirty="0" smtClean="0">
                <a:solidFill>
                  <a:srgbClr val="002060"/>
                </a:solidFill>
                <a:latin typeface="Lucida Handwriting" pitchFamily="66" charset="0"/>
              </a:rPr>
              <a:t>d’interrompere </a:t>
            </a:r>
            <a:r>
              <a:rPr lang="it-IT" sz="2000" i="1" dirty="0">
                <a:solidFill>
                  <a:srgbClr val="002060"/>
                </a:solidFill>
                <a:latin typeface="Lucida Handwriting" pitchFamily="66" charset="0"/>
              </a:rPr>
              <a:t>l’emorragia conseguente al parto.</a:t>
            </a:r>
            <a:endParaRPr lang="it-IT" sz="2000" i="1" kern="0" dirty="0">
              <a:solidFill>
                <a:srgbClr val="002060"/>
              </a:solidFill>
              <a:latin typeface="Lucida Handwriting" pitchFamily="66" charset="0"/>
            </a:endParaRPr>
          </a:p>
          <a:p>
            <a:pPr lvl="0" algn="ctr" defTabSz="449263" fontAlgn="base">
              <a:spcBef>
                <a:spcPts val="750"/>
              </a:spcBef>
              <a:spcAft>
                <a:spcPct val="0"/>
              </a:spcAft>
              <a:buClr>
                <a:srgbClr val="CC9900"/>
              </a:buClr>
              <a:buSzPct val="65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 controllo </a:t>
            </a:r>
            <a:r>
              <a:rPr lang="it-IT" sz="2000" i="1" kern="0" dirty="0">
                <a:solidFill>
                  <a:srgbClr val="002060"/>
                </a:solidFill>
                <a:latin typeface="Lucida Handwriting" pitchFamily="66" charset="0"/>
              </a:rPr>
              <a:t>suture perineali</a:t>
            </a:r>
          </a:p>
          <a:p>
            <a:pPr lvl="0" algn="ctr" defTabSz="449263" fontAlgn="base">
              <a:spcBef>
                <a:spcPts val="750"/>
              </a:spcBef>
              <a:spcAft>
                <a:spcPct val="0"/>
              </a:spcAft>
              <a:buClr>
                <a:srgbClr val="CC9900"/>
              </a:buClr>
              <a:buSzPct val="65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 controllo </a:t>
            </a:r>
            <a:r>
              <a:rPr lang="it-IT" sz="2000" i="1" kern="0" dirty="0">
                <a:solidFill>
                  <a:srgbClr val="002060"/>
                </a:solidFill>
                <a:latin typeface="Lucida Handwriting" pitchFamily="66" charset="0"/>
              </a:rPr>
              <a:t>parametri vitali </a:t>
            </a:r>
          </a:p>
        </p:txBody>
      </p:sp>
    </p:spTree>
    <p:extLst>
      <p:ext uri="{BB962C8B-B14F-4D97-AF65-F5344CB8AC3E}">
        <p14:creationId xmlns:p14="http://schemas.microsoft.com/office/powerpoint/2010/main" val="3442226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6632"/>
            <a:ext cx="9036496" cy="1077218"/>
          </a:xfrm>
          <a:prstGeom prst="rect">
            <a:avLst/>
          </a:prstGeom>
        </p:spPr>
        <p:txBody>
          <a:bodyPr wrap="square">
            <a:spAutoFit/>
          </a:bodyPr>
          <a:lstStyle/>
          <a:p>
            <a:pPr algn="ctr"/>
            <a:r>
              <a:rPr lang="it-IT" sz="3200" b="1" i="1" kern="0" dirty="0">
                <a:solidFill>
                  <a:srgbClr val="002060"/>
                </a:solidFill>
                <a:latin typeface="Lucida Handwriting" pitchFamily="66" charset="0"/>
              </a:rPr>
              <a:t>Assistenza, sorveglianza </a:t>
            </a:r>
            <a:r>
              <a:rPr lang="it-IT" sz="3200" b="1" i="1" kern="0" dirty="0" smtClean="0">
                <a:solidFill>
                  <a:srgbClr val="002060"/>
                </a:solidFill>
                <a:latin typeface="Lucida Handwriting" pitchFamily="66" charset="0"/>
              </a:rPr>
              <a:t>e interventi </a:t>
            </a:r>
            <a:r>
              <a:rPr lang="it-IT" sz="3200" b="1" i="1" kern="0" dirty="0">
                <a:solidFill>
                  <a:srgbClr val="002060"/>
                </a:solidFill>
                <a:latin typeface="Lucida Handwriting" pitchFamily="66" charset="0"/>
              </a:rPr>
              <a:t>infermieristici  </a:t>
            </a:r>
            <a:r>
              <a:rPr lang="it-IT" sz="3200" b="1" i="1" kern="0" dirty="0" smtClean="0">
                <a:solidFill>
                  <a:srgbClr val="002060"/>
                </a:solidFill>
                <a:latin typeface="Lucida Handwriting" pitchFamily="66" charset="0"/>
              </a:rPr>
              <a:t>alla  puerpera</a:t>
            </a:r>
            <a:endParaRPr lang="it-IT" sz="3200" b="1" i="1" dirty="0">
              <a:solidFill>
                <a:srgbClr val="002060"/>
              </a:solidFill>
              <a:latin typeface="Lucida Handwriting" pitchFamily="66" charset="0"/>
            </a:endParaRPr>
          </a:p>
        </p:txBody>
      </p:sp>
      <p:sp>
        <p:nvSpPr>
          <p:cNvPr id="3" name="Rettangolo 2"/>
          <p:cNvSpPr/>
          <p:nvPr/>
        </p:nvSpPr>
        <p:spPr>
          <a:xfrm>
            <a:off x="160472" y="2224752"/>
            <a:ext cx="8712968" cy="1754326"/>
          </a:xfrm>
          <a:prstGeom prst="rect">
            <a:avLst/>
          </a:prstGeom>
        </p:spPr>
        <p:txBody>
          <a:bodyPr wrap="square">
            <a:spAutoFit/>
          </a:bodyPr>
          <a:lstStyle/>
          <a:p>
            <a:pPr algn="ctr">
              <a:lnSpc>
                <a:spcPct val="150000"/>
              </a:lnSpc>
            </a:pPr>
            <a:r>
              <a:rPr lang="it-IT" sz="2400" i="1" kern="0" dirty="0">
                <a:solidFill>
                  <a:srgbClr val="002060"/>
                </a:solidFill>
                <a:latin typeface="Lucida Handwriting" pitchFamily="66" charset="0"/>
              </a:rPr>
              <a:t>Preliminare </a:t>
            </a:r>
            <a:r>
              <a:rPr lang="it-IT" sz="2400" i="1" kern="0" dirty="0" smtClean="0">
                <a:solidFill>
                  <a:srgbClr val="002060"/>
                </a:solidFill>
                <a:latin typeface="Lucida Handwriting" pitchFamily="66" charset="0"/>
              </a:rPr>
              <a:t>per la  pianificazione </a:t>
            </a:r>
          </a:p>
          <a:p>
            <a:pPr algn="ctr">
              <a:lnSpc>
                <a:spcPct val="150000"/>
              </a:lnSpc>
            </a:pPr>
            <a:r>
              <a:rPr lang="it-IT" sz="2400" i="1" kern="0" dirty="0" smtClean="0">
                <a:solidFill>
                  <a:srgbClr val="002060"/>
                </a:solidFill>
                <a:latin typeface="Lucida Handwriting" pitchFamily="66" charset="0"/>
              </a:rPr>
              <a:t>degli interventi è </a:t>
            </a:r>
            <a:r>
              <a:rPr lang="it-IT" sz="2400" i="1" kern="0" dirty="0">
                <a:solidFill>
                  <a:srgbClr val="002060"/>
                </a:solidFill>
                <a:latin typeface="Lucida Handwriting" pitchFamily="66" charset="0"/>
              </a:rPr>
              <a:t>la raccolta </a:t>
            </a:r>
            <a:r>
              <a:rPr lang="it-IT" sz="2400" i="1" kern="0" dirty="0" smtClean="0">
                <a:solidFill>
                  <a:srgbClr val="002060"/>
                </a:solidFill>
                <a:latin typeface="Lucida Handwriting" pitchFamily="66" charset="0"/>
              </a:rPr>
              <a:t>dati </a:t>
            </a:r>
          </a:p>
          <a:p>
            <a:pPr algn="ctr">
              <a:lnSpc>
                <a:spcPct val="150000"/>
              </a:lnSpc>
            </a:pPr>
            <a:r>
              <a:rPr lang="it-IT" sz="2400" i="1" kern="0" dirty="0" smtClean="0">
                <a:solidFill>
                  <a:srgbClr val="002060"/>
                </a:solidFill>
                <a:latin typeface="Lucida Handwriting" pitchFamily="66" charset="0"/>
              </a:rPr>
              <a:t>e l’informazione</a:t>
            </a:r>
            <a:endParaRPr lang="it-IT" sz="2400" i="1" dirty="0">
              <a:solidFill>
                <a:srgbClr val="002060"/>
              </a:solidFill>
              <a:latin typeface="Lucida Handwriting" pitchFamily="66" charset="0"/>
            </a:endParaRPr>
          </a:p>
        </p:txBody>
      </p:sp>
      <p:sp>
        <p:nvSpPr>
          <p:cNvPr id="4" name="Rettangolo 3"/>
          <p:cNvSpPr/>
          <p:nvPr/>
        </p:nvSpPr>
        <p:spPr>
          <a:xfrm>
            <a:off x="179512" y="2924944"/>
            <a:ext cx="8712968" cy="353943"/>
          </a:xfrm>
          <a:prstGeom prst="rect">
            <a:avLst/>
          </a:prstGeom>
        </p:spPr>
        <p:txBody>
          <a:bodyPr wrap="square">
            <a:spAutoFit/>
          </a:bodyPr>
          <a:lstStyle/>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 </a:t>
            </a:r>
            <a:endParaRPr lang="it-IT" sz="2000" i="1" kern="0" dirty="0">
              <a:solidFill>
                <a:srgbClr val="002060"/>
              </a:solidFill>
              <a:latin typeface="Lucida Handwriting"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08" y="4149080"/>
            <a:ext cx="3096344" cy="223224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096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84" y="1265858"/>
            <a:ext cx="9144000" cy="6326347"/>
          </a:xfrm>
          <a:prstGeom prst="rect">
            <a:avLst/>
          </a:prstGeom>
        </p:spPr>
        <p:txBody>
          <a:bodyPr wrap="square">
            <a:spAutoFit/>
          </a:bodyPr>
          <a:lstStyle/>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400" b="1" i="1" kern="0" dirty="0" smtClean="0">
              <a:solidFill>
                <a:srgbClr val="002060"/>
              </a:solidFill>
              <a:latin typeface="Lucida Handwriting" pitchFamily="66" charset="0"/>
            </a:endParaRPr>
          </a:p>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400" b="1" i="1" kern="0" dirty="0" smtClean="0">
                <a:solidFill>
                  <a:srgbClr val="002060"/>
                </a:solidFill>
                <a:latin typeface="Lucida Handwriting" pitchFamily="66" charset="0"/>
              </a:rPr>
              <a:t>Obiettivi </a:t>
            </a:r>
            <a:r>
              <a:rPr lang="it-IT" sz="2400" b="1" i="1" kern="0" dirty="0">
                <a:solidFill>
                  <a:srgbClr val="002060"/>
                </a:solidFill>
                <a:latin typeface="Lucida Handwriting" pitchFamily="66" charset="0"/>
              </a:rPr>
              <a:t>assistenziali: </a:t>
            </a:r>
            <a:endParaRPr lang="it-IT" sz="2400" b="1" i="1" kern="0" dirty="0" smtClean="0">
              <a:solidFill>
                <a:srgbClr val="002060"/>
              </a:solidFill>
              <a:latin typeface="Lucida Handwriting" pitchFamily="66" charset="0"/>
            </a:endParaRPr>
          </a:p>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400" b="1" i="1" kern="0" dirty="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Favorire l’involuzione uterina e la guarigione </a:t>
            </a:r>
          </a:p>
          <a:p>
            <a:pPr marL="341313" lvl="0" indent="-341313" algn="ctr" defTabSz="449263" fontAlgn="base">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della </a:t>
            </a:r>
            <a:r>
              <a:rPr lang="it-IT" sz="2000" i="1" kern="0" dirty="0">
                <a:solidFill>
                  <a:srgbClr val="002060"/>
                </a:solidFill>
                <a:latin typeface="Lucida Handwriting" pitchFamily="66" charset="0"/>
              </a:rPr>
              <a:t>lesione </a:t>
            </a:r>
            <a:r>
              <a:rPr lang="it-IT" sz="2000" i="1" kern="0" dirty="0" smtClean="0">
                <a:solidFill>
                  <a:srgbClr val="002060"/>
                </a:solidFill>
                <a:latin typeface="Lucida Handwriting" pitchFamily="66" charset="0"/>
              </a:rPr>
              <a:t>placentare</a:t>
            </a:r>
            <a:endParaRPr lang="it-IT" sz="2000" i="1" kern="0" dirty="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Favorire la guarigione delle lesioni vaginali, </a:t>
            </a:r>
            <a:endParaRPr lang="it-IT" sz="2000" i="1" kern="0" dirty="0" smtClean="0">
              <a:solidFill>
                <a:srgbClr val="002060"/>
              </a:solidFill>
              <a:latin typeface="Lucida Handwriting" pitchFamily="66" charset="0"/>
            </a:endParaRPr>
          </a:p>
          <a:p>
            <a:pPr lvl="0" algn="ctr" defTabSz="449263" fontAlgn="base">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vulvari </a:t>
            </a:r>
            <a:r>
              <a:rPr lang="it-IT" sz="2000" i="1" kern="0" dirty="0">
                <a:solidFill>
                  <a:srgbClr val="002060"/>
                </a:solidFill>
                <a:latin typeface="Lucida Handwriting" pitchFamily="66" charset="0"/>
              </a:rPr>
              <a:t>e perineali</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Favorire l’eliminazione urinaria e intestinale</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Mantenere un adeguata temperatura </a:t>
            </a:r>
            <a:r>
              <a:rPr lang="it-IT" sz="2000" i="1" kern="0" dirty="0" smtClean="0">
                <a:solidFill>
                  <a:srgbClr val="002060"/>
                </a:solidFill>
                <a:latin typeface="Lucida Handwriting" pitchFamily="66" charset="0"/>
              </a:rPr>
              <a:t>corporea</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Mantenere una corretta </a:t>
            </a:r>
            <a:r>
              <a:rPr lang="it-IT" sz="2000" i="1" kern="0" dirty="0" smtClean="0">
                <a:solidFill>
                  <a:srgbClr val="002060"/>
                </a:solidFill>
                <a:latin typeface="Lucida Handwriting" pitchFamily="66" charset="0"/>
              </a:rPr>
              <a:t>alimentazione</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Mantenere un adeguata cura del </a:t>
            </a:r>
            <a:r>
              <a:rPr lang="it-IT" sz="2000" i="1" kern="0" dirty="0" smtClean="0">
                <a:solidFill>
                  <a:srgbClr val="002060"/>
                </a:solidFill>
                <a:latin typeface="Lucida Handwriting" pitchFamily="66" charset="0"/>
              </a:rPr>
              <a:t>corpo</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Mantenere </a:t>
            </a:r>
            <a:r>
              <a:rPr lang="it-IT" sz="2000" i="1" kern="0" dirty="0">
                <a:solidFill>
                  <a:srgbClr val="002060"/>
                </a:solidFill>
                <a:latin typeface="Lucida Handwriting" pitchFamily="66" charset="0"/>
              </a:rPr>
              <a:t>una buona circolazione </a:t>
            </a:r>
            <a:r>
              <a:rPr lang="it-IT" sz="2000" i="1" kern="0" dirty="0" smtClean="0">
                <a:solidFill>
                  <a:srgbClr val="002060"/>
                </a:solidFill>
                <a:latin typeface="Lucida Handwriting" pitchFamily="66" charset="0"/>
              </a:rPr>
              <a:t>sanguigna</a:t>
            </a:r>
            <a:r>
              <a:rPr lang="it-IT" sz="2400" kern="0" dirty="0" smtClean="0">
                <a:solidFill>
                  <a:srgbClr val="000000"/>
                </a:solidFill>
                <a:latin typeface="Arial"/>
              </a:rPr>
              <a:t> </a:t>
            </a:r>
          </a:p>
          <a:p>
            <a:pPr lvl="0" algn="ctr" defTabSz="449263" fontAlgn="base">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i="1" kern="0" dirty="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i="1" kern="0" dirty="0" smtClean="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i="1" kern="0" dirty="0" smtClean="0">
              <a:solidFill>
                <a:srgbClr val="002060"/>
              </a:solidFill>
              <a:latin typeface="Lucida Handwriting" pitchFamily="66" charset="0"/>
            </a:endParaRPr>
          </a:p>
          <a:p>
            <a:pPr marL="342900" lvl="0" indent="-342900" algn="ctr" defTabSz="449263" fontAlgn="base">
              <a:lnSpc>
                <a:spcPct val="80000"/>
              </a:lnSpc>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i="1" kern="0" dirty="0">
              <a:solidFill>
                <a:srgbClr val="002060"/>
              </a:solidFill>
              <a:latin typeface="Lucida Handwriting" pitchFamily="66" charset="0"/>
            </a:endParaRPr>
          </a:p>
        </p:txBody>
      </p:sp>
      <p:sp>
        <p:nvSpPr>
          <p:cNvPr id="3" name="Rettangolo 2"/>
          <p:cNvSpPr/>
          <p:nvPr/>
        </p:nvSpPr>
        <p:spPr>
          <a:xfrm>
            <a:off x="4584"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Tree>
    <p:extLst>
      <p:ext uri="{BB962C8B-B14F-4D97-AF65-F5344CB8AC3E}">
        <p14:creationId xmlns:p14="http://schemas.microsoft.com/office/powerpoint/2010/main" val="4289151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260648"/>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4" name="Rettangolo 3"/>
          <p:cNvSpPr/>
          <p:nvPr/>
        </p:nvSpPr>
        <p:spPr>
          <a:xfrm>
            <a:off x="-38758" y="1772816"/>
            <a:ext cx="9156673" cy="4736168"/>
          </a:xfrm>
          <a:prstGeom prst="rect">
            <a:avLst/>
          </a:prstGeom>
        </p:spPr>
        <p:txBody>
          <a:bodyPr wrap="none">
            <a:spAutoFit/>
          </a:bodyPr>
          <a:lstStyle/>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400" b="1" i="1" kern="0" dirty="0">
                <a:solidFill>
                  <a:srgbClr val="002060"/>
                </a:solidFill>
                <a:latin typeface="Lucida Handwriting" pitchFamily="66" charset="0"/>
              </a:rPr>
              <a:t>Obiettivi assistenziali: </a:t>
            </a:r>
            <a:endParaRPr lang="it-IT" sz="2400" b="1" i="1" kern="0" dirty="0" smtClean="0">
              <a:solidFill>
                <a:srgbClr val="002060"/>
              </a:solidFill>
              <a:latin typeface="Lucida Handwriting" pitchFamily="66" charset="0"/>
            </a:endParaRPr>
          </a:p>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400" b="1" i="1" kern="0" dirty="0" smtClean="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Mantenere sonno e riposo adeguati</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Evitare </a:t>
            </a:r>
            <a:r>
              <a:rPr lang="it-IT" sz="2000" i="1" kern="0" dirty="0" smtClean="0">
                <a:solidFill>
                  <a:srgbClr val="002060"/>
                </a:solidFill>
                <a:latin typeface="Lucida Handwriting" pitchFamily="66" charset="0"/>
              </a:rPr>
              <a:t>l’Isoimmunizzazione </a:t>
            </a:r>
            <a:r>
              <a:rPr lang="it-IT" sz="2000" i="1" kern="0" dirty="0">
                <a:solidFill>
                  <a:srgbClr val="002060"/>
                </a:solidFill>
                <a:latin typeface="Lucida Handwriting" pitchFamily="66" charset="0"/>
              </a:rPr>
              <a:t>Materno Fetale da fattore Rh </a:t>
            </a:r>
            <a:endParaRPr lang="it-IT" sz="2000" i="1" kern="0" dirty="0" smtClean="0">
              <a:solidFill>
                <a:srgbClr val="002060"/>
              </a:solidFill>
              <a:latin typeface="Lucida Handwriting" pitchFamily="66" charset="0"/>
            </a:endParaRP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Riconoscere segni e sintomi di possibili </a:t>
            </a:r>
            <a:r>
              <a:rPr lang="it-IT" sz="2000" i="1" kern="0" dirty="0" smtClean="0">
                <a:solidFill>
                  <a:srgbClr val="002060"/>
                </a:solidFill>
                <a:latin typeface="Lucida Handwriting" pitchFamily="66" charset="0"/>
              </a:rPr>
              <a:t>patologie</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smtClean="0">
                <a:solidFill>
                  <a:srgbClr val="002060"/>
                </a:solidFill>
                <a:latin typeface="Lucida Handwriting" pitchFamily="66" charset="0"/>
              </a:rPr>
              <a:t>Favorire </a:t>
            </a:r>
            <a:r>
              <a:rPr lang="it-IT" sz="2000" i="1" kern="0" dirty="0">
                <a:solidFill>
                  <a:srgbClr val="002060"/>
                </a:solidFill>
                <a:latin typeface="Lucida Handwriting" pitchFamily="66" charset="0"/>
              </a:rPr>
              <a:t>l’allattamento al seno.</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Favorire il legame </a:t>
            </a:r>
            <a:r>
              <a:rPr lang="it-IT" sz="2000" i="1" kern="0" dirty="0" smtClean="0">
                <a:solidFill>
                  <a:srgbClr val="002060"/>
                </a:solidFill>
                <a:latin typeface="Lucida Handwriting" pitchFamily="66" charset="0"/>
              </a:rPr>
              <a:t>genitori-bambino</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Mantenere la tranquillità </a:t>
            </a:r>
            <a:r>
              <a:rPr lang="it-IT" sz="2000" i="1" kern="0" dirty="0" smtClean="0">
                <a:solidFill>
                  <a:srgbClr val="002060"/>
                </a:solidFill>
                <a:latin typeface="Lucida Handwriting" pitchFamily="66" charset="0"/>
              </a:rPr>
              <a:t>psicologica</a:t>
            </a:r>
          </a:p>
          <a:p>
            <a:pPr marL="342900" lvl="0" indent="-342900" algn="ctr" defTabSz="449263" fontAlgn="base">
              <a:spcBef>
                <a:spcPts val="650"/>
              </a:spcBef>
              <a:spcAft>
                <a:spcPct val="0"/>
              </a:spcAft>
              <a:buClr>
                <a:srgbClr val="000000"/>
              </a:buClr>
              <a:buSzPct val="100000"/>
              <a:buFont typeface="Wingdings" pitchFamily="2" charset="2"/>
              <a:buChar char="Ø"/>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Favorire la ripresa dell’attività sessuale ed </a:t>
            </a:r>
            <a:endParaRPr lang="it-IT" sz="2000" i="1" kern="0" dirty="0" smtClean="0">
              <a:solidFill>
                <a:srgbClr val="002060"/>
              </a:solidFill>
              <a:latin typeface="Lucida Handwriting" pitchFamily="66" charset="0"/>
            </a:endParaRPr>
          </a:p>
          <a:p>
            <a:pPr lvl="0" algn="ctr" defTabSz="449263" fontAlgn="base">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r>
              <a:rPr lang="it-IT" sz="2000" i="1" kern="0" dirty="0">
                <a:solidFill>
                  <a:srgbClr val="002060"/>
                </a:solidFill>
                <a:latin typeface="Lucida Handwriting" pitchFamily="66" charset="0"/>
              </a:rPr>
              <a:t>i</a:t>
            </a:r>
            <a:r>
              <a:rPr lang="it-IT" sz="2000" i="1" kern="0" dirty="0" smtClean="0">
                <a:solidFill>
                  <a:srgbClr val="002060"/>
                </a:solidFill>
                <a:latin typeface="Lucida Handwriting" pitchFamily="66" charset="0"/>
              </a:rPr>
              <a:t>mpedire eventuali </a:t>
            </a:r>
            <a:r>
              <a:rPr lang="it-IT" sz="2000" i="1" kern="0" dirty="0">
                <a:solidFill>
                  <a:srgbClr val="002060"/>
                </a:solidFill>
                <a:latin typeface="Lucida Handwriting" pitchFamily="66" charset="0"/>
              </a:rPr>
              <a:t>gravidanze non desiderate</a:t>
            </a:r>
            <a:r>
              <a:rPr lang="it-IT" sz="2000" i="1" kern="0" dirty="0" smtClean="0">
                <a:solidFill>
                  <a:srgbClr val="002060"/>
                </a:solidFill>
                <a:latin typeface="Lucida Handwriting" pitchFamily="66" charset="0"/>
              </a:rPr>
              <a:t> </a:t>
            </a:r>
            <a:endParaRPr lang="it-IT" sz="2000" i="1" kern="0" dirty="0">
              <a:solidFill>
                <a:srgbClr val="002060"/>
              </a:solidFill>
              <a:latin typeface="Lucida Handwriting" pitchFamily="66" charset="0"/>
            </a:endParaRPr>
          </a:p>
          <a:p>
            <a:pPr marL="341313" lvl="0" indent="-341313" algn="ctr" defTabSz="449263" fontAlgn="base">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000" b="1" i="1" kern="0" dirty="0" smtClean="0">
              <a:solidFill>
                <a:srgbClr val="002060"/>
              </a:solidFill>
              <a:latin typeface="Lucida Handwriting" pitchFamily="66" charset="0"/>
            </a:endParaRPr>
          </a:p>
          <a:p>
            <a:pPr marL="341313" lvl="0" indent="-341313" algn="ctr" defTabSz="449263" fontAlgn="base">
              <a:lnSpc>
                <a:spcPct val="80000"/>
              </a:lnSpc>
              <a:spcBef>
                <a:spcPts val="650"/>
              </a:spcBef>
              <a:spcAft>
                <a:spcPct val="0"/>
              </a:spcAft>
              <a:buClr>
                <a:srgbClr val="000000"/>
              </a:buClr>
              <a:buSzPct val="100000"/>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it-IT" sz="2400" b="1" i="1" kern="0" dirty="0">
              <a:solidFill>
                <a:srgbClr val="002060"/>
              </a:solidFill>
              <a:latin typeface="Lucida Handwriting" pitchFamily="66" charset="0"/>
            </a:endParaRPr>
          </a:p>
        </p:txBody>
      </p:sp>
    </p:spTree>
    <p:extLst>
      <p:ext uri="{BB962C8B-B14F-4D97-AF65-F5344CB8AC3E}">
        <p14:creationId xmlns:p14="http://schemas.microsoft.com/office/powerpoint/2010/main" val="3409802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8640"/>
            <a:ext cx="9144000" cy="1077218"/>
          </a:xfrm>
          <a:prstGeom prst="rect">
            <a:avLst/>
          </a:prstGeom>
        </p:spPr>
        <p:txBody>
          <a:bodyPr wrap="square">
            <a:spAutoFit/>
          </a:bodyPr>
          <a:lstStyle/>
          <a:p>
            <a:pPr lvl="0" algn="ctr"/>
            <a:r>
              <a:rPr lang="it-IT" sz="3200" b="1" i="1" kern="0" dirty="0">
                <a:solidFill>
                  <a:srgbClr val="002060"/>
                </a:solidFill>
                <a:latin typeface="Lucida Handwriting" pitchFamily="66" charset="0"/>
              </a:rPr>
              <a:t>Assistenza, sorveglianza e interventi infermieristici  alla  puerpera</a:t>
            </a:r>
            <a:endParaRPr lang="it-IT" sz="3200" b="1" i="1" dirty="0">
              <a:solidFill>
                <a:srgbClr val="002060"/>
              </a:solidFill>
              <a:latin typeface="Lucida Handwriting" pitchFamily="66" charset="0"/>
            </a:endParaRPr>
          </a:p>
        </p:txBody>
      </p:sp>
      <p:sp>
        <p:nvSpPr>
          <p:cNvPr id="3" name="Rettangolo 2"/>
          <p:cNvSpPr/>
          <p:nvPr/>
        </p:nvSpPr>
        <p:spPr>
          <a:xfrm>
            <a:off x="0" y="1311638"/>
            <a:ext cx="9144000" cy="5724644"/>
          </a:xfrm>
          <a:prstGeom prst="rect">
            <a:avLst/>
          </a:prstGeom>
        </p:spPr>
        <p:txBody>
          <a:bodyPr wrap="square">
            <a:spAutoFit/>
          </a:bodyPr>
          <a:lstStyle/>
          <a:p>
            <a:pPr algn="ctr"/>
            <a:r>
              <a:rPr lang="it-IT" b="1" i="1" dirty="0">
                <a:solidFill>
                  <a:srgbClr val="002060"/>
                </a:solidFill>
                <a:latin typeface="Lucida Handwriting" pitchFamily="66" charset="0"/>
              </a:rPr>
              <a:t>INVOLUZIONE UTERINA E </a:t>
            </a:r>
            <a:r>
              <a:rPr lang="it-IT" b="1" i="1" dirty="0" smtClean="0">
                <a:solidFill>
                  <a:srgbClr val="002060"/>
                </a:solidFill>
                <a:latin typeface="Lucida Handwriting" pitchFamily="66" charset="0"/>
              </a:rPr>
              <a:t>LOCHI AZIONI</a:t>
            </a:r>
            <a:endParaRPr lang="it-IT" b="1" i="1" dirty="0">
              <a:solidFill>
                <a:srgbClr val="002060"/>
              </a:solidFill>
              <a:latin typeface="Lucida Handwriting" pitchFamily="66" charset="0"/>
            </a:endParaRPr>
          </a:p>
          <a:p>
            <a:pPr marL="342900" indent="-342900">
              <a:lnSpc>
                <a:spcPct val="150000"/>
              </a:lnSpc>
              <a:buFontTx/>
              <a:buChar char="-"/>
            </a:pPr>
            <a:r>
              <a:rPr lang="it-IT" sz="2000" i="1" dirty="0" smtClean="0">
                <a:solidFill>
                  <a:srgbClr val="002060"/>
                </a:solidFill>
                <a:latin typeface="Lucida Handwriting" pitchFamily="66" charset="0"/>
              </a:rPr>
              <a:t>Informarsi </a:t>
            </a:r>
            <a:r>
              <a:rPr lang="it-IT" sz="2000" i="1" dirty="0">
                <a:solidFill>
                  <a:srgbClr val="002060"/>
                </a:solidFill>
                <a:latin typeface="Lucida Handwriting" pitchFamily="66" charset="0"/>
              </a:rPr>
              <a:t>dalla donna, dopo il parto ed almeno una volta </a:t>
            </a:r>
            <a:r>
              <a:rPr lang="it-IT" sz="2000" i="1" dirty="0" smtClean="0">
                <a:solidFill>
                  <a:srgbClr val="002060"/>
                </a:solidFill>
                <a:latin typeface="Lucida Handwriting" pitchFamily="66" charset="0"/>
              </a:rPr>
              <a:t> al  giorno</a:t>
            </a:r>
            <a:r>
              <a:rPr lang="it-IT" sz="2000" i="1" dirty="0">
                <a:solidFill>
                  <a:srgbClr val="002060"/>
                </a:solidFill>
                <a:latin typeface="Lucida Handwriting" pitchFamily="66" charset="0"/>
              </a:rPr>
              <a:t>, sul tipo e quantità </a:t>
            </a:r>
            <a:r>
              <a:rPr lang="it-IT" sz="2000" i="1" dirty="0" smtClean="0">
                <a:solidFill>
                  <a:srgbClr val="002060"/>
                </a:solidFill>
                <a:latin typeface="Lucida Handwriting" pitchFamily="66" charset="0"/>
              </a:rPr>
              <a:t>delle lochi </a:t>
            </a:r>
            <a:r>
              <a:rPr lang="it-IT" sz="2000" i="1" dirty="0">
                <a:solidFill>
                  <a:srgbClr val="002060"/>
                </a:solidFill>
                <a:latin typeface="Lucida Handwriting" pitchFamily="66" charset="0"/>
              </a:rPr>
              <a:t>azioni.</a:t>
            </a:r>
          </a:p>
          <a:p>
            <a:pPr marL="342900" indent="-342900">
              <a:lnSpc>
                <a:spcPct val="150000"/>
              </a:lnSpc>
              <a:buFontTx/>
              <a:buChar char="-"/>
            </a:pPr>
            <a:r>
              <a:rPr lang="it-IT" sz="2000" i="1" dirty="0" smtClean="0">
                <a:solidFill>
                  <a:srgbClr val="002060"/>
                </a:solidFill>
                <a:latin typeface="Lucida Handwriting" pitchFamily="66" charset="0"/>
              </a:rPr>
              <a:t>Promuovere </a:t>
            </a:r>
            <a:r>
              <a:rPr lang="it-IT" sz="2000" i="1" dirty="0">
                <a:solidFill>
                  <a:srgbClr val="002060"/>
                </a:solidFill>
                <a:latin typeface="Lucida Handwriting" pitchFamily="66" charset="0"/>
              </a:rPr>
              <a:t>l’allattamento al seno anche come metodo </a:t>
            </a:r>
            <a:r>
              <a:rPr lang="it-IT" sz="2000" i="1" dirty="0" smtClean="0">
                <a:solidFill>
                  <a:srgbClr val="002060"/>
                </a:solidFill>
                <a:latin typeface="Lucida Handwriting" pitchFamily="66" charset="0"/>
              </a:rPr>
              <a:t> </a:t>
            </a:r>
          </a:p>
          <a:p>
            <a:pPr>
              <a:lnSpc>
                <a:spcPct val="150000"/>
              </a:lnSpc>
            </a:pPr>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naturale che </a:t>
            </a:r>
            <a:r>
              <a:rPr lang="it-IT" sz="2000" i="1" dirty="0">
                <a:solidFill>
                  <a:srgbClr val="002060"/>
                </a:solidFill>
                <a:latin typeface="Lucida Handwriting" pitchFamily="66" charset="0"/>
              </a:rPr>
              <a:t>favorisce la riduzione </a:t>
            </a:r>
            <a:r>
              <a:rPr lang="it-IT" sz="2000" i="1" dirty="0" smtClean="0">
                <a:solidFill>
                  <a:srgbClr val="002060"/>
                </a:solidFill>
                <a:latin typeface="Lucida Handwriting" pitchFamily="66" charset="0"/>
              </a:rPr>
              <a:t>del volume </a:t>
            </a:r>
            <a:r>
              <a:rPr lang="it-IT" sz="2000" i="1" dirty="0">
                <a:solidFill>
                  <a:srgbClr val="002060"/>
                </a:solidFill>
                <a:latin typeface="Lucida Handwriting" pitchFamily="66" charset="0"/>
              </a:rPr>
              <a:t>uterino </a:t>
            </a:r>
            <a:endParaRPr lang="it-IT" sz="2000" i="1" dirty="0" smtClean="0">
              <a:solidFill>
                <a:srgbClr val="002060"/>
              </a:solidFill>
              <a:latin typeface="Lucida Handwriting" pitchFamily="66" charset="0"/>
            </a:endParaRPr>
          </a:p>
          <a:p>
            <a:pPr>
              <a:lnSpc>
                <a:spcPct val="150000"/>
              </a:lnSpc>
            </a:pPr>
            <a:r>
              <a:rPr lang="it-IT" sz="2000" i="1" dirty="0" smtClean="0">
                <a:solidFill>
                  <a:srgbClr val="002060"/>
                </a:solidFill>
                <a:latin typeface="Lucida Handwriting" pitchFamily="66" charset="0"/>
              </a:rPr>
              <a:t>    poiché </a:t>
            </a:r>
            <a:r>
              <a:rPr lang="it-IT" sz="2000" i="1" dirty="0">
                <a:solidFill>
                  <a:srgbClr val="002060"/>
                </a:solidFill>
                <a:latin typeface="Lucida Handwriting" pitchFamily="66" charset="0"/>
              </a:rPr>
              <a:t>stimola la </a:t>
            </a:r>
            <a:r>
              <a:rPr lang="it-IT" sz="2000" i="1" dirty="0" smtClean="0">
                <a:solidFill>
                  <a:srgbClr val="002060"/>
                </a:solidFill>
                <a:latin typeface="Lucida Handwriting" pitchFamily="66" charset="0"/>
              </a:rPr>
              <a:t>liberazione </a:t>
            </a:r>
            <a:r>
              <a:rPr lang="it-IT" sz="2000" i="1" dirty="0">
                <a:solidFill>
                  <a:srgbClr val="002060"/>
                </a:solidFill>
                <a:latin typeface="Lucida Handwriting" pitchFamily="66" charset="0"/>
              </a:rPr>
              <a:t>di ossitocina </a:t>
            </a:r>
            <a:r>
              <a:rPr lang="it-IT" sz="2000" i="1" dirty="0" smtClean="0">
                <a:solidFill>
                  <a:srgbClr val="002060"/>
                </a:solidFill>
                <a:latin typeface="Lucida Handwriting" pitchFamily="66" charset="0"/>
              </a:rPr>
              <a:t>endogena</a:t>
            </a:r>
          </a:p>
          <a:p>
            <a:pPr>
              <a:lnSpc>
                <a:spcPct val="150000"/>
              </a:lnSpc>
            </a:pPr>
            <a:r>
              <a:rPr lang="it-IT" sz="2000" i="1" dirty="0" smtClean="0">
                <a:solidFill>
                  <a:srgbClr val="002060"/>
                </a:solidFill>
                <a:latin typeface="Lucida Handwriting" pitchFamily="66" charset="0"/>
              </a:rPr>
              <a:t>-  Collaborare </a:t>
            </a:r>
            <a:r>
              <a:rPr lang="it-IT" sz="2000" i="1" dirty="0">
                <a:solidFill>
                  <a:srgbClr val="002060"/>
                </a:solidFill>
                <a:latin typeface="Lucida Handwriting" pitchFamily="66" charset="0"/>
              </a:rPr>
              <a:t>con il medico nella valutazione quotidiana </a:t>
            </a:r>
            <a:r>
              <a:rPr lang="it-IT" sz="2000" i="1" dirty="0" smtClean="0">
                <a:solidFill>
                  <a:srgbClr val="002060"/>
                </a:solidFill>
                <a:latin typeface="Lucida Handwriting" pitchFamily="66" charset="0"/>
              </a:rPr>
              <a:t> </a:t>
            </a:r>
          </a:p>
          <a:p>
            <a:pPr>
              <a:lnSpc>
                <a:spcPct val="150000"/>
              </a:lnSpc>
            </a:pPr>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dell’involuzione </a:t>
            </a:r>
            <a:r>
              <a:rPr lang="it-IT" sz="2000" i="1" dirty="0">
                <a:solidFill>
                  <a:srgbClr val="002060"/>
                </a:solidFill>
                <a:latin typeface="Lucida Handwriting" pitchFamily="66" charset="0"/>
              </a:rPr>
              <a:t>uterina </a:t>
            </a:r>
            <a:r>
              <a:rPr lang="it-IT" sz="2000" i="1" dirty="0" smtClean="0">
                <a:solidFill>
                  <a:srgbClr val="002060"/>
                </a:solidFill>
                <a:latin typeface="Lucida Handwriting" pitchFamily="66" charset="0"/>
              </a:rPr>
              <a:t>, in </a:t>
            </a:r>
            <a:r>
              <a:rPr lang="it-IT" sz="2000" i="1" dirty="0">
                <a:solidFill>
                  <a:srgbClr val="002060"/>
                </a:solidFill>
                <a:latin typeface="Lucida Handwriting" pitchFamily="66" charset="0"/>
              </a:rPr>
              <a:t>caso di </a:t>
            </a:r>
            <a:r>
              <a:rPr lang="it-IT" sz="2000" i="1" dirty="0" smtClean="0">
                <a:solidFill>
                  <a:srgbClr val="002060"/>
                </a:solidFill>
                <a:latin typeface="Lucida Handwriting" pitchFamily="66" charset="0"/>
              </a:rPr>
              <a:t>perdite ematiche </a:t>
            </a:r>
          </a:p>
          <a:p>
            <a:pPr>
              <a:lnSpc>
                <a:spcPct val="150000"/>
              </a:lnSpc>
            </a:pPr>
            <a:r>
              <a:rPr lang="it-IT" sz="2000" i="1" dirty="0" smtClean="0">
                <a:solidFill>
                  <a:srgbClr val="002060"/>
                </a:solidFill>
                <a:latin typeface="Lucida Handwriting" pitchFamily="66" charset="0"/>
              </a:rPr>
              <a:t>   anomale  palpare </a:t>
            </a:r>
            <a:r>
              <a:rPr lang="it-IT" sz="2000" i="1" dirty="0">
                <a:solidFill>
                  <a:srgbClr val="002060"/>
                </a:solidFill>
                <a:latin typeface="Lucida Handwriting" pitchFamily="66" charset="0"/>
              </a:rPr>
              <a:t>l’addome all’altezza dell’ombelico e </a:t>
            </a:r>
            <a:endParaRPr lang="it-IT" sz="2000" i="1" dirty="0" smtClean="0">
              <a:solidFill>
                <a:srgbClr val="002060"/>
              </a:solidFill>
              <a:latin typeface="Lucida Handwriting" pitchFamily="66" charset="0"/>
            </a:endParaRPr>
          </a:p>
          <a:p>
            <a:pPr>
              <a:lnSpc>
                <a:spcPct val="150000"/>
              </a:lnSpc>
            </a:pPr>
            <a:r>
              <a:rPr lang="it-IT" sz="2000" i="1" dirty="0" smtClean="0">
                <a:solidFill>
                  <a:srgbClr val="002060"/>
                </a:solidFill>
                <a:latin typeface="Lucida Handwriting" pitchFamily="66" charset="0"/>
              </a:rPr>
              <a:t>   rilevare </a:t>
            </a:r>
            <a:r>
              <a:rPr lang="it-IT" sz="2000" i="1" dirty="0">
                <a:solidFill>
                  <a:srgbClr val="002060"/>
                </a:solidFill>
                <a:latin typeface="Lucida Handwriting" pitchFamily="66" charset="0"/>
              </a:rPr>
              <a:t>dove arriva  </a:t>
            </a:r>
            <a:r>
              <a:rPr lang="it-IT" sz="2000" i="1" dirty="0" smtClean="0">
                <a:solidFill>
                  <a:srgbClr val="002060"/>
                </a:solidFill>
                <a:latin typeface="Lucida Handwriting" pitchFamily="66" charset="0"/>
              </a:rPr>
              <a:t>il </a:t>
            </a:r>
            <a:r>
              <a:rPr lang="it-IT" sz="2000" i="1" dirty="0">
                <a:solidFill>
                  <a:srgbClr val="002060"/>
                </a:solidFill>
                <a:latin typeface="Lucida Handwriting" pitchFamily="66" charset="0"/>
              </a:rPr>
              <a:t>fondo </a:t>
            </a:r>
            <a:r>
              <a:rPr lang="it-IT" sz="2000" i="1" dirty="0" smtClean="0">
                <a:solidFill>
                  <a:srgbClr val="002060"/>
                </a:solidFill>
                <a:latin typeface="Lucida Handwriting" pitchFamily="66" charset="0"/>
              </a:rPr>
              <a:t>uterino, le </a:t>
            </a:r>
            <a:r>
              <a:rPr lang="it-IT" sz="2000" i="1" dirty="0">
                <a:solidFill>
                  <a:srgbClr val="002060"/>
                </a:solidFill>
                <a:latin typeface="Lucida Handwriting" pitchFamily="66" charset="0"/>
              </a:rPr>
              <a:t>dimensioni, </a:t>
            </a:r>
            <a:endParaRPr lang="it-IT" sz="2000" i="1" dirty="0" smtClean="0">
              <a:solidFill>
                <a:srgbClr val="002060"/>
              </a:solidFill>
              <a:latin typeface="Lucida Handwriting" pitchFamily="66" charset="0"/>
            </a:endParaRPr>
          </a:p>
          <a:p>
            <a:pPr>
              <a:lnSpc>
                <a:spcPct val="150000"/>
              </a:lnSpc>
            </a:pPr>
            <a:r>
              <a:rPr lang="it-IT" sz="2000" i="1" dirty="0">
                <a:solidFill>
                  <a:srgbClr val="002060"/>
                </a:solidFill>
                <a:latin typeface="Lucida Handwriting" pitchFamily="66" charset="0"/>
              </a:rPr>
              <a:t> </a:t>
            </a:r>
            <a:r>
              <a:rPr lang="it-IT" sz="2000" i="1" dirty="0" smtClean="0">
                <a:solidFill>
                  <a:srgbClr val="002060"/>
                </a:solidFill>
                <a:latin typeface="Lucida Handwriting" pitchFamily="66" charset="0"/>
              </a:rPr>
              <a:t>  la </a:t>
            </a:r>
            <a:r>
              <a:rPr lang="it-IT" sz="2000" i="1" dirty="0">
                <a:solidFill>
                  <a:srgbClr val="002060"/>
                </a:solidFill>
                <a:latin typeface="Lucida Handwriting" pitchFamily="66" charset="0"/>
              </a:rPr>
              <a:t>consistenza </a:t>
            </a:r>
            <a:r>
              <a:rPr lang="it-IT" sz="2000" i="1" dirty="0" smtClean="0">
                <a:solidFill>
                  <a:srgbClr val="002060"/>
                </a:solidFill>
                <a:latin typeface="Lucida Handwriting" pitchFamily="66" charset="0"/>
              </a:rPr>
              <a:t>dell’utero.</a:t>
            </a:r>
            <a:endParaRPr lang="it-IT" sz="2000" i="1" dirty="0">
              <a:solidFill>
                <a:srgbClr val="002060"/>
              </a:solidFill>
              <a:latin typeface="Lucida Handwriting" pitchFamily="66" charset="0"/>
            </a:endParaRPr>
          </a:p>
          <a:p>
            <a:pPr>
              <a:lnSpc>
                <a:spcPct val="150000"/>
              </a:lnSpc>
            </a:pPr>
            <a:r>
              <a:rPr lang="it-IT" sz="2000" i="1" dirty="0">
                <a:solidFill>
                  <a:srgbClr val="002060"/>
                </a:solidFill>
                <a:latin typeface="Lucida Handwriting" pitchFamily="66" charset="0"/>
              </a:rPr>
              <a:t>- Registrare i dati rilevati.</a:t>
            </a:r>
          </a:p>
          <a:p>
            <a:endParaRPr lang="it-IT" i="1" dirty="0">
              <a:solidFill>
                <a:srgbClr val="002060"/>
              </a:solidFill>
              <a:latin typeface="Lucida Handwriting" pitchFamily="66" charset="0"/>
            </a:endParaRPr>
          </a:p>
        </p:txBody>
      </p:sp>
    </p:spTree>
    <p:extLst>
      <p:ext uri="{BB962C8B-B14F-4D97-AF65-F5344CB8AC3E}">
        <p14:creationId xmlns:p14="http://schemas.microsoft.com/office/powerpoint/2010/main" val="3952379854"/>
      </p:ext>
    </p:extLst>
  </p:cSld>
  <p:clrMapOvr>
    <a:masterClrMapping/>
  </p:clrMapOvr>
</p:sld>
</file>

<file path=ppt/theme/theme1.xml><?xml version="1.0" encoding="utf-8"?>
<a:theme xmlns:a="http://schemas.openxmlformats.org/drawingml/2006/main" name="Elic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Elic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2072</TotalTime>
  <Words>5591</Words>
  <Application>Microsoft Office PowerPoint</Application>
  <PresentationFormat>Presentazione su schermo (4:3)</PresentationFormat>
  <Paragraphs>849</Paragraphs>
  <Slides>130</Slides>
  <Notes>0</Notes>
  <HiddenSlides>0</HiddenSlides>
  <MMClips>0</MMClips>
  <ScaleCrop>false</ScaleCrop>
  <HeadingPairs>
    <vt:vector size="6" baseType="variant">
      <vt:variant>
        <vt:lpstr>Caratteri utilizzati</vt:lpstr>
      </vt:variant>
      <vt:variant>
        <vt:i4>20</vt:i4>
      </vt:variant>
      <vt:variant>
        <vt:lpstr>Tema</vt:lpstr>
      </vt:variant>
      <vt:variant>
        <vt:i4>1</vt:i4>
      </vt:variant>
      <vt:variant>
        <vt:lpstr>Titoli diapositive</vt:lpstr>
      </vt:variant>
      <vt:variant>
        <vt:i4>130</vt:i4>
      </vt:variant>
    </vt:vector>
  </HeadingPairs>
  <TitlesOfParts>
    <vt:vector size="151" baseType="lpstr">
      <vt:lpstr>Algerian</vt:lpstr>
      <vt:lpstr>Arial</vt:lpstr>
      <vt:lpstr>Calibri</vt:lpstr>
      <vt:lpstr>Georgia</vt:lpstr>
      <vt:lpstr>Helvetica</vt:lpstr>
      <vt:lpstr>Helvetica Neue</vt:lpstr>
      <vt:lpstr>Helvetica-Bold</vt:lpstr>
      <vt:lpstr>inherit</vt:lpstr>
      <vt:lpstr>Lato</vt:lpstr>
      <vt:lpstr>lora</vt:lpstr>
      <vt:lpstr>Lucida Calligraphy</vt:lpstr>
      <vt:lpstr>Lucida Handwriting</vt:lpstr>
      <vt:lpstr>Merriweather</vt:lpstr>
      <vt:lpstr>Open Sans</vt:lpstr>
      <vt:lpstr>tahoma</vt:lpstr>
      <vt:lpstr>tahoma</vt:lpstr>
      <vt:lpstr>Tahoma,Bold</vt:lpstr>
      <vt:lpstr>Times New Roman</vt:lpstr>
      <vt:lpstr>Trebuchet MS</vt:lpstr>
      <vt:lpstr>Wingdings</vt:lpstr>
      <vt:lpstr>Elica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Io</dc:creator>
  <cp:lastModifiedBy>Cecilia Carriero</cp:lastModifiedBy>
  <cp:revision>165</cp:revision>
  <dcterms:created xsi:type="dcterms:W3CDTF">2016-04-19T10:37:48Z</dcterms:created>
  <dcterms:modified xsi:type="dcterms:W3CDTF">2017-05-23T06:21:24Z</dcterms:modified>
</cp:coreProperties>
</file>