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0" r:id="rId25"/>
    <p:sldId id="289" r:id="rId26"/>
    <p:sldId id="298" r:id="rId27"/>
    <p:sldId id="290" r:id="rId28"/>
    <p:sldId id="291" r:id="rId29"/>
    <p:sldId id="293" r:id="rId30"/>
    <p:sldId id="294" r:id="rId31"/>
    <p:sldId id="292" r:id="rId32"/>
    <p:sldId id="295" r:id="rId33"/>
    <p:sldId id="296" r:id="rId34"/>
    <p:sldId id="269" r:id="rId35"/>
    <p:sldId id="300" r:id="rId36"/>
    <p:sldId id="301" r:id="rId37"/>
    <p:sldId id="302" r:id="rId38"/>
    <p:sldId id="303" r:id="rId39"/>
    <p:sldId id="304" r:id="rId40"/>
    <p:sldId id="299" r:id="rId41"/>
    <p:sldId id="306" r:id="rId42"/>
    <p:sldId id="305" r:id="rId43"/>
    <p:sldId id="307" r:id="rId44"/>
    <p:sldId id="30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-51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F345-38AA-4716-B92B-9694214E1DE9}" type="datetimeFigureOut">
              <a:rPr lang="it-IT" smtClean="0"/>
              <a:pPr/>
              <a:t>04/02/2018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AA3A5-A562-41A2-B5DB-498B0B34BBE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480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AA3A5-A562-41A2-B5DB-498B0B34BBEF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601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1972" y="1803405"/>
            <a:ext cx="11590986" cy="1825096"/>
          </a:xfrm>
        </p:spPr>
        <p:txBody>
          <a:bodyPr>
            <a:normAutofit/>
          </a:bodyPr>
          <a:lstStyle/>
          <a:p>
            <a:pPr algn="ctr"/>
            <a:r>
              <a:rPr lang="it-IT" sz="5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Manovre di rianimazione</a:t>
            </a:r>
            <a:br>
              <a:rPr lang="it-IT" sz="5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5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neonatale</a:t>
            </a:r>
            <a:endParaRPr lang="it-IT" sz="5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8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62154" y="463640"/>
            <a:ext cx="7405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Ventilazione con pallone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56000" y="1912513"/>
            <a:ext cx="80918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…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Scegliere la maschera di dimensioni più adeguate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Assicurarsi che le vie aeree siano pervie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Mettere in posizione corretta la testa del neonato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Posizionarsi correttamente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rianimazione 006 (3)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622300" y="1062835"/>
            <a:ext cx="3664204" cy="55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5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59" y="303547"/>
            <a:ext cx="7181710" cy="11766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3579" y="1854557"/>
            <a:ext cx="59886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L’operatore deve porsi di lato o dalla parte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della testa del neonato per poter utilizzare efficacemente il pallone e tenere correttamente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la maschera sul volto del neonato.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E’ importante che il pallone sia in posizione tale da non impedire l’osservazione del torace del neonato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controllare gli innalzamenti e gli abbassamenti dello stesso durante la ventilazione.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rianimazione 006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23" y="1739900"/>
            <a:ext cx="6210677" cy="394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9573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3" y="342184"/>
            <a:ext cx="7181710" cy="1176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75763" y="1674253"/>
            <a:ext cx="10831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Durante le fasi iniziali della rianimazione, gli atti respiratori devono essere erogati con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una frequenza di 40 – 60 respiri al minuto.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Per mantenere tale frequenza, mentre si ventila il neonato è buona norma ripetere …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rianimazione 007 (2).jp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rcRect l="3896" t="5820" r="1181"/>
          <a:stretch>
            <a:fillRect/>
          </a:stretch>
        </p:blipFill>
        <p:spPr>
          <a:xfrm>
            <a:off x="421054" y="2844800"/>
            <a:ext cx="11275646" cy="363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097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06" y="303547"/>
            <a:ext cx="7181710" cy="1176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86402" y="2263429"/>
            <a:ext cx="616897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miglioramento è indicato da tre segni:</a:t>
            </a:r>
          </a:p>
          <a:p>
            <a:pPr algn="ctr"/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Aumento della frequenza cardiaca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Miglioramento del colorito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Respirazione spontanea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17" y="2662738"/>
            <a:ext cx="4316153" cy="338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75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36" y="239153"/>
            <a:ext cx="7181710" cy="1176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54516" y="1841243"/>
            <a:ext cx="4037322" cy="45550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Condizione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L’aderenza maschera – volto non è adeguata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vie aeree sono ostruite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Non viene erogata una pressione sufficiente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77" y="1241801"/>
            <a:ext cx="5273497" cy="53649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177308" y="1918953"/>
            <a:ext cx="5950039" cy="40934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Azioni</a:t>
            </a:r>
          </a:p>
          <a:p>
            <a:pPr algn="ctr"/>
            <a:endParaRPr lang="it-IT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Riapplicare la maschera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Controllare la presenza di secrezioni e aspirare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se presenti. Ventilare tenendo la bocca del neonato leggermente aperta.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Aumentare la pressione fino a quando non si nota un buon innalzamento e abbassamento 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della parete toracica</a:t>
            </a:r>
          </a:p>
          <a:p>
            <a:pPr algn="ctr"/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5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827" y="277789"/>
            <a:ext cx="7181710" cy="11766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3883" r="24182"/>
          <a:stretch/>
        </p:blipFill>
        <p:spPr>
          <a:xfrm>
            <a:off x="218942" y="1867436"/>
            <a:ext cx="5653638" cy="468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2266681" y="1867436"/>
            <a:ext cx="8937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il torace si espande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Frequenza cardiaca &lt;60 bpm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Cianosi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Flaccidità</a:t>
            </a:r>
          </a:p>
          <a:p>
            <a:pPr algn="ctr">
              <a:lnSpc>
                <a:spcPct val="150000"/>
              </a:lnSpc>
            </a:pP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Iniziare compressioni toraciche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7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55335" y="515155"/>
            <a:ext cx="667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Compressioni toraciche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69701" y="2459864"/>
            <a:ext cx="1085689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compressioni toraciche, comunemente indicate come 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massaggio cardiaco esterno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onsistono in una compressione ritmica dello sterno che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Comprime il cuore contro la colonna vertebrale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Aumenta la pressione intratoracica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Fa circolare il sangue fino agli organi vitali del corpo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5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767" y="342184"/>
            <a:ext cx="7047587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152" y="2112135"/>
            <a:ext cx="62462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compressioni toraciche sono poco utili se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 polmoni non ricevono contemporaneamente ossigeno con la ventilazione.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Pertanto sono necessarie due persone che</a:t>
            </a:r>
          </a:p>
          <a:p>
            <a:pPr algn="ctr"/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ovranno coordinare la propria attività.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L’operatore che esegue le compressioni toraciche deve poter accedere al torace e posizionare correttamente le proprie mani.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Chi ventila deve posizionarsi alla testa del neonato</a:t>
            </a:r>
          </a:p>
          <a:p>
            <a:pPr algn="ctr"/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er garantire l’aderenza della maschera al volto e verificare il sollevamento della parete toracica. </a:t>
            </a:r>
          </a:p>
        </p:txBody>
      </p:sp>
      <p:pic>
        <p:nvPicPr>
          <p:cNvPr id="5" name="Immagine 4" descr="compressioni t. 001 (2)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 l="6184" t="10777" r="10168" b="9350"/>
          <a:stretch>
            <a:fillRect/>
          </a:stretch>
        </p:blipFill>
        <p:spPr>
          <a:xfrm>
            <a:off x="6540500" y="1171859"/>
            <a:ext cx="4724400" cy="507367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31165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98" y="149001"/>
            <a:ext cx="7047587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48301" y="1102359"/>
            <a:ext cx="604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Posizione delle mani sul torace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73778" y="1564024"/>
            <a:ext cx="699322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Tecnica del pollice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Tecnica delle due dita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Entrambe valide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Tecnica del pollice più utilizzata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Tecnica delle due dita da preferire se neonato grosso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Le due tecniche hanno in comune: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Posizione del neonato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sostegno rigido per la schiena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Collo leggermente esteso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Compressioni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Stessa sede, profondità e frequenza</a:t>
            </a:r>
          </a:p>
          <a:p>
            <a:pPr algn="ctr">
              <a:lnSpc>
                <a:spcPct val="150000"/>
              </a:lnSpc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compressioni t. 001 (3)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lum bright="-10000"/>
          </a:blip>
          <a:srcRect l="4375" r="1352" b="4233"/>
          <a:stretch>
            <a:fillRect/>
          </a:stretch>
        </p:blipFill>
        <p:spPr>
          <a:xfrm>
            <a:off x="1016000" y="438815"/>
            <a:ext cx="3860800" cy="598570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8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525" y="213395"/>
            <a:ext cx="7047587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152" y="2476033"/>
            <a:ext cx="7637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si eseguono le compressioni toraciche in un neonato,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la pressione viene applicata sul terzo inferiore dello sterno,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 si trova tra lo xifoide e una linea tracciata fra i capezzoli.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compressioni t. 002 (2)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l="15822" t="7389" r="1252" b="4263"/>
          <a:stretch>
            <a:fillRect/>
          </a:stretch>
        </p:blipFill>
        <p:spPr>
          <a:xfrm>
            <a:off x="7531100" y="1235015"/>
            <a:ext cx="4140200" cy="5405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94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40912" y="2137893"/>
            <a:ext cx="3683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Tappe iniziali della rianimazione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lezione rianimazione 001 (2).jpg"/>
          <p:cNvPicPr>
            <a:picLocks noChangeAspect="1"/>
          </p:cNvPicPr>
          <p:nvPr/>
        </p:nvPicPr>
        <p:blipFill>
          <a:blip r:embed="rId2"/>
          <a:srcRect l="2397"/>
          <a:stretch>
            <a:fillRect/>
          </a:stretch>
        </p:blipFill>
        <p:spPr>
          <a:xfrm>
            <a:off x="5905500" y="420116"/>
            <a:ext cx="4881416" cy="61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3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314" y="174758"/>
            <a:ext cx="7047587" cy="11766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64428" y="1827906"/>
            <a:ext cx="624625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tecnica del pollice si esegue circondando il torace con entrambe le mani e posizionando i pollici sullo sterno e le altre dita sotto il neonato.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78476" y="4913555"/>
            <a:ext cx="5743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pollici possono essere posti uno accanto all’altro o, nei neonati piccoli, uno sopra l’altro.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compressioni t. 002 (3)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l="26190" r="4762" b="4478"/>
          <a:stretch>
            <a:fillRect/>
          </a:stretch>
        </p:blipFill>
        <p:spPr>
          <a:xfrm>
            <a:off x="1435100" y="957071"/>
            <a:ext cx="3086100" cy="38363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8" name="Immagine 7" descr="compressioni t. 002 (4).jpg"/>
          <p:cNvPicPr>
            <a:picLocks noChangeAspect="1"/>
          </p:cNvPicPr>
          <p:nvPr/>
        </p:nvPicPr>
        <p:blipFill>
          <a:blip r:embed="rId4">
            <a:lum bright="10000" contrast="20000"/>
          </a:blip>
          <a:srcRect l="9156" t="10317" r="8541" b="14232"/>
          <a:stretch>
            <a:fillRect/>
          </a:stretch>
        </p:blipFill>
        <p:spPr>
          <a:xfrm>
            <a:off x="7162800" y="3969382"/>
            <a:ext cx="3708400" cy="236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18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311" y="174758"/>
            <a:ext cx="7047587" cy="11766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8187" y="1519707"/>
            <a:ext cx="1095992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pollici vengono usati per comprimere lo sterno, mentre le altre dita sostengono il dorso.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pollici devono essere tenuti flessi a livello della prima articolazione e la pressione deve essere applicata verticalmente per comprimere il cuore fra lo sterno e la colonna vertebrale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compressioni t. 003 (2)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l="3199" t="6655" b="8678"/>
          <a:stretch>
            <a:fillRect/>
          </a:stretch>
        </p:blipFill>
        <p:spPr>
          <a:xfrm>
            <a:off x="1596877" y="3283668"/>
            <a:ext cx="9274323" cy="277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126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82578" y="2888592"/>
            <a:ext cx="3153049" cy="348557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555" y="149001"/>
            <a:ext cx="7047587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44997" y="1324738"/>
            <a:ext cx="7997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ecnica delle due dita: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tilizzare la punta del dito medio e dell’indice di una mano.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Sostenere il dorso del neonato con l’altra mano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Posizionare le due dita perpendicolari al torace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comprimere con la punta .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Solo la punta delle due dita deve appoggiare sul torace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Controllo della pressione applicata su sterno e colonna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787" y="1532618"/>
            <a:ext cx="2240291" cy="48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1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766" y="290667"/>
            <a:ext cx="7047587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07613" y="1326524"/>
            <a:ext cx="111917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profondità delle compressioni deve essere pari a circa un terzo del diametro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antero - posteriore del torace.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Una compressione è composta da una spinta verso il basso e dalla fase di rilascio.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pollici o la punta delle dita devono rimanere a contatto della parete toracica sia durante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fase di compressione che durante quella di rilascio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Non sollevare mai i pollici o le dita dal torace tra una compressione e l’altra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Coordinare compressioni toraciche e ventilazione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Intervallare una ventilazione ogni tre compressioni per un totale di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30 respiri e 90 compressioni al minuto.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Sospendere le compressioni toraciche quando la frequenza cardiaca &gt;60 bpm.</a:t>
            </a:r>
          </a:p>
        </p:txBody>
      </p:sp>
    </p:spTree>
    <p:extLst>
      <p:ext uri="{BB962C8B-B14F-4D97-AF65-F5344CB8AC3E}">
        <p14:creationId xmlns:p14="http://schemas.microsoft.com/office/powerpoint/2010/main" xmlns="" val="3025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290" y="277789"/>
            <a:ext cx="7181710" cy="1176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97734" y="1983346"/>
            <a:ext cx="1043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torace non si espande adeguatamente… 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diventa necessario procedere all’intubazione endotracheale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97734" y="3696236"/>
            <a:ext cx="1014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Ricordare</a:t>
            </a:r>
          </a:p>
          <a:p>
            <a:pPr algn="ctr"/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 stabilirsi di una ventilazione efficace è la chiave</a:t>
            </a:r>
          </a:p>
          <a:p>
            <a:pPr algn="ctr"/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del successo di tutte le rianimazioni neonatali</a:t>
            </a:r>
          </a:p>
          <a:p>
            <a:pPr algn="ctr"/>
            <a:endParaRPr lang="it-IT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7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85634" y="437881"/>
            <a:ext cx="7830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Intubazione endotracheale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97902" y="1598055"/>
            <a:ext cx="2832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Indicazioni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0759" y="2696674"/>
            <a:ext cx="110500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Aspirazione della trachea se liquido tinto di meconio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neonato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depresso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PPV con maschera inefficace o prolungata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Compressioni toraciche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In presenza di condizioni particolari, quali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l’ernia diaframmatica, prematurità, somministrazione di surfactante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5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7047" y="1218567"/>
            <a:ext cx="536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Materiale Necessario e Presidi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345" y="303547"/>
            <a:ext cx="7730398" cy="11766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563" y="2289960"/>
            <a:ext cx="5102794" cy="384081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4699" y="1809710"/>
            <a:ext cx="6168980" cy="48013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Laringoscopio con batterie e lampadine di riserva</a:t>
            </a:r>
          </a:p>
          <a:p>
            <a:pPr marL="342900" indent="-342900">
              <a:buFont typeface="+mj-lt"/>
              <a:buAutoNum type="arabicPeriod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Lame abbassalingua: N.1 (neonati a termine),</a:t>
            </a:r>
          </a:p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N. 0 e 00 (neonati pretermine). </a:t>
            </a:r>
          </a:p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Preferibili le lame diritte</a:t>
            </a:r>
          </a:p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3.  Tubi endotracheali di vario diametro interno e non   </a:t>
            </a:r>
          </a:p>
          <a:p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cuffiati ( 2,5, 3,0, 3,5, 4,0 mm.)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Mandrino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Rilevatore di biossido di carbonio 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Set per aspirazione con cateteri per aspirazione 5F, 6F, 8F e 10F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Cerotto per il fissaggio del tubo endotracheale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Forbici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Cannula orale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Mucosuttore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Stetoscopio neonatale </a:t>
            </a:r>
          </a:p>
          <a:p>
            <a:pPr marL="457200" indent="-457200">
              <a:buAutoNum type="arabicPeriod" startAt="4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Pallone e maschera per rianimazione</a:t>
            </a:r>
          </a:p>
          <a:p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1000">
              <a:schemeClr val="bg1"/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780" y="174758"/>
            <a:ext cx="7730398" cy="117663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94240" y="1289119"/>
            <a:ext cx="341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Tubi Endotracheali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10068" y="1852059"/>
            <a:ext cx="10156367" cy="240065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Sterili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Non cuffiati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Diametro uniforme per tutta la lunghezza del tubo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Guida per le corde vocali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Indicazione dei centimetri lungo il tubo per segnalare la distanza dalla punta del tubo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ntubazione 001 (2)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tretch>
            <a:fillRect/>
          </a:stretch>
        </p:blipFill>
        <p:spPr>
          <a:xfrm>
            <a:off x="7833868" y="4432300"/>
            <a:ext cx="3634232" cy="2112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magine 9" descr="intubazione 001 (3).jpg"/>
          <p:cNvPicPr>
            <a:picLocks noChangeAspect="1"/>
          </p:cNvPicPr>
          <p:nvPr/>
        </p:nvPicPr>
        <p:blipFill>
          <a:blip r:embed="rId4">
            <a:lum bright="10000" contrast="20000"/>
          </a:blip>
          <a:stretch>
            <a:fillRect/>
          </a:stretch>
        </p:blipFill>
        <p:spPr>
          <a:xfrm>
            <a:off x="4140200" y="4432300"/>
            <a:ext cx="3479800" cy="20985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magine 10" descr="intubazione 001 (4).jpg"/>
          <p:cNvPicPr>
            <a:picLocks noChangeAspect="1"/>
          </p:cNvPicPr>
          <p:nvPr/>
        </p:nvPicPr>
        <p:blipFill>
          <a:blip r:embed="rId5">
            <a:lum bright="10000" contrast="20000"/>
          </a:blip>
          <a:stretch>
            <a:fillRect/>
          </a:stretch>
        </p:blipFill>
        <p:spPr>
          <a:xfrm>
            <a:off x="408940" y="4457700"/>
            <a:ext cx="3604260" cy="2070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328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71" y="239151"/>
            <a:ext cx="7730398" cy="11766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62152" y="1184948"/>
            <a:ext cx="632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Scegliere il tubo di dimensioni adeguate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523437" y="1933894"/>
            <a:ext cx="3451582" cy="682765"/>
          </a:xfrm>
        </p:spPr>
        <p:txBody>
          <a:bodyPr/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Dimensione del tubo (mm.) (diametro interno)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920438" y="2810710"/>
            <a:ext cx="215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975019" y="1862347"/>
            <a:ext cx="367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Peso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(g)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426601" y="1834484"/>
            <a:ext cx="4146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Età gestazionale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(sett.)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224270" y="2810710"/>
            <a:ext cx="320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Inferiore a 1000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010659" y="2730241"/>
            <a:ext cx="2704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Inferiore a 28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26"/>
          <p:cNvCxnSpPr/>
          <p:nvPr/>
        </p:nvCxnSpPr>
        <p:spPr>
          <a:xfrm flipV="1">
            <a:off x="631065" y="3203233"/>
            <a:ext cx="10354614" cy="415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V="1">
            <a:off x="631065" y="2558553"/>
            <a:ext cx="10354614" cy="338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1278027" y="3438632"/>
            <a:ext cx="144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629955" y="3376408"/>
            <a:ext cx="235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1.000 – 2.000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8416344" y="3358163"/>
            <a:ext cx="189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28 - 34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nettore 1 36"/>
          <p:cNvCxnSpPr/>
          <p:nvPr/>
        </p:nvCxnSpPr>
        <p:spPr>
          <a:xfrm flipV="1">
            <a:off x="695459" y="3855653"/>
            <a:ext cx="10290220" cy="74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1026889" y="4049455"/>
            <a:ext cx="1944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4881092" y="4000292"/>
            <a:ext cx="1918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2.000 – 3.000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8448541" y="40092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34 - 38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Connettore 1 48"/>
          <p:cNvCxnSpPr/>
          <p:nvPr/>
        </p:nvCxnSpPr>
        <p:spPr>
          <a:xfrm flipV="1">
            <a:off x="695459" y="4546243"/>
            <a:ext cx="10290220" cy="22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1278027" y="4714746"/>
            <a:ext cx="144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3,5 – 4,0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4526459" y="4705788"/>
            <a:ext cx="2628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Superiore a 3.000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8448541" y="4683461"/>
            <a:ext cx="222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Superiore a 38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Connettore 1 56"/>
          <p:cNvCxnSpPr/>
          <p:nvPr/>
        </p:nvCxnSpPr>
        <p:spPr>
          <a:xfrm flipV="1">
            <a:off x="695459" y="5220454"/>
            <a:ext cx="10290220" cy="569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69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02" y="213395"/>
            <a:ext cx="7730398" cy="11766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33583" y="1367527"/>
            <a:ext cx="601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Preparazione all’intubazione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14821" y="1971621"/>
            <a:ext cx="64265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Preparare il materiale per l’aspirazione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Regolare la potenza dell’aspiratore a 100 mm Hg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Preparare il pallone e la maschera per rianimazione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Controllare l’erogatore d’ossigeno e regolarlo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fra 5 e 10 L/min.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Preparare saturimetro e sensore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Indossare lo stetoscopio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Tagliare il cerotto</a:t>
            </a:r>
          </a:p>
          <a:p>
            <a:pPr algn="ctr">
              <a:lnSpc>
                <a:spcPct val="150000"/>
              </a:lnSpc>
            </a:pP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0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50030" y="476517"/>
            <a:ext cx="7631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Uso di pallone e maschera</a:t>
            </a:r>
          </a:p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per rianimazione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06839" y="2884867"/>
            <a:ext cx="7959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ventilazione dei polmoni è la tappa più importante e</a:t>
            </a:r>
          </a:p>
          <a:p>
            <a:pPr algn="ctr"/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più efficace nella rianimazione cardiopolmonare di un neonato</a:t>
            </a:r>
          </a:p>
          <a:p>
            <a:pPr algn="ctr"/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condizioni compromesse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53047" y="2607868"/>
            <a:ext cx="682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>
                <a:latin typeface="Bodoni MT" panose="02070603080606020203" pitchFamily="18" charset="0"/>
              </a:rPr>
              <a:t>!</a:t>
            </a:r>
            <a:endParaRPr lang="it-IT" sz="9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1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99" y="213395"/>
            <a:ext cx="7730398" cy="11766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lum contrast="40000"/>
          </a:blip>
          <a:srcRect b="66009"/>
          <a:stretch/>
        </p:blipFill>
        <p:spPr>
          <a:xfrm>
            <a:off x="283335" y="2451549"/>
            <a:ext cx="4997003" cy="321871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718042" y="1910725"/>
            <a:ext cx="555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Posizionamento del neonato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667242" y="2939876"/>
            <a:ext cx="5808371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Posizionare il neonato su di una superficie piana, con la testa in posizione centrale e il collo leggermente esteso.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Utile porre un rotolo sotto le spalle del neonato per mantenere la leggera estensione del collo.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02" y="136122"/>
            <a:ext cx="7730398" cy="11766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2160" r="6137" b="22045"/>
          <a:stretch/>
        </p:blipFill>
        <p:spPr>
          <a:xfrm>
            <a:off x="6606955" y="2138421"/>
            <a:ext cx="5396155" cy="378758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6" name="CasellaDiTesto 5"/>
          <p:cNvSpPr txBox="1"/>
          <p:nvPr/>
        </p:nvSpPr>
        <p:spPr>
          <a:xfrm>
            <a:off x="5460642" y="1112697"/>
            <a:ext cx="473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laringoscopio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1718" y="1754666"/>
            <a:ext cx="669701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Scegliere la misura della lama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• N. 00 - 0 per i neonati pretermine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• N. 1 per i neonati 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termine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Collegare la lama all’impugnatura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Controllare la lampadina, la luce deve essere intensa,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caso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contrario: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1.provare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a riavvitare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lampadina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2.sostituire la lampadina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3.sostituire le pile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 laringoscopio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4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20" y="252032"/>
            <a:ext cx="7730398" cy="11766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734" b="3331"/>
          <a:stretch/>
        </p:blipFill>
        <p:spPr>
          <a:xfrm>
            <a:off x="5132070" y="1584102"/>
            <a:ext cx="6889748" cy="491883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17531" y="1777285"/>
            <a:ext cx="3825025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Accendere la lampadina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 laringoscopio e impugnarlo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mano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sinistra</a:t>
            </a:r>
          </a:p>
        </p:txBody>
      </p:sp>
      <p:sp>
        <p:nvSpPr>
          <p:cNvPr id="5" name="Rettangolo 4"/>
          <p:cNvSpPr/>
          <p:nvPr/>
        </p:nvSpPr>
        <p:spPr>
          <a:xfrm>
            <a:off x="247453" y="3952922"/>
            <a:ext cx="4452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Stringere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laringoscopio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pollice e le prime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dita,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la lama puntata verso l’esterno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9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297" y="277790"/>
            <a:ext cx="7730398" cy="11766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56681" y="1286745"/>
            <a:ext cx="9850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1: Preparazione per </a:t>
            </a: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l’Inserimento del laringoscopio</a:t>
            </a:r>
            <a:endParaRPr lang="it-IT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15695" y="2181438"/>
            <a:ext cx="4605121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Stabilizzare la testa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 neonato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nella posizione “sniffing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82068" y="3966478"/>
            <a:ext cx="6254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urante la procedura erogare ossigeno a flusso libero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ntubazione 002 (2)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 l="6265" t="1413" r="4492"/>
          <a:stretch>
            <a:fillRect/>
          </a:stretch>
        </p:blipFill>
        <p:spPr>
          <a:xfrm>
            <a:off x="1079500" y="2019300"/>
            <a:ext cx="3835400" cy="4251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31422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692" y="252032"/>
            <a:ext cx="7730398" cy="11766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89031" y="1299624"/>
            <a:ext cx="6756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2: Inserimento del Laringoscopio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6315" y="2651495"/>
            <a:ext cx="6508125" cy="2763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Introdurre la lama lungo il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margine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destro della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lingua, spingendo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la lingua verso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lato sinistro della bocca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Far avanzare la lama finché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l’estremità  raggiunge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vallecula, poco oltre la base della lingua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 descr="intubazione 003 (2)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10095" t="9168" r="3264" b="7850"/>
          <a:stretch>
            <a:fillRect/>
          </a:stretch>
        </p:blipFill>
        <p:spPr>
          <a:xfrm>
            <a:off x="7289800" y="2354295"/>
            <a:ext cx="3848100" cy="301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838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84" y="213395"/>
            <a:ext cx="7730398" cy="11766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21983" y="1238398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3: Sollevamento della Lama</a:t>
            </a:r>
          </a:p>
          <a:p>
            <a:pPr algn="ctr"/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7202" t="14732" r="26878" b="24230"/>
          <a:stretch/>
        </p:blipFill>
        <p:spPr>
          <a:xfrm>
            <a:off x="7559899" y="2130950"/>
            <a:ext cx="4262907" cy="426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884350" y="315595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Sollevare leggermente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lama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Visualizzare l’area laringea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ruotare la lama</a:t>
            </a:r>
          </a:p>
        </p:txBody>
      </p:sp>
    </p:spTree>
    <p:extLst>
      <p:ext uri="{BB962C8B-B14F-4D97-AF65-F5344CB8AC3E}">
        <p14:creationId xmlns:p14="http://schemas.microsoft.com/office/powerpoint/2010/main" xmlns="" val="5566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67296" y="1312503"/>
            <a:ext cx="6501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4: Visualizzare i Punti di Repere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56" y="239153"/>
            <a:ext cx="7730398" cy="11766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84" y="2172326"/>
            <a:ext cx="5330741" cy="395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>
            <a:off x="321972" y="2193880"/>
            <a:ext cx="6181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Identificazione dell’epiglottide,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l’apertura della glottide 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corde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vocali, queste ultime disegnano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una lettera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“V” rovesciata</a:t>
            </a:r>
          </a:p>
        </p:txBody>
      </p:sp>
    </p:spTree>
    <p:extLst>
      <p:ext uri="{BB962C8B-B14F-4D97-AF65-F5344CB8AC3E}">
        <p14:creationId xmlns:p14="http://schemas.microsoft.com/office/powerpoint/2010/main" xmlns="" val="36794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59163" y="1209472"/>
            <a:ext cx="7697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</a:t>
            </a: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5: Inserimento del tubo endotracheale </a:t>
            </a:r>
            <a:endParaRPr lang="it-IT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727" y="174758"/>
            <a:ext cx="7730398" cy="11766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9610" y="2888378"/>
            <a:ext cx="6027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Tenere il tubo con la mano destra  e introdurlo attraverso la parte destra della bocca del neonato.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Inserire il tubo fino al punto in cui la guida per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le corde vocali non è a livello delle stesse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intubazione 004 (2)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l="5601" t="11390" r="18124" b="2542"/>
          <a:stretch>
            <a:fillRect/>
          </a:stretch>
        </p:blipFill>
        <p:spPr>
          <a:xfrm>
            <a:off x="6438900" y="2412999"/>
            <a:ext cx="4762500" cy="304231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8273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ntubazione 005 (2)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 r="17813" b="67778"/>
          <a:stretch>
            <a:fillRect/>
          </a:stretch>
        </p:blipFill>
        <p:spPr>
          <a:xfrm>
            <a:off x="8416098" y="1028700"/>
            <a:ext cx="3496502" cy="386233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9" name="Immagine 8" descr="intubazione 005 (2)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 t="61667"/>
          <a:stretch>
            <a:fillRect/>
          </a:stretch>
        </p:blipFill>
        <p:spPr>
          <a:xfrm>
            <a:off x="4142395" y="3949700"/>
            <a:ext cx="3196009" cy="26289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34" y="329305"/>
            <a:ext cx="7730398" cy="11766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46386" y="1244325"/>
            <a:ext cx="6535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Fase 6: Rimozione del Laringoscopio</a:t>
            </a:r>
          </a:p>
        </p:txBody>
      </p:sp>
      <p:sp>
        <p:nvSpPr>
          <p:cNvPr id="4" name="Rettangolo 3"/>
          <p:cNvSpPr/>
          <p:nvPr/>
        </p:nvSpPr>
        <p:spPr>
          <a:xfrm>
            <a:off x="-180304" y="2965900"/>
            <a:ext cx="5731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Tenere il tubo ben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fermo contro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il palato </a:t>
            </a: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 neonato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mentre si sfila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laringoscopio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si toglie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mandrino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, qualora sia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stato utilizzato</a:t>
            </a:r>
          </a:p>
        </p:txBody>
      </p:sp>
      <p:pic>
        <p:nvPicPr>
          <p:cNvPr id="8" name="Immagine 7" descr="intubazione 005 (2)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 l="4700" t="32037" r="16621" b="37778"/>
          <a:stretch>
            <a:fillRect/>
          </a:stretch>
        </p:blipFill>
        <p:spPr>
          <a:xfrm>
            <a:off x="6070600" y="1803400"/>
            <a:ext cx="2832100" cy="31877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8237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97902" y="490972"/>
            <a:ext cx="606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Controllo della Posizione del Tubo</a:t>
            </a:r>
          </a:p>
        </p:txBody>
      </p:sp>
      <p:sp>
        <p:nvSpPr>
          <p:cNvPr id="4" name="Rettangolo 3"/>
          <p:cNvSpPr/>
          <p:nvPr/>
        </p:nvSpPr>
        <p:spPr>
          <a:xfrm>
            <a:off x="965915" y="1664885"/>
            <a:ext cx="104318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Sollevamento del torace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Miglioramento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di frequenza cardiaca,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saturazione, colorito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, reattività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Presenza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di CO2 esalata come dimostrato dal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rilevatore della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Rumori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respiratori su entrambi i campi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polmonari assenti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o appena trasmessi all’epigastrio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Assenza di distensione gastrica durante la ventilazione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Formazione di vapore condensato all’interno dl tubo durante l’espirazione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4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81341" y="383824"/>
            <a:ext cx="80106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di pallone e maschera</a:t>
            </a:r>
          </a:p>
          <a:p>
            <a:pPr lvl="0" algn="ctr"/>
            <a:r>
              <a:rPr lang="it-IT" sz="4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rianimazione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003" y="2627290"/>
            <a:ext cx="11513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Esistono  due tipi di palloni per rianimazione che funzionano in modo del tutto diverso</a:t>
            </a:r>
          </a:p>
          <a:p>
            <a:pPr algn="ctr"/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pallone flusso – dipendente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che si gonfia solo quando vi fluisce ossigeno 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erogato a pressione</a:t>
            </a:r>
          </a:p>
          <a:p>
            <a:pPr algn="ctr"/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pallone auto – insufflante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che si gonfia automaticamente dopo essere stato compresso,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inviando ossigeno o aria alla maschera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5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906779" y="506196"/>
            <a:ext cx="606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Controllo della Posizione del Tubo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2429" y="5976755"/>
            <a:ext cx="10985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Rumori respiratori su entrambi i campi polmonari e</a:t>
            </a:r>
          </a:p>
          <a:p>
            <a:pPr algn="ctr"/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assenti o appena trasmessi all’epigastrio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3594" t="15470" r="24105" b="22201"/>
          <a:stretch/>
        </p:blipFill>
        <p:spPr>
          <a:xfrm>
            <a:off x="2446986" y="1176450"/>
            <a:ext cx="7765960" cy="46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9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29721" y="207084"/>
            <a:ext cx="6045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Controllo della Posizione del Tubo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1387" t="18605" r="15086" b="27549"/>
          <a:stretch/>
        </p:blipFill>
        <p:spPr>
          <a:xfrm>
            <a:off x="6284890" y="950899"/>
            <a:ext cx="5072318" cy="28269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558" y="3777811"/>
            <a:ext cx="4788982" cy="294872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9245" y="2717442"/>
            <a:ext cx="580837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rilevatore di anidride carbonica cambia colore durante l’espirazione se il tubo endotracheale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è all’interno della trachea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44157" y="879770"/>
            <a:ext cx="4136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Conferma Radiologica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755" y="186560"/>
            <a:ext cx="6236749" cy="7498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b="9406"/>
          <a:stretch/>
        </p:blipFill>
        <p:spPr>
          <a:xfrm>
            <a:off x="1668717" y="1269994"/>
            <a:ext cx="10150586" cy="49620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36898" y="6211669"/>
            <a:ext cx="4783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Posizione corretta del tubo endotracheale con</a:t>
            </a:r>
          </a:p>
          <a:p>
            <a:pPr algn="ctr"/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l’estremità a metà della trachea</a:t>
            </a:r>
          </a:p>
        </p:txBody>
      </p:sp>
      <p:sp>
        <p:nvSpPr>
          <p:cNvPr id="7" name="Rettangolo 6"/>
          <p:cNvSpPr/>
          <p:nvPr/>
        </p:nvSpPr>
        <p:spPr>
          <a:xfrm>
            <a:off x="6850220" y="6204623"/>
            <a:ext cx="450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Posizione scorretta del tubo endotracheale </a:t>
            </a:r>
            <a:r>
              <a:rPr lang="it-IT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l’estremità 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nel bronco principale destro. </a:t>
            </a:r>
            <a:endParaRPr lang="it-IT" sz="1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noti </a:t>
            </a:r>
            <a:r>
              <a:rPr lang="it-IT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collasso 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del polmone sinistro</a:t>
            </a:r>
          </a:p>
        </p:txBody>
      </p:sp>
    </p:spTree>
    <p:extLst>
      <p:ext uri="{BB962C8B-B14F-4D97-AF65-F5344CB8AC3E}">
        <p14:creationId xmlns:p14="http://schemas.microsoft.com/office/powerpoint/2010/main" xmlns="" val="22477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638" y="413894"/>
            <a:ext cx="6236749" cy="74987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53559" y="2025094"/>
            <a:ext cx="10831133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il tubo è nella posizione corretta , annottare i centimetri segnati sul tubo a livello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 labbro superiore, per mantenere la corretta profondità d’inserzione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Usare il tubo allo scopo per cui è stato inserito: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aspirare meconio procedere con aspirazione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somministrazione surfactante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ventilare il neonato collegare il pallone per ventilazione al tubo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caso di ventilazione a lungo termine fissare il tubo al volto e il tubo al respiratore</a:t>
            </a:r>
          </a:p>
          <a:p>
            <a:pPr algn="ctr">
              <a:lnSpc>
                <a:spcPct val="150000"/>
              </a:lnSpc>
            </a:pP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5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056845" y="115910"/>
            <a:ext cx="512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Grazie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54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261112" y="1555035"/>
            <a:ext cx="45985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  <a:p>
            <a:pPr algn="ctr"/>
            <a:endParaRPr lang="it-IT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101" y="489397"/>
            <a:ext cx="6353899" cy="6111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4" name="Immagine 3" descr="rianimazione 003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614109"/>
            <a:ext cx="4305300" cy="5951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1001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875" y="251573"/>
            <a:ext cx="7730398" cy="18472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50006" y="2395470"/>
            <a:ext cx="10328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Utilizzare apparecchiature progettate in modo specifico per il neonato</a:t>
            </a:r>
          </a:p>
          <a:p>
            <a:pPr algn="ctr"/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Particolare attenzione va posta a:</a:t>
            </a:r>
          </a:p>
          <a:p>
            <a:pPr algn="ctr"/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Dimensione del pallone (volume compreso tra 200 e 750mL)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Capacità di erogazione di ossigeno al 90% - 100%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Capacità di evitare pressioni troppo elevate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it-IT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Maschera di misura appropriata 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7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6214" y="2094761"/>
            <a:ext cx="580837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Pallone auto – insufflante</a:t>
            </a:r>
          </a:p>
          <a:p>
            <a:pPr algn="ctr"/>
            <a:endParaRPr lang="it-IT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Possiede un ingresso per l’ossigeno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L’uscita al paziente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Valvola di assemblaggio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Valvola limitante la pressione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Reservoir per l’ossigeno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rianimazione 004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226" y="914401"/>
            <a:ext cx="6520674" cy="4775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33339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35639" y="463640"/>
            <a:ext cx="6774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Maschere facciali</a:t>
            </a:r>
            <a:endParaRPr lang="it-IT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72439" y="2181009"/>
            <a:ext cx="9762186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Disponibili in un’ampia gamma di forme, taglie e materiali.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maschere possono avere bordi con cuscinetto o senza cuscinetto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Possono avere forme rotonde e anatomiche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 maschere hanno varie dimensioni.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Perché una maschera sia di dimensioni corrette, il bordo deve coprire la punta del mento, la bocca e il naso, ma non gli occhi.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3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602" y="1257724"/>
            <a:ext cx="3853006" cy="23105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b="49308"/>
          <a:stretch/>
        </p:blipFill>
        <p:spPr>
          <a:xfrm>
            <a:off x="927069" y="3795010"/>
            <a:ext cx="3846909" cy="2592911"/>
          </a:xfrm>
          <a:prstGeom prst="rect">
            <a:avLst/>
          </a:prstGeom>
        </p:spPr>
      </p:pic>
      <p:pic>
        <p:nvPicPr>
          <p:cNvPr id="5" name="Immagine 4" descr="rianimazione 005 (2).jpg"/>
          <p:cNvPicPr>
            <a:picLocks noChangeAspect="1"/>
          </p:cNvPicPr>
          <p:nvPr/>
        </p:nvPicPr>
        <p:blipFill>
          <a:blip r:embed="rId4">
            <a:lum bright="10000"/>
          </a:blip>
          <a:srcRect l="524" t="48736"/>
          <a:stretch>
            <a:fillRect/>
          </a:stretch>
        </p:blipFill>
        <p:spPr>
          <a:xfrm>
            <a:off x="5765801" y="773882"/>
            <a:ext cx="5534058" cy="5093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944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lievo 10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</TotalTime>
  <Words>1745</Words>
  <Application>Microsoft Office PowerPoint</Application>
  <PresentationFormat>Personalizzato</PresentationFormat>
  <Paragraphs>270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Scia di vapore</vt:lpstr>
      <vt:lpstr>Manovre di rianimazione neonatale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Manovre di rianimazione neonatale</dc:title>
  <dc:creator>Cecilia Carriero</dc:creator>
  <cp:lastModifiedBy>PC</cp:lastModifiedBy>
  <cp:revision>98</cp:revision>
  <dcterms:created xsi:type="dcterms:W3CDTF">2017-06-26T07:56:10Z</dcterms:created>
  <dcterms:modified xsi:type="dcterms:W3CDTF">2018-02-04T23:57:21Z</dcterms:modified>
</cp:coreProperties>
</file>