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  <p:sldMasterId id="2147483700" r:id="rId3"/>
    <p:sldMasterId id="2147483712" r:id="rId4"/>
    <p:sldMasterId id="2147483724" r:id="rId5"/>
    <p:sldMasterId id="2147483736" r:id="rId6"/>
    <p:sldMasterId id="2147483748" r:id="rId7"/>
    <p:sldMasterId id="2147483760" r:id="rId8"/>
    <p:sldMasterId id="2147483772" r:id="rId9"/>
    <p:sldMasterId id="2147483784" r:id="rId10"/>
    <p:sldMasterId id="2147483796" r:id="rId11"/>
    <p:sldMasterId id="2147483808" r:id="rId12"/>
    <p:sldMasterId id="2147483989" r:id="rId13"/>
  </p:sldMasterIdLst>
  <p:notesMasterIdLst>
    <p:notesMasterId r:id="rId84"/>
  </p:notesMasterIdLst>
  <p:sldIdLst>
    <p:sldId id="256" r:id="rId14"/>
    <p:sldId id="258" r:id="rId15"/>
    <p:sldId id="274" r:id="rId16"/>
    <p:sldId id="259" r:id="rId17"/>
    <p:sldId id="260" r:id="rId18"/>
    <p:sldId id="275" r:id="rId19"/>
    <p:sldId id="273" r:id="rId20"/>
    <p:sldId id="276" r:id="rId21"/>
    <p:sldId id="261" r:id="rId22"/>
    <p:sldId id="277" r:id="rId23"/>
    <p:sldId id="262" r:id="rId24"/>
    <p:sldId id="278" r:id="rId25"/>
    <p:sldId id="280" r:id="rId26"/>
    <p:sldId id="263" r:id="rId27"/>
    <p:sldId id="282" r:id="rId28"/>
    <p:sldId id="281" r:id="rId29"/>
    <p:sldId id="279" r:id="rId30"/>
    <p:sldId id="264" r:id="rId31"/>
    <p:sldId id="265" r:id="rId32"/>
    <p:sldId id="283" r:id="rId33"/>
    <p:sldId id="266" r:id="rId34"/>
    <p:sldId id="267" r:id="rId35"/>
    <p:sldId id="268" r:id="rId36"/>
    <p:sldId id="269" r:id="rId37"/>
    <p:sldId id="270" r:id="rId38"/>
    <p:sldId id="284" r:id="rId39"/>
    <p:sldId id="297" r:id="rId40"/>
    <p:sldId id="295" r:id="rId41"/>
    <p:sldId id="296" r:id="rId42"/>
    <p:sldId id="298" r:id="rId43"/>
    <p:sldId id="286" r:id="rId44"/>
    <p:sldId id="271" r:id="rId45"/>
    <p:sldId id="301" r:id="rId46"/>
    <p:sldId id="299" r:id="rId47"/>
    <p:sldId id="302" r:id="rId48"/>
    <p:sldId id="300" r:id="rId49"/>
    <p:sldId id="272" r:id="rId50"/>
    <p:sldId id="306" r:id="rId51"/>
    <p:sldId id="303" r:id="rId52"/>
    <p:sldId id="304" r:id="rId53"/>
    <p:sldId id="305" r:id="rId54"/>
    <p:sldId id="307" r:id="rId55"/>
    <p:sldId id="308" r:id="rId56"/>
    <p:sldId id="310" r:id="rId57"/>
    <p:sldId id="311" r:id="rId58"/>
    <p:sldId id="285" r:id="rId59"/>
    <p:sldId id="313" r:id="rId60"/>
    <p:sldId id="289" r:id="rId61"/>
    <p:sldId id="314" r:id="rId62"/>
    <p:sldId id="288" r:id="rId63"/>
    <p:sldId id="290" r:id="rId64"/>
    <p:sldId id="309" r:id="rId65"/>
    <p:sldId id="291" r:id="rId66"/>
    <p:sldId id="292" r:id="rId67"/>
    <p:sldId id="287" r:id="rId68"/>
    <p:sldId id="293" r:id="rId69"/>
    <p:sldId id="315" r:id="rId70"/>
    <p:sldId id="316" r:id="rId71"/>
    <p:sldId id="294" r:id="rId72"/>
    <p:sldId id="317" r:id="rId73"/>
    <p:sldId id="318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21" r:id="rId82"/>
    <p:sldId id="322" r:id="rId8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theme" Target="theme/theme1.xml"/><Relationship Id="rId61" Type="http://schemas.openxmlformats.org/officeDocument/2006/relationships/slide" Target="slides/slide48.xml"/><Relationship Id="rId82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7E9C7-5C6A-4EBE-A168-84DC4A29BF9E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68AA2-F223-416E-B539-CBCA82B57E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04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971E-C50B-438F-9FD2-AE8CFE2A1C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07B42-AE89-4705-B934-A7E76E25A4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ACEF-A999-4984-AFD6-3E5587F8B8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6848-F8F5-4CD9-BD13-2C5EED1046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F9A4B-AEBB-44FC-825E-DD665C8CF1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1806C-52C3-4D45-95C9-37003C2F66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00513-9DED-4698-8880-D6F4E4B19C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29B32-72A6-47B2-B771-E3DB4A6B52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FAC99-BB1B-4FE8-A4B8-E2078DD559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09A2B-CDA3-4F08-B19C-3347F691C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85628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628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8ECCC-F029-493B-A87B-DF5468BB14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B3C7A-EFEE-48BA-AA5A-E6D7CEBE81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869B3-C028-4462-9243-6619F618A8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0179-6EAF-49CD-9974-FB1EACAB26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08736-546B-4327-BD36-7264012EC9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FA9E4-0DB2-44E8-B5A5-BF17661375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37BD-6798-4D05-8414-65662575EA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EB020-2BC4-4B63-A517-BAFDA8926C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BC285-BF98-4C49-AE8A-037C07AE5C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9AD73-5797-4F85-84B9-D3D7F394DD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57C0C-EE8A-4E86-9AFA-91C8BF4A2E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C4369-4748-45E8-A416-79F854E19D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2665C-62AC-489C-9F67-433C186EB4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8483A-AAB9-4D22-887F-0BA1041972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BC6F-DF57-4B44-A4B9-995E4BF27E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43658-6C14-4185-B735-22544E3E7F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2571-04E7-41FB-A493-8FCCF8EBED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AAFE9-1A7E-4E17-89BF-77AFCD1FFE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CF796-5663-4B52-AA2E-D7085C4603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EC6-40FE-4A2A-BBF1-A62CC49148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B5AD4-02EA-46ED-AE8F-1128985317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CD08-BFC6-458A-93D2-5B75796D1B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B41F7-FAE3-42D3-9637-120AED2936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32602-E128-4B23-A0BD-A91A3E4550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D6D82-4181-408E-99C8-38BEC223B4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B824F-E070-4B93-925E-6C4701E701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86EF-5468-49F0-AC0A-536C32926E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771AC-B14F-4761-9020-7A9D93152D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7E8E9-006B-4A2E-8E6E-05E8A86478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8259-1C86-4353-AF19-B0501B54BC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27AA7-4128-4517-9664-935890EE2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8C4E0-6854-48A3-8420-CF412B176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70708-EB2B-4159-BD84-50C7FC33F1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7C240-2671-4F09-806A-F0E507EA4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7A9EB-9E53-4A3A-B0C9-E87D9F6AE4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29441-74B1-4390-8ABB-6C9F7F7EB5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B3CA-6A77-4DDD-B422-D1DD42C8C3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9A6A-3847-452B-B677-D3C1FD47D7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3F9F-0BD7-469D-B57F-89AF151127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528D2-2C2C-4E4A-8E5D-571A196005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04CFA-C8B2-49A0-83CC-E63F1290E5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9765-6889-4E95-9D84-14879ACA6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6A27E-EBD6-4F93-9611-3499900920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06D4D-6C64-478F-BDF5-99A5F1D97C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E2B2-1DE9-4A48-93F9-76E2713944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B7CE2-24D9-43A7-9FA6-B45B36F44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AF731-D11F-459F-B01B-53EDAA3FC2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3346-16B3-4563-80D0-364570FB1B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407A-C8F3-412A-8ADE-BDA745CBCA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48753-B4BD-4E3C-839D-FBB93B10B0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B599-95FB-413F-AD70-9205077043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E979F-1728-4FAE-ABB7-D6C4CBC9F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0ABB0-F407-4892-BBE9-F7C1045ACE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4344F-FE83-4F16-85ED-27BDB0C43D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CCDE3-7068-4470-AB8C-0F8F7AE3C6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216-52FB-4163-86D7-C9F8CDBF14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A200C-524E-4ACF-B7F4-A79E4DD029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A2301-900E-491F-8F73-439B6EBF10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786D-CC44-40EF-A94F-901821B83E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951E-1A07-488B-9236-724FBDE99D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0DD56-9ECB-4C4C-A0F8-5DAA855383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0B911-4F57-43CA-BDD7-41C1DD7C08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4A8E-8C0D-4AF9-AE7A-D17FF7D060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EE225-0643-42AD-AA04-C6F99B300B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032A7-8AC8-456B-8E25-732344E80F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C3BE4-37D9-4BE4-8B17-BCA0951FF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1D434-4800-4D37-AAEA-12C4897CB1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33C4E-DA60-441D-B9D6-5A67B434C0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288E-E24D-49A4-B594-AEF5518B11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05277-E294-40A8-A4C9-25BAA0E90D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CDC82-982B-46A3-B15A-D061261047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C1763-BABB-4BB5-9AAE-AA9B0C7422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59B6-D527-4A88-A738-C445F1E2B9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A506-BE94-4D4E-923E-355A082190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97B9A-3C6B-4CCE-8AEC-960F54862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FF3D-1883-4705-AF46-D13269680D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53096-1EFD-4D5C-88DC-BA558141B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4C974-9ABE-4C19-B86A-7EC97B2A53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594C7-F35F-4B24-A863-3E708BDA6F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EDDC-337C-47BD-B939-29C9DF8A5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4D38E-1A5E-46F0-92D2-949B0D1F63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5FCBF-9315-41E9-BDD7-A15109832C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5A4C-923F-462F-8A16-D94B420D9B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F337C-2C80-483D-A23C-8CF006C063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B754-08D8-4972-AE5A-BF1AFE879B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8DB5B-4784-4009-87BB-159EE1DA73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954BC-AFF5-4F6F-929A-6AB5667C62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E32FE-1762-41ED-8A7A-A64190962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77BD-80CC-4B07-9700-711041CB6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AF4E8-45F5-4DEE-8029-E6587466A5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0EBF0-3A7B-4983-A9F7-0EA45144A8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D1F8A-AD88-4844-9712-375E279457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B1C9B-C9AD-4903-9EAF-DA36CE9196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8A131-AEDB-4929-93AF-AEF4F8598E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2F481-A6F0-4BC3-BEF8-DA1A95C5D2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9043C-5AD8-4847-ABCB-13225C036E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4D0A-E6BA-4204-B67B-AAA7B30AED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B1FDA-949A-4C3B-816C-CCDC7F976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458AD-7468-490B-B3D5-7812FD049E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4CB25-009C-44A7-BC6F-D7929E8F3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 titolo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Cliccate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61C3A66E-BD12-41A9-A510-BD654C401F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0A8F1D2A-4C8B-4D24-99DD-93C896D15E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35089A20-B832-48E1-898F-D6E922C43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04D228D-E5B6-4490-9704-3C8F0DBB9C19}" type="datetimeFigureOut">
              <a:rPr lang="it-IT" smtClean="0"/>
              <a:t>01/07/2018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D7D91C-50D4-43E6-BE02-61D34B58BE20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E9140526-16DB-43A3-9D5C-4D406BFC43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0C445953-51FC-484A-A26A-CA8186BEC8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163363D2-3B6A-4095-BE12-A38C8D7C97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3DD42891-8300-4516-BA15-530993428A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B23A680B-A5A9-4884-ADF7-75158BFC79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fld id="{385AE55D-6AC4-453F-8D57-B97611AD9C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88" y="-14288"/>
            <a:ext cx="9140825" cy="1211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it-IT"/>
              <a:t>21/03/12</a:t>
            </a: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2400" smtClean="0">
                <a:solidFill>
                  <a:srgbClr val="000000"/>
                </a:solidFill>
                <a:latin typeface="+mn-lt"/>
                <a:ea typeface="ＭＳ Ｐゴシック" pitchFamily="1" charset="-128"/>
                <a:cs typeface="Arial Unicode MS" charset="0"/>
              </a:defRPr>
            </a:lvl1pPr>
          </a:lstStyle>
          <a:p>
            <a:pPr>
              <a:defRPr/>
            </a:pPr>
            <a:fld id="{5ED2DB9A-7CAF-4183-8A87-445935D9A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+mj-cs"/>
        </a:defRPr>
      </a:lvl1pPr>
      <a:lvl2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2pPr>
      <a:lvl3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3pPr>
      <a:lvl4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4pPr>
      <a:lvl5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S PGothic" pitchFamily="34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ＭＳ Ｐゴシック" pitchFamily="1" charset="-128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MS PGothic" pitchFamily="34" charset="-128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MS PGothic" pitchFamily="34" charset="-128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MS PGothic" pitchFamily="34" charset="-128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0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0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0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0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0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0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0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child-girl-doctor-writing-to-clipboard-2959304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7617"/>
            <a:ext cx="9144000" cy="684545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2844" y="285728"/>
            <a:ext cx="8458200" cy="1222375"/>
          </a:xfrm>
        </p:spPr>
        <p:txBody>
          <a:bodyPr/>
          <a:lstStyle/>
          <a:p>
            <a:pPr algn="ctr"/>
            <a:r>
              <a:rPr lang="it-IT" b="1" i="1" dirty="0">
                <a:solidFill>
                  <a:schemeClr val="tx2">
                    <a:lumMod val="50000"/>
                  </a:schemeClr>
                </a:solidFill>
              </a:rPr>
              <a:t>Assistenza infermieristica </a:t>
            </a:r>
            <a:br>
              <a:rPr lang="it-IT" b="1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b="1" i="1" dirty="0">
                <a:solidFill>
                  <a:schemeClr val="tx2">
                    <a:lumMod val="50000"/>
                  </a:schemeClr>
                </a:solidFill>
              </a:rPr>
              <a:t>in ambito pediatrico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eta_stitichezza_640x480.jpg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b="8333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Stock_00007970008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5629" t="1725" r="1336" b="2775"/>
          <a:stretch>
            <a:fillRect/>
          </a:stretch>
        </p:blipFill>
        <p:spPr>
          <a:xfrm>
            <a:off x="5929322" y="2657473"/>
            <a:ext cx="3000396" cy="4200527"/>
          </a:xfrm>
          <a:prstGeom prst="rect">
            <a:avLst/>
          </a:prstGeom>
        </p:spPr>
      </p:pic>
      <p:pic>
        <p:nvPicPr>
          <p:cNvPr id="4" name="Immagine 3" descr="beba-kahlica_fotoli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tretch>
            <a:fillRect/>
          </a:stretch>
        </p:blipFill>
        <p:spPr>
          <a:xfrm>
            <a:off x="214282" y="2463800"/>
            <a:ext cx="4394200" cy="43942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 rot="10800000" flipV="1">
            <a:off x="214282" y="285728"/>
            <a:ext cx="864399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Educazione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(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toilette training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): momento importante per la risoluzione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della stipsi. Utile sfruttare lo stimolo alla defecazione,perché sotto l’effetto delle contrazioni propulsive del colon l’evacuazione risulta notevolmente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più facilitata: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il bambino deve interrompere ogni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attività per andare in bagno (gioco,televisione,ecc).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ea typeface="Calibri" pitchFamily="34" charset="0"/>
                <a:cs typeface="Times New Roman" pitchFamily="18" charset="0"/>
              </a:rPr>
              <a:t>Abituare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il bambino a sedersi sul vasino o sul water per circa 10 minuti, preferibilmente dopo il pasto, per sfruttare il riflesso gastrocolico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indotto dall’introduzione del cibo.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È importante che il bambino possa appoggiare bene i piedi per terra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per usufruire al meglio dell’aiuto della muscolatura addominale.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/>
            </a:br>
            <a:r>
              <a:rPr lang="it-IT" b="1" dirty="0"/>
              <a:t>Il clistere … quale?</a:t>
            </a:r>
            <a:br>
              <a:rPr lang="it-IT" b="1" dirty="0"/>
            </a:br>
            <a:endParaRPr lang="it-IT" dirty="0"/>
          </a:p>
        </p:txBody>
      </p:sp>
      <p:sp>
        <p:nvSpPr>
          <p:cNvPr id="330753" name="Rectangle 1"/>
          <p:cNvSpPr>
            <a:spLocks noChangeArrowheads="1"/>
          </p:cNvSpPr>
          <p:nvPr/>
        </p:nvSpPr>
        <p:spPr bwMode="auto">
          <a:xfrm>
            <a:off x="285720" y="1142984"/>
            <a:ext cx="8643998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Esistono diverse tipologie di clistere,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ognuna delle quali ha una funzione specifica: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clistere evacuativo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(lassativo):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costituito con acqua tiepida (500-1000 ml)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in cui vengono disciolte sostanze lassative, come ad esempio la glicerina,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  utilizzato in presenza di stipsi importante con ingombro fecale.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clistere terapeutico</a:t>
            </a:r>
            <a:r>
              <a:rPr lang="it-IT" sz="2000" dirty="0"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caratterizzato dalla presenza di soluzioni medicamentose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 azione locale o sistemica,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(farmaci antinfiammatori o antibiotici in caso di patologie infettive e/o infiammatorie a carica dell’ultimo tratto dell’intestino).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sz="2000" dirty="0">
                <a:ea typeface="Calibri" pitchFamily="34" charset="0"/>
                <a:cs typeface="Times New Roman" pitchFamily="18" charset="0"/>
              </a:rPr>
              <a:t>U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tilizzato per il trattamento di uno stato patologico quando non possono essere utilizzate altre vie per il trattamento.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 clistere diagnostico</a:t>
            </a:r>
            <a:r>
              <a:rPr lang="it-IT" sz="2000" dirty="0"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viene utilizzato in caso di esame radiografico del colon 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clisma-fleet-pronto-per-l-uso-1-clistere-flacone-133-m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437" t="2511" r="22161" b="4148"/>
          <a:stretch>
            <a:fillRect/>
          </a:stretch>
        </p:blipFill>
        <p:spPr>
          <a:xfrm>
            <a:off x="214282" y="1857364"/>
            <a:ext cx="2286016" cy="407196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br>
              <a:rPr lang="it-IT" b="1" dirty="0"/>
            </a:br>
            <a:r>
              <a:rPr lang="it-IT" b="1" dirty="0"/>
              <a:t>enteroclisma, peretta e pompetta?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28596" y="1285860"/>
            <a:ext cx="81439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La definizione di clistere vale anche per enteroclisma, peretta e pompetta. </a:t>
            </a:r>
          </a:p>
          <a:p>
            <a:pPr algn="ctr"/>
            <a:r>
              <a:rPr lang="it-IT" dirty="0"/>
              <a:t>Si tratta di un’irrigazione dell’ultimo tratto dell’intestino al fine di liberare il colon da fecalomi, residui non digeriti, gas, flora batterica patogena e feci non espulse. L’unica differenza tra i suddetti termini sta nel volume di liquido somministrabile </a:t>
            </a:r>
          </a:p>
          <a:p>
            <a:pPr algn="ctr"/>
            <a:r>
              <a:rPr lang="it-IT" dirty="0"/>
              <a:t>e nel tipo di presidio che viene utilizzato </a:t>
            </a:r>
          </a:p>
          <a:p>
            <a:pPr algn="ctr"/>
            <a:r>
              <a:rPr lang="it-IT" dirty="0"/>
              <a:t>Per quanto riguarda il clistere e/o enteroclisma si può introdurre un volume</a:t>
            </a:r>
          </a:p>
          <a:p>
            <a:pPr algn="ctr"/>
            <a:r>
              <a:rPr lang="it-IT" dirty="0"/>
              <a:t> di liquidi che va da 0,5 a 2 litri .</a:t>
            </a:r>
          </a:p>
          <a:p>
            <a:pPr algn="ctr"/>
            <a:r>
              <a:rPr lang="it-IT" dirty="0"/>
              <a:t> Con la 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peretta o pompetta </a:t>
            </a:r>
            <a:r>
              <a:rPr lang="it-IT" dirty="0"/>
              <a:t>si può introdurre un volume di liquidi </a:t>
            </a:r>
          </a:p>
          <a:p>
            <a:pPr algn="ctr"/>
            <a:r>
              <a:rPr lang="it-IT" dirty="0"/>
              <a:t>che va da 0,1 a 0,2 litri</a:t>
            </a:r>
          </a:p>
          <a:p>
            <a:pPr algn="ctr"/>
            <a:endParaRPr lang="it-IT" dirty="0"/>
          </a:p>
        </p:txBody>
      </p:sp>
      <p:pic>
        <p:nvPicPr>
          <p:cNvPr id="4" name="Immagine 3" descr="images (1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302"/>
          <a:stretch>
            <a:fillRect/>
          </a:stretch>
        </p:blipFill>
        <p:spPr>
          <a:xfrm>
            <a:off x="2143108" y="4286256"/>
            <a:ext cx="2428875" cy="2357454"/>
          </a:xfrm>
          <a:prstGeom prst="rect">
            <a:avLst/>
          </a:prstGeom>
        </p:spPr>
      </p:pic>
      <p:pic>
        <p:nvPicPr>
          <p:cNvPr id="5" name="Immagine 4" descr="medicina-online-enteroclisma-peretta-clistere-evacuativo-pulizia-colon-intestino-stipsi-costipazione-fecaloma-feci-durissime-palline-tappo-digiuno-defecazione-diarrea-odore-cibo-tempo-es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10641" r="4297" b="7361"/>
          <a:stretch>
            <a:fillRect/>
          </a:stretch>
        </p:blipFill>
        <p:spPr>
          <a:xfrm>
            <a:off x="3714744" y="4143380"/>
            <a:ext cx="513399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listere.jpg"/>
          <p:cNvPicPr>
            <a:picLocks noChangeAspect="1"/>
          </p:cNvPicPr>
          <p:nvPr/>
        </p:nvPicPr>
        <p:blipFill>
          <a:blip r:embed="rId2">
            <a:lum bright="-20000"/>
          </a:blip>
          <a:srcRect t="3274" r="3477" b="6869"/>
          <a:stretch>
            <a:fillRect/>
          </a:stretch>
        </p:blipFill>
        <p:spPr>
          <a:xfrm>
            <a:off x="1000100" y="3071810"/>
            <a:ext cx="652147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71472" y="428604"/>
            <a:ext cx="807249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ea typeface="Times New Roman" pitchFamily="18" charset="0"/>
                <a:cs typeface="Arial" pitchFamily="34" charset="0"/>
              </a:rPr>
              <a:t>L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’enteroclisma </a:t>
            </a:r>
            <a:r>
              <a:rPr lang="it-IT" sz="2000" dirty="0">
                <a:ea typeface="Times New Roman" pitchFamily="18" charset="0"/>
                <a:cs typeface="Arial" pitchFamily="34" charset="0"/>
              </a:rPr>
              <a:t>viene praticato con in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Kit 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provvisto di una sacca da 2 litri a cui è connessa una sonda flessibile alla cui estremità distale è posto un rubinetto, una cannula rettale per l’irrigazione del colon .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L’enteroclisma può essere somministrato solo quando il processo digestivo è completato, dunque circa 4 ore dopo aver mangiato cibi leggeri come le verdure, 3 ore dopo la frutta e più di 5 ore dopo aver ingerito alimenti come carne, latticini, pane, pasta ecc.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Procedura </a:t>
            </a:r>
          </a:p>
        </p:txBody>
      </p:sp>
      <p:pic>
        <p:nvPicPr>
          <p:cNvPr id="3" name="Immagine 2" descr="clistere-bambini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0108"/>
            <a:ext cx="9108315" cy="58578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1538" y="500042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Il clistere è una soluzione contenente fosfati, ovvero lassativi di contatto, che agiscono sulla parete intestinale e favoriscono l’evacuazione .</a:t>
            </a:r>
          </a:p>
          <a:p>
            <a:pPr algn="ctr"/>
            <a:r>
              <a:rPr lang="it-IT" dirty="0"/>
              <a:t>I clisteri preconfezionati contengono circa 110 ml di soluzione,</a:t>
            </a:r>
          </a:p>
          <a:p>
            <a:pPr algn="ctr"/>
            <a:r>
              <a:rPr lang="it-IT" dirty="0"/>
              <a:t> sono sterili e pronti all’uso.</a:t>
            </a:r>
          </a:p>
          <a:p>
            <a:pPr algn="ctr"/>
            <a:r>
              <a:rPr lang="it-IT" dirty="0"/>
              <a:t> Per l’enteroclisma occorre preparare la soluzione con un cucchiaio </a:t>
            </a:r>
          </a:p>
          <a:p>
            <a:pPr algn="ctr"/>
            <a:r>
              <a:rPr lang="it-IT" dirty="0"/>
              <a:t>di vasellina ogni 100 ml di soluzione fisiologica.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35873" name="Rectangle 1"/>
          <p:cNvSpPr>
            <a:spLocks noChangeArrowheads="1"/>
          </p:cNvSpPr>
          <p:nvPr/>
        </p:nvSpPr>
        <p:spPr bwMode="auto">
          <a:xfrm>
            <a:off x="928662" y="2571744"/>
            <a:ext cx="771530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Preparare il materiale necessario: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la sacca contenente la soluzione;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la sonda rettale;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una crema lubrificante.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2910" y="4429132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È fondamentale ricordare di </a:t>
            </a:r>
            <a:r>
              <a:rPr lang="it-IT" b="1" dirty="0"/>
              <a:t>riscaldare la soluzione</a:t>
            </a:r>
            <a:r>
              <a:rPr lang="it-IT" dirty="0"/>
              <a:t> fino a raggiungere </a:t>
            </a:r>
          </a:p>
          <a:p>
            <a:pPr algn="ctr"/>
            <a:r>
              <a:rPr lang="it-IT" dirty="0"/>
              <a:t>una temperatura compresa tra i 25° e i 38° C:  la soluzione deve avere </a:t>
            </a:r>
          </a:p>
          <a:p>
            <a:pPr algn="ctr"/>
            <a:r>
              <a:rPr lang="it-IT" dirty="0"/>
              <a:t>una temperatura all’incirca pari alla 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temperatura corporea del bambino 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per evitare la comparsa di riflessi vagali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1"/>
          <p:cNvSpPr>
            <a:spLocks noChangeArrowheads="1"/>
          </p:cNvSpPr>
          <p:nvPr/>
        </p:nvSpPr>
        <p:spPr bwMode="auto">
          <a:xfrm>
            <a:off x="642910" y="642918"/>
            <a:ext cx="81439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ea typeface="Times New Roman" pitchFamily="18" charset="0"/>
                <a:cs typeface="Arial" pitchFamily="34" charset="0"/>
              </a:rPr>
              <a:t>L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 sacca deve essere posizionata all’altezza della spalla de l paziente e non più sopra, perché più alta è la sacca più veloce la soluzione defluisce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14348" y="1428736"/>
            <a:ext cx="78581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Nel neonato in genere si utilizza il </a:t>
            </a:r>
            <a:r>
              <a:rPr lang="it-IT" sz="2000" b="1" i="1" dirty="0"/>
              <a:t>microclisma</a:t>
            </a:r>
          </a:p>
          <a:p>
            <a:pPr algn="ctr"/>
            <a:r>
              <a:rPr lang="it-IT" sz="2000" dirty="0"/>
              <a:t>Nel bambino di età</a:t>
            </a:r>
            <a:r>
              <a:rPr lang="it-IT" sz="2000" b="1" dirty="0"/>
              <a:t> </a:t>
            </a:r>
            <a:r>
              <a:rPr lang="it-IT" sz="2000" dirty="0"/>
              <a:t>&lt; a 2 anni  in genere si somministrano circa </a:t>
            </a:r>
          </a:p>
          <a:p>
            <a:pPr algn="ctr"/>
            <a:r>
              <a:rPr lang="it-IT" sz="2000" dirty="0"/>
              <a:t>30 ml di soluzione</a:t>
            </a:r>
          </a:p>
          <a:p>
            <a:pPr algn="ctr"/>
            <a:r>
              <a:rPr lang="it-IT" sz="2000" dirty="0"/>
              <a:t>Nel bambino di età &gt; a 2 anni  viene utilizzato direttamente un clistere</a:t>
            </a:r>
          </a:p>
          <a:p>
            <a:pPr algn="ctr"/>
            <a:r>
              <a:rPr lang="it-IT" sz="2000" dirty="0"/>
              <a:t> da 100 ml</a:t>
            </a:r>
          </a:p>
          <a:p>
            <a:pPr algn="ctr"/>
            <a:r>
              <a:rPr lang="it-IT" sz="2000" dirty="0"/>
              <a:t> In base al peso la quantità viene calcolata somministrando circa </a:t>
            </a:r>
          </a:p>
          <a:p>
            <a:pPr algn="ctr"/>
            <a:r>
              <a:rPr lang="it-IT" sz="2000" dirty="0"/>
              <a:t>10 ml/Kg di peso corporeo.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928662" y="3714752"/>
            <a:ext cx="73581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Il materiale deve essere sterile e dunque chi esegue il clistere deve mantenere la sterilità, garantendola con un accurato</a:t>
            </a:r>
          </a:p>
          <a:p>
            <a:pPr algn="ctr"/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lavaggio delle mani e indossando un paio di guanti sterili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klizma.jpg"/>
          <p:cNvPicPr>
            <a:picLocks noChangeAspect="1"/>
          </p:cNvPicPr>
          <p:nvPr/>
        </p:nvPicPr>
        <p:blipFill>
          <a:blip r:embed="rId2">
            <a:lum bright="-10000" contrast="10000"/>
          </a:blip>
          <a:srcRect l="5468" r="148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57158" y="5000636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 Per somministrare il clistere è necessario  disporre di un ambiente pulito, confortevole per il bambino senza dimenticare che anche lui, come l’adulto, ha bisogno di privacy; pertanto nella stanza devono essere presenti </a:t>
            </a:r>
          </a:p>
          <a:p>
            <a:pPr algn="ctr"/>
            <a:r>
              <a:rPr lang="it-IT" sz="2000" dirty="0"/>
              <a:t>al massimo due persone: un genitore e l’ infermiere pediatrico.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714356"/>
            <a:ext cx="835824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Far assumere al bambino la </a:t>
            </a:r>
            <a:r>
              <a:rPr lang="it-IT" sz="2000" b="1" dirty="0"/>
              <a:t>posizione corretta:</a:t>
            </a:r>
          </a:p>
          <a:p>
            <a:pPr algn="ctr"/>
            <a:r>
              <a:rPr lang="it-IT" sz="2000" dirty="0"/>
              <a:t>decubito laterale sinistro con la gamba destra leggermente </a:t>
            </a:r>
          </a:p>
          <a:p>
            <a:pPr algn="ctr"/>
            <a:r>
              <a:rPr lang="it-IT" sz="2000" dirty="0"/>
              <a:t>sovrapposta a quella sinistra.</a:t>
            </a:r>
          </a:p>
          <a:p>
            <a:pPr algn="ctr"/>
            <a:r>
              <a:rPr lang="it-IT" sz="2000" dirty="0"/>
              <a:t> Procedere lubrificando la sonda e inserendola nel retto fin dove è possibile (fino a quando si incontra l’ingombro). </a:t>
            </a:r>
          </a:p>
          <a:p>
            <a:pPr algn="ctr"/>
            <a:r>
              <a:rPr lang="it-IT" sz="2000" dirty="0"/>
              <a:t>Il clistere si somministra lentamente, non superando però i 10 minuti.</a:t>
            </a:r>
          </a:p>
          <a:p>
            <a:pPr algn="ctr"/>
            <a:r>
              <a:rPr lang="it-IT" sz="2000" dirty="0"/>
              <a:t> Se il bambino è grandicello e avverte il bisogno di evacuare, lo si invita </a:t>
            </a:r>
          </a:p>
          <a:p>
            <a:pPr algn="ctr"/>
            <a:r>
              <a:rPr lang="it-IT" sz="2000" dirty="0"/>
              <a:t>ad aspettare qualche minuto per aumentare il tempo di contatto </a:t>
            </a:r>
          </a:p>
          <a:p>
            <a:pPr algn="ctr"/>
            <a:r>
              <a:rPr lang="it-IT" sz="2000" dirty="0"/>
              <a:t>della soluzione con la parete intestinale ed ottenere un maggiore effetto.</a:t>
            </a:r>
          </a:p>
          <a:p>
            <a:pPr algn="ctr"/>
            <a:r>
              <a:rPr lang="it-IT" sz="2000" dirty="0"/>
              <a:t> In genere un solo clistere non è sufficiente ad ottenere la rottura </a:t>
            </a:r>
          </a:p>
          <a:p>
            <a:pPr algn="ctr"/>
            <a:r>
              <a:rPr lang="it-IT" sz="2000" dirty="0"/>
              <a:t>del fecaloma,spesso è necessario un ciclo terapeutico di 3 clisteri</a:t>
            </a:r>
          </a:p>
          <a:p>
            <a:pPr algn="ctr"/>
            <a:r>
              <a:rPr lang="it-IT" sz="2000" dirty="0"/>
              <a:t> per infiltrare il fecaloma e provocarne la rottura.</a:t>
            </a:r>
          </a:p>
          <a:p>
            <a:pPr algn="ctr"/>
            <a:r>
              <a:rPr lang="it-IT" sz="2000" dirty="0"/>
              <a:t>Controllare evacuazione e annotare quantità e caratteristiche </a:t>
            </a:r>
            <a:r>
              <a:rPr lang="it-IT" sz="2000"/>
              <a:t>delle feci</a:t>
            </a:r>
            <a:endParaRPr lang="it-IT" sz="2000" dirty="0"/>
          </a:p>
          <a:p>
            <a:pPr algn="ctr"/>
            <a:r>
              <a:rPr lang="it-IT" sz="2000" dirty="0"/>
              <a:t> 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Apparato gastro - intestinale</a:t>
            </a:r>
          </a:p>
        </p:txBody>
      </p:sp>
      <p:pic>
        <p:nvPicPr>
          <p:cNvPr id="5" name="Immagine 4" descr="gastroenterite-bambini.jpg"/>
          <p:cNvPicPr>
            <a:picLocks noChangeAspect="1"/>
          </p:cNvPicPr>
          <p:nvPr/>
        </p:nvPicPr>
        <p:blipFill>
          <a:blip r:embed="rId2">
            <a:lum contrast="10000"/>
          </a:blip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6A205E3-055B-46CB-905E-0D37E88DC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8"/>
          <a:stretch/>
        </p:blipFill>
        <p:spPr>
          <a:xfrm>
            <a:off x="0" y="0"/>
            <a:ext cx="9179226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La diarrea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7F67050-EF66-44CA-A742-DCB5CDE5790D}"/>
              </a:ext>
            </a:extLst>
          </p:cNvPr>
          <p:cNvSpPr/>
          <p:nvPr/>
        </p:nvSpPr>
        <p:spPr>
          <a:xfrm>
            <a:off x="359532" y="33265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</a:t>
            </a:r>
            <a:r>
              <a:rPr lang="it-IT" sz="2000" b="1" i="1" dirty="0"/>
              <a:t>diarrea</a:t>
            </a:r>
            <a:r>
              <a:rPr lang="it-IT" sz="2000" dirty="0"/>
              <a:t> è l'emissione rapida di feci liquide o semiliquide </a:t>
            </a:r>
          </a:p>
          <a:p>
            <a:pPr algn="ctr"/>
            <a:r>
              <a:rPr lang="it-IT" sz="2000" dirty="0"/>
              <a:t>che si presenta più volte nell'arco della giornata.</a:t>
            </a:r>
          </a:p>
          <a:p>
            <a:pPr algn="ctr"/>
            <a:r>
              <a:rPr lang="it-IT" sz="2000" dirty="0"/>
              <a:t> In genere si risolve spontaneamente in uno o due giorni. </a:t>
            </a:r>
          </a:p>
          <a:p>
            <a:pPr algn="ctr"/>
            <a:r>
              <a:rPr lang="it-IT" sz="2000" dirty="0"/>
              <a:t>E' un sintomo comune a numerose malattie, soprattutto gastrointestinali.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971850A-3D3F-4291-80F4-B922AD140D30}"/>
              </a:ext>
            </a:extLst>
          </p:cNvPr>
          <p:cNvSpPr/>
          <p:nvPr/>
        </p:nvSpPr>
        <p:spPr>
          <a:xfrm>
            <a:off x="611560" y="1826967"/>
            <a:ext cx="81729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diarrea può essere:</a:t>
            </a:r>
          </a:p>
          <a:p>
            <a:pPr marL="342900" indent="-342900" algn="ctr">
              <a:buAutoNum type="arabicPeriod"/>
            </a:pPr>
            <a:r>
              <a:rPr lang="it-IT" sz="2000" b="1" i="1" dirty="0"/>
              <a:t>Acuta</a:t>
            </a:r>
            <a:r>
              <a:rPr lang="it-IT" sz="2000" dirty="0"/>
              <a:t>, quando dura pochi giorni </a:t>
            </a:r>
          </a:p>
          <a:p>
            <a:pPr algn="ctr"/>
            <a:r>
              <a:rPr lang="it-IT" sz="2000" b="1" i="1" dirty="0"/>
              <a:t>2. Cronica</a:t>
            </a:r>
            <a:r>
              <a:rPr lang="it-IT" sz="2000" dirty="0"/>
              <a:t>, quando dura più di due settimane </a:t>
            </a:r>
          </a:p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4840D8A-1903-42C1-A7E6-1193CEC3F097}"/>
              </a:ext>
            </a:extLst>
          </p:cNvPr>
          <p:cNvSpPr/>
          <p:nvPr/>
        </p:nvSpPr>
        <p:spPr>
          <a:xfrm>
            <a:off x="381111" y="2996952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i="1" dirty="0"/>
              <a:t>Cause: </a:t>
            </a:r>
          </a:p>
          <a:p>
            <a:pPr algn="ctr"/>
            <a:r>
              <a:rPr lang="it-IT" dirty="0"/>
              <a:t>1</a:t>
            </a:r>
            <a:r>
              <a:rPr lang="it-IT" sz="2000" dirty="0"/>
              <a:t>. Infezioni batteriche come Salmonella, Campylobacter ed Escherichia coli;</a:t>
            </a:r>
          </a:p>
          <a:p>
            <a:pPr algn="ctr"/>
            <a:r>
              <a:rPr lang="it-IT" sz="2000" dirty="0"/>
              <a:t>2. Infezioni virali come Citomegalovirus e Rotavirus;</a:t>
            </a:r>
          </a:p>
          <a:p>
            <a:pPr algn="ctr"/>
            <a:r>
              <a:rPr lang="it-IT" sz="2000" dirty="0"/>
              <a:t>3. Allergie o intolleranze alimentari come quella al lattosio;</a:t>
            </a:r>
          </a:p>
          <a:p>
            <a:pPr algn="ctr"/>
            <a:r>
              <a:rPr lang="it-IT" sz="2000" dirty="0"/>
              <a:t>4. Parassitosi come il Cryptosporidium, la Giardia lamblia;</a:t>
            </a:r>
          </a:p>
          <a:p>
            <a:pPr algn="ctr"/>
            <a:r>
              <a:rPr lang="it-IT" sz="2000" dirty="0"/>
              <a:t>5. Patologie infiammatorie come il morbo di Crohn, la colite ulcerosa, </a:t>
            </a:r>
          </a:p>
          <a:p>
            <a:pPr algn="ctr"/>
            <a:r>
              <a:rPr lang="it-IT" sz="2000" dirty="0"/>
              <a:t>la sindrome del colon irritabile e la celiachia;</a:t>
            </a:r>
          </a:p>
          <a:p>
            <a:pPr algn="ctr"/>
            <a:r>
              <a:rPr lang="it-IT" sz="2000" dirty="0"/>
              <a:t>6. Effetti avversi ai farmaci come antibiotici e FANS</a:t>
            </a:r>
          </a:p>
          <a:p>
            <a:pPr algn="ctr"/>
            <a:r>
              <a:rPr lang="it-IT" sz="2000" dirty="0"/>
              <a:t>7. Stress, irritabilità e ansia;</a:t>
            </a:r>
          </a:p>
          <a:p>
            <a:pPr algn="ctr"/>
            <a:r>
              <a:rPr lang="it-IT" sz="2000" dirty="0"/>
              <a:t>8. Malassorbimento.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41EBE54-8230-4852-A59F-06FF868CB4A6}"/>
              </a:ext>
            </a:extLst>
          </p:cNvPr>
          <p:cNvSpPr/>
          <p:nvPr/>
        </p:nvSpPr>
        <p:spPr>
          <a:xfrm>
            <a:off x="467544" y="404664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 sintomi variano da bambino a bambino. </a:t>
            </a:r>
          </a:p>
          <a:p>
            <a:pPr algn="ctr"/>
            <a:r>
              <a:rPr lang="it-IT" sz="2000" dirty="0"/>
              <a:t>I più comuni sono: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1. Continuo stimolo a evacuare;</a:t>
            </a:r>
          </a:p>
          <a:p>
            <a:pPr algn="ctr"/>
            <a:r>
              <a:rPr lang="it-IT" sz="2000" dirty="0"/>
              <a:t>2. Emissione frequente di feci liquide;</a:t>
            </a:r>
          </a:p>
          <a:p>
            <a:pPr algn="ctr"/>
            <a:r>
              <a:rPr lang="it-IT" sz="2000" dirty="0"/>
              <a:t>3. Dolore addominale crampiforme e meteorismo addominale;</a:t>
            </a:r>
          </a:p>
          <a:p>
            <a:pPr algn="ctr"/>
            <a:r>
              <a:rPr lang="it-IT" sz="2000" dirty="0"/>
              <a:t>4. Nausea;</a:t>
            </a:r>
          </a:p>
          <a:p>
            <a:pPr algn="ctr"/>
            <a:r>
              <a:rPr lang="it-IT" sz="2000" dirty="0"/>
              <a:t>5. Febbre.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EEE6B89-FF44-42E8-8F23-082F0185128C}"/>
              </a:ext>
            </a:extLst>
          </p:cNvPr>
          <p:cNvSpPr/>
          <p:nvPr/>
        </p:nvSpPr>
        <p:spPr>
          <a:xfrm>
            <a:off x="437390" y="335699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diarrea può diventare pericolosa se associata a: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1. Febbre alta;</a:t>
            </a:r>
          </a:p>
          <a:p>
            <a:pPr algn="ctr"/>
            <a:r>
              <a:rPr lang="it-IT" sz="2000" dirty="0"/>
              <a:t>2. Sangue nelle feci;</a:t>
            </a:r>
          </a:p>
          <a:p>
            <a:pPr algn="ctr"/>
            <a:r>
              <a:rPr lang="it-IT" sz="2000" dirty="0"/>
              <a:t>3. Dolore addominale o rettale intenso;</a:t>
            </a:r>
          </a:p>
          <a:p>
            <a:pPr algn="ctr"/>
            <a:r>
              <a:rPr lang="it-IT" sz="2000" dirty="0"/>
              <a:t>4. Perdita eccessiva di liquidi con disidratazione;</a:t>
            </a:r>
          </a:p>
          <a:p>
            <a:pPr algn="ctr"/>
            <a:r>
              <a:rPr lang="it-IT" sz="2000" dirty="0"/>
              <a:t>5. Sintomi presenti per più di 2 giorni.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C0D22FC-78DB-492B-A915-24D55EF80134}"/>
              </a:ext>
            </a:extLst>
          </p:cNvPr>
          <p:cNvSpPr/>
          <p:nvPr/>
        </p:nvSpPr>
        <p:spPr>
          <a:xfrm>
            <a:off x="395536" y="590240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Nei bambini e nei neonati la complicanza più grave a cui si può andare incontro è rappresentata dalla disidratazione. </a:t>
            </a:r>
          </a:p>
          <a:p>
            <a:pPr algn="ctr"/>
            <a:r>
              <a:rPr lang="it-IT" sz="2000" dirty="0"/>
              <a:t>Per questo è necessario fare attenzione alla presenza di: </a:t>
            </a:r>
          </a:p>
          <a:p>
            <a:pPr algn="ctr"/>
            <a:r>
              <a:rPr lang="it-IT" sz="2000" dirty="0"/>
              <a:t>1. Aumentato stimolo della sete;</a:t>
            </a:r>
          </a:p>
          <a:p>
            <a:pPr algn="ctr"/>
            <a:r>
              <a:rPr lang="it-IT" sz="2000" dirty="0"/>
              <a:t>2. Riduzione della minzione (pannolino asciutto per più di 3 ore);</a:t>
            </a:r>
          </a:p>
          <a:p>
            <a:pPr algn="ctr"/>
            <a:r>
              <a:rPr lang="it-IT" sz="2000" dirty="0"/>
              <a:t>3. Astenia (stanchezza, sonnolenza);</a:t>
            </a:r>
          </a:p>
          <a:p>
            <a:pPr algn="ctr"/>
            <a:r>
              <a:rPr lang="it-IT" sz="2000" dirty="0"/>
              <a:t>4. Fontanella infossata.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4291DA-C5F8-45B3-921A-5F89C1B7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62643"/>
            <a:ext cx="8208912" cy="3781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E906B7F-0EA0-4DCB-9274-206C609E4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1651" r="14563" b="20301"/>
          <a:stretch/>
        </p:blipFill>
        <p:spPr>
          <a:xfrm>
            <a:off x="4722275" y="3031217"/>
            <a:ext cx="4455653" cy="349637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C04BDE1-3CDF-4DF6-A9D5-2BA3F907B740}"/>
              </a:ext>
            </a:extLst>
          </p:cNvPr>
          <p:cNvSpPr/>
          <p:nvPr/>
        </p:nvSpPr>
        <p:spPr>
          <a:xfrm>
            <a:off x="539552" y="476672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2000" dirty="0"/>
              <a:t>Approfondimenti diagnostici: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Coprocoltura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Parassitologico feci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Ricerca Rotavirus e Adenovirus nelle feci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Sangue occulto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 Esami del sangue e delle urine</a:t>
            </a:r>
          </a:p>
          <a:p>
            <a:pPr marL="457200" indent="-457200" algn="ctr">
              <a:buAutoNum type="arabicPeriod"/>
            </a:pPr>
            <a:r>
              <a:rPr lang="it-IT" sz="2000" dirty="0"/>
              <a:t>Ecografia addominale</a:t>
            </a:r>
          </a:p>
          <a:p>
            <a:pPr algn="ctr"/>
            <a:r>
              <a:rPr lang="it-IT" sz="2000" dirty="0"/>
              <a:t>5. Test per identificare allergie o intolleranze alimentari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86BF9A-A917-43AC-8C5D-9335FCBDC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15437" r="1631" b="20587"/>
          <a:stretch/>
        </p:blipFill>
        <p:spPr>
          <a:xfrm>
            <a:off x="102181" y="3300739"/>
            <a:ext cx="461477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69E7D8E-97D0-4E6C-A0DE-E7B9299DC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2750"/>
          <a:stretch/>
        </p:blipFill>
        <p:spPr>
          <a:xfrm>
            <a:off x="0" y="1340768"/>
            <a:ext cx="9144000" cy="550017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20115A7-B3A5-43AE-81BA-A1F91A73EC7E}"/>
              </a:ext>
            </a:extLst>
          </p:cNvPr>
          <p:cNvSpPr/>
          <p:nvPr/>
        </p:nvSpPr>
        <p:spPr>
          <a:xfrm>
            <a:off x="107504" y="1706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Al fine di evitare la disidratazione è necessario reintegrare i liquidi corporei persi con l'assunzione frequente di acqua o integratori salini.</a:t>
            </a:r>
          </a:p>
          <a:p>
            <a:pPr algn="ctr"/>
            <a:r>
              <a:rPr lang="it-IT" sz="2000" dirty="0"/>
              <a:t> La terapia antibiotica è indicata soltanto in alcune diarree causate da batteri. L'allattamento al seno o con latti di formula non va interrotto. </a:t>
            </a:r>
          </a:p>
          <a:p>
            <a:pPr algn="ctr"/>
            <a:r>
              <a:rPr lang="it-IT" sz="2000" dirty="0"/>
              <a:t>Dieta</a:t>
            </a:r>
          </a:p>
          <a:p>
            <a:pPr algn="ctr"/>
            <a:r>
              <a:rPr lang="it-IT" sz="2000" dirty="0"/>
              <a:t>Se la diarrea è sintomo di una malattia specifica terapia adeguata.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595D1E-17E1-42E6-8C9C-1DBA928F6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dirty="0"/>
              <a:t>Disidratazione : Terapia Infusionale </a:t>
            </a:r>
            <a:br>
              <a:rPr lang="it-IT" dirty="0"/>
            </a:b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ACE170-8C87-40F4-8BFA-B8C32CCE85A3}"/>
              </a:ext>
            </a:extLst>
          </p:cNvPr>
          <p:cNvSpPr/>
          <p:nvPr/>
        </p:nvSpPr>
        <p:spPr>
          <a:xfrm>
            <a:off x="2876663" y="1106889"/>
            <a:ext cx="3390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LA PRESCRIZIONE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08A67FA-90A3-4D4D-AD4E-152DA6092AB9}"/>
              </a:ext>
            </a:extLst>
          </p:cNvPr>
          <p:cNvSpPr/>
          <p:nvPr/>
        </p:nvSpPr>
        <p:spPr>
          <a:xfrm>
            <a:off x="647563" y="2132856"/>
            <a:ext cx="7848872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Deve specificare :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Data di inizio della terapia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Firma del medico che prescrive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Tipo e quantità della soluzione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Sostanze aggiunte e loro concentrazione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dirty="0"/>
              <a:t>Velocità/volume/durata dell’infusione </a:t>
            </a:r>
          </a:p>
        </p:txBody>
      </p:sp>
    </p:spTree>
    <p:extLst>
      <p:ext uri="{BB962C8B-B14F-4D97-AF65-F5344CB8AC3E}">
        <p14:creationId xmlns:p14="http://schemas.microsoft.com/office/powerpoint/2010/main" val="303960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A192D-9DF1-4C17-B2EF-F02F2FCE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LA DOCUMENTAZIONE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1DEC7B9-A9FD-46B8-8136-028E726093C3}"/>
              </a:ext>
            </a:extLst>
          </p:cNvPr>
          <p:cNvSpPr/>
          <p:nvPr/>
        </p:nvSpPr>
        <p:spPr>
          <a:xfrm>
            <a:off x="575556" y="1556792"/>
            <a:ext cx="7992888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La documentazione della terapia deve specificare :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/>
              <a:t>Condizioni sito di incannulamento e zona circostante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/>
              <a:t>Medicazioni eseguite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/>
              <a:t>Informazioni fornite al paziente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/>
              <a:t>Modifica e sospensione della terapia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400" dirty="0"/>
              <a:t>Reazioni del paziente, complicanze 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ed interventi infermieristici</a:t>
            </a:r>
          </a:p>
        </p:txBody>
      </p:sp>
    </p:spTree>
    <p:extLst>
      <p:ext uri="{BB962C8B-B14F-4D97-AF65-F5344CB8AC3E}">
        <p14:creationId xmlns:p14="http://schemas.microsoft.com/office/powerpoint/2010/main" val="1643646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A189D-EDAA-4DAF-BAED-3C31288A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VIE DI  SOMMINISTRAZIONE ENDOVENOSA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BEABA42-6F9C-4626-9CFD-7BE9C423BD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18" y="1101896"/>
            <a:ext cx="2238375" cy="28575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04549C9-A1DE-4E0D-B5BD-449F3AD6E543}"/>
              </a:ext>
            </a:extLst>
          </p:cNvPr>
          <p:cNvSpPr/>
          <p:nvPr/>
        </p:nvSpPr>
        <p:spPr>
          <a:xfrm>
            <a:off x="228600" y="1340768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Le vie di somministrazione endovenosa sono generalmente due:</a:t>
            </a:r>
          </a:p>
          <a:p>
            <a:pPr algn="ctr"/>
            <a:r>
              <a:rPr lang="it-IT" sz="2400" dirty="0"/>
              <a:t>1. Attraverso una vena periferica</a:t>
            </a:r>
          </a:p>
          <a:p>
            <a:pPr algn="ctr"/>
            <a:r>
              <a:rPr lang="it-IT" sz="2400" dirty="0"/>
              <a:t>2. Attraverso una vena centrale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EC1F3A-BE11-45DE-B8CF-79B693EDD3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BBB1"/>
              </a:clrFrom>
              <a:clrTo>
                <a:srgbClr val="C8BB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" y="2747319"/>
            <a:ext cx="4775447" cy="39354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AFD0706-5D4C-4E26-9B15-5A1521C969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7155" r="3689" b="18496"/>
          <a:stretch/>
        </p:blipFill>
        <p:spPr>
          <a:xfrm>
            <a:off x="4791828" y="3861048"/>
            <a:ext cx="4244668" cy="2821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623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966B1-BB22-4E97-B1B5-CFCA0643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07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METODO DI SOMMINISTRAZIONE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9F513FF-7B07-40B5-A758-27B68762BB02}"/>
              </a:ext>
            </a:extLst>
          </p:cNvPr>
          <p:cNvSpPr/>
          <p:nvPr/>
        </p:nvSpPr>
        <p:spPr>
          <a:xfrm>
            <a:off x="323528" y="1556792"/>
            <a:ext cx="8496944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/>
              <a:t>Vi sono tre metodi per la somministrazione e. v. della terapia: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1. L’infusione continua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2. L’infusione intermittente</a:t>
            </a:r>
          </a:p>
          <a:p>
            <a:pPr algn="ctr">
              <a:lnSpc>
                <a:spcPct val="150000"/>
              </a:lnSpc>
            </a:pPr>
            <a:r>
              <a:rPr lang="it-IT" sz="2400" dirty="0"/>
              <a:t>3. L’iniezione diretta.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1B7C55-39CF-447F-9696-E735882D4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91" y="4230099"/>
            <a:ext cx="6295832" cy="214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06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La stipsi</a:t>
            </a:r>
          </a:p>
        </p:txBody>
      </p:sp>
      <p:pic>
        <p:nvPicPr>
          <p:cNvPr id="3" name="Immagine 2" descr="stipsi-eta-pediatrica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0E7E0"/>
              </a:clrFrom>
              <a:clrTo>
                <a:srgbClr val="F0E7E0">
                  <a:alpha val="0"/>
                </a:srgbClr>
              </a:clrTo>
            </a:clrChange>
            <a:lum contrast="10000"/>
          </a:blip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4E5C9C-F105-4108-85F8-7FC4E58D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 SCELTA DELLA VENA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0F25597-7284-41CC-B2F2-B1B4C7D6B785}"/>
              </a:ext>
            </a:extLst>
          </p:cNvPr>
          <p:cNvSpPr/>
          <p:nvPr/>
        </p:nvSpPr>
        <p:spPr>
          <a:xfrm>
            <a:off x="384076" y="2811327"/>
            <a:ext cx="8375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Preferire vene con le seguenti caratteristiche: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Vene superficiali, facilmente palpabili e rintracciabili 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sufficientemente sviluppate.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Vene che non presentano sclerosi, ematomi e risultano doloranti.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Evitare di usare vene di un braccio edematoso.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Scegliere il braccio non dominante.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7E04E20-F0C4-483B-BF87-DE4A77DDC8C6}"/>
              </a:ext>
            </a:extLst>
          </p:cNvPr>
          <p:cNvSpPr/>
          <p:nvPr/>
        </p:nvSpPr>
        <p:spPr>
          <a:xfrm>
            <a:off x="827584" y="1390425"/>
            <a:ext cx="7488832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La scelta del vaso da incannulare è strettamente correlata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al tipo ed alla durata della terapia, all’età del paziente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 ed al livello di collaborazione</a:t>
            </a:r>
          </a:p>
        </p:txBody>
      </p:sp>
    </p:spTree>
    <p:extLst>
      <p:ext uri="{BB962C8B-B14F-4D97-AF65-F5344CB8AC3E}">
        <p14:creationId xmlns:p14="http://schemas.microsoft.com/office/powerpoint/2010/main" val="4167949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45F93A6-FB5B-492A-98C2-83802DF8A98A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50AD2AE-6B00-4D91-BAA6-166FDCDA9A2D}"/>
              </a:ext>
            </a:extLst>
          </p:cNvPr>
          <p:cNvSpPr/>
          <p:nvPr/>
        </p:nvSpPr>
        <p:spPr>
          <a:xfrm>
            <a:off x="395536" y="446025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Preferire la puntura dell’estremità distale della vena,</a:t>
            </a:r>
          </a:p>
          <a:p>
            <a:pPr algn="ctr"/>
            <a:r>
              <a:rPr lang="it-IT" sz="2000" dirty="0"/>
              <a:t> riservando i punti prossimali per un’ulteriore terapia endovenosa.</a:t>
            </a:r>
          </a:p>
          <a:p>
            <a:pPr algn="ctr"/>
            <a:r>
              <a:rPr lang="it-IT" sz="2000" dirty="0"/>
              <a:t>Posizionamento del catetere lontano da articolazioni mobili </a:t>
            </a:r>
          </a:p>
          <a:p>
            <a:pPr algn="ctr"/>
            <a:r>
              <a:rPr lang="it-IT" sz="2000" dirty="0"/>
              <a:t>come il polso o il gomito.</a:t>
            </a:r>
          </a:p>
          <a:p>
            <a:pPr algn="ctr"/>
            <a:r>
              <a:rPr lang="it-IT" sz="2000" dirty="0"/>
              <a:t>Il calibro del catetere dovrebbe essere la misura più piccola.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DAFE0A6-F323-4CDD-94C9-C400B60315C8}"/>
              </a:ext>
            </a:extLst>
          </p:cNvPr>
          <p:cNvSpPr/>
          <p:nvPr/>
        </p:nvSpPr>
        <p:spPr>
          <a:xfrm>
            <a:off x="611560" y="2212695"/>
            <a:ext cx="76328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Usare come sito di inserimento del catetere : </a:t>
            </a:r>
          </a:p>
          <a:p>
            <a:pPr algn="ctr"/>
            <a:r>
              <a:rPr lang="it-IT" sz="2000" dirty="0"/>
              <a:t>- la mano</a:t>
            </a:r>
          </a:p>
          <a:p>
            <a:pPr algn="ctr"/>
            <a:r>
              <a:rPr lang="it-IT" sz="2000" dirty="0"/>
              <a:t>- il dorso del piede</a:t>
            </a:r>
          </a:p>
          <a:p>
            <a:r>
              <a:rPr lang="it-IT" dirty="0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B72270F-FAD6-4FB4-872F-C9F35793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38" b="13629"/>
          <a:stretch/>
        </p:blipFill>
        <p:spPr>
          <a:xfrm>
            <a:off x="0" y="3292608"/>
            <a:ext cx="4139952" cy="356539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827F60-D6B9-4F3F-8CFF-8218D1089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b="11368"/>
          <a:stretch/>
        </p:blipFill>
        <p:spPr>
          <a:xfrm>
            <a:off x="4392632" y="3292608"/>
            <a:ext cx="4572000" cy="356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9936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0CC58F-9F0E-4202-8CFF-F44E79EF7B85}"/>
              </a:ext>
            </a:extLst>
          </p:cNvPr>
          <p:cNvSpPr txBox="1"/>
          <p:nvPr/>
        </p:nvSpPr>
        <p:spPr>
          <a:xfrm>
            <a:off x="899592" y="404664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3B46DB2-1F55-45A2-92F0-A52876174123}"/>
              </a:ext>
            </a:extLst>
          </p:cNvPr>
          <p:cNvSpPr/>
          <p:nvPr/>
        </p:nvSpPr>
        <p:spPr>
          <a:xfrm>
            <a:off x="395536" y="404664"/>
            <a:ext cx="8352928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Qualsiasi protocollo di unità operativa deve comunque attenersi a procedure indiscusse e fondamentali quali :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dirty="0"/>
              <a:t>La scelta del catetere migliore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-  I cateteri in Teflon o poliuretano sono stati associati ad un numero minore di complicanze infettive rispetto ai cateteri in polivinile.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dirty="0"/>
              <a:t> Igiene delle mani prima dell’inserimento del catetere o la sua successiva gestione associata alle singole procedure assistenziali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dirty="0"/>
              <a:t>Antisepsi della cute 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it-IT" sz="2000" dirty="0"/>
              <a:t>Adozione procedura standardizzata per la medicazione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 del punto d’inserzione.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dirty="0"/>
              <a:t>Le medicazioni trasparenti offrono la possibilità di visionare il punto d’inserimento mantenendo al contempo l’ancoraggio ottimale.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81C841-DE80-4814-8755-0301463EF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CARATTERISTICHE TECNICHE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4C7A258-4194-4B02-9F35-C0B506803C65}"/>
              </a:ext>
            </a:extLst>
          </p:cNvPr>
          <p:cNvSpPr/>
          <p:nvPr/>
        </p:nvSpPr>
        <p:spPr>
          <a:xfrm>
            <a:off x="647564" y="1340768"/>
            <a:ext cx="7848872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I dispositivi venosi devono garantire: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Stabilità dell’accesso venoso,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Possibilità di un uso continuo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Protezione dalle complicanze infettive e trombotiche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Massima biocompatibilità.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96D06D-2B09-4DDA-B8A7-CF439BD7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995878"/>
            <a:ext cx="2634536" cy="19733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6F9E17-02C7-4189-B004-B23364A82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995878"/>
            <a:ext cx="2757428" cy="19733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8C0EFCB-BDE3-4005-8A46-4217E552C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44" y="3995878"/>
            <a:ext cx="2757428" cy="197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52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63D2F-2A68-40C3-8665-285116BF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88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MISURE  aghi cannula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56C7B5-DC06-4ACB-863A-7B15975FFB93}"/>
              </a:ext>
            </a:extLst>
          </p:cNvPr>
          <p:cNvSpPr/>
          <p:nvPr/>
        </p:nvSpPr>
        <p:spPr>
          <a:xfrm>
            <a:off x="951164" y="1546433"/>
            <a:ext cx="7632848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Sono disponibili in molteplici dimensioni 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Numeri pari                   misure degli aghi cannula(22, 20, 18).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Man mano che il numero aumenta, il diametro del lume diminuisce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La maggior parte dei cateteri misura da 2,54 a 3,2 cm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40E65A0-03B0-462C-8C96-E51B41EA4E0A}"/>
              </a:ext>
            </a:extLst>
          </p:cNvPr>
          <p:cNvCxnSpPr>
            <a:cxnSpLocks/>
          </p:cNvCxnSpPr>
          <p:nvPr/>
        </p:nvCxnSpPr>
        <p:spPr>
          <a:xfrm>
            <a:off x="2843808" y="2348880"/>
            <a:ext cx="936104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09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4BC1D-C127-42C6-A2AF-B05BD8FD5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VELOCITÀ DI INFUSIONE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773205-2BB6-495D-9FA0-56CF435EE6FF}"/>
              </a:ext>
            </a:extLst>
          </p:cNvPr>
          <p:cNvSpPr/>
          <p:nvPr/>
        </p:nvSpPr>
        <p:spPr>
          <a:xfrm>
            <a:off x="647564" y="1340768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È in relazione a: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 Tipo di soluzione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Viscosità della soluzione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Farmaco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Altezza dell’infusione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Tipo di set utilizzato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Accesso venoso reperito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000" dirty="0"/>
              <a:t>Caratteristiche del paziente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C95686B-4334-44C5-830F-9C0DFC58CFFF}"/>
              </a:ext>
            </a:extLst>
          </p:cNvPr>
          <p:cNvSpPr/>
          <p:nvPr/>
        </p:nvSpPr>
        <p:spPr>
          <a:xfrm>
            <a:off x="395536" y="4185167"/>
            <a:ext cx="8519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velocità di infusione può essere calcolata in :</a:t>
            </a:r>
          </a:p>
          <a:p>
            <a:pPr algn="ctr"/>
            <a:r>
              <a:rPr lang="it-IT" sz="2000" dirty="0"/>
              <a:t>ML/ORA</a:t>
            </a:r>
          </a:p>
          <a:p>
            <a:pPr algn="ctr"/>
            <a:r>
              <a:rPr lang="it-IT" sz="2000" dirty="0"/>
              <a:t>GTT/MINUTO</a:t>
            </a:r>
          </a:p>
        </p:txBody>
      </p:sp>
    </p:spTree>
    <p:extLst>
      <p:ext uri="{BB962C8B-B14F-4D97-AF65-F5344CB8AC3E}">
        <p14:creationId xmlns:p14="http://schemas.microsoft.com/office/powerpoint/2010/main" val="4086718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3AFF7E-1208-45DC-8FAC-5F5FDC1E41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99" y="4401320"/>
            <a:ext cx="5544616" cy="24566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0C19DD-2FE1-4F76-A163-E1CA8DE3D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534" r="6977" b="8270"/>
          <a:stretch/>
        </p:blipFill>
        <p:spPr>
          <a:xfrm>
            <a:off x="229460" y="948247"/>
            <a:ext cx="2880320" cy="389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71C3FF-FB72-45C2-88DC-FEEDFEEB88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33" y="1015663"/>
            <a:ext cx="3956647" cy="363727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455F966-AD29-489A-9539-9BD0F5865408}"/>
              </a:ext>
            </a:extLst>
          </p:cNvPr>
          <p:cNvSpPr/>
          <p:nvPr/>
        </p:nvSpPr>
        <p:spPr>
          <a:xfrm>
            <a:off x="899592" y="0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Una pompa da infusione permette un controllo preciso della velocità di infusione e della quantità totale di fluido da infondere all'ora e nell'arco delle 24 ore</a:t>
            </a:r>
          </a:p>
        </p:txBody>
      </p:sp>
    </p:spTree>
    <p:extLst>
      <p:ext uri="{BB962C8B-B14F-4D97-AF65-F5344CB8AC3E}">
        <p14:creationId xmlns:p14="http://schemas.microsoft.com/office/powerpoint/2010/main" val="2130447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2EE4021-1D7A-41B6-A224-505DC42BA1AA}"/>
              </a:ext>
            </a:extLst>
          </p:cNvPr>
          <p:cNvSpPr/>
          <p:nvPr/>
        </p:nvSpPr>
        <p:spPr>
          <a:xfrm>
            <a:off x="359532" y="476672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2000" dirty="0"/>
              <a:t>Lasciare i cateteri venosi periferici in sito fino a quando la terapia endovenosa sia completata, a meno che non si verifichi una complicanza  Rimuovere immediatamente il dispositivo venoso se non è più necessario.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3CE177-DFE4-4B8E-82BF-CE8753174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9" t="2680" r="9910" b="3511"/>
          <a:stretch/>
        </p:blipFill>
        <p:spPr>
          <a:xfrm>
            <a:off x="1331640" y="1628800"/>
            <a:ext cx="648072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CF0DBE-F428-4554-AE77-DA41EAA6ADA2}"/>
              </a:ext>
            </a:extLst>
          </p:cNvPr>
          <p:cNvSpPr txBox="1"/>
          <p:nvPr/>
        </p:nvSpPr>
        <p:spPr>
          <a:xfrm>
            <a:off x="1655676" y="24583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Riprendere gradualmente alimentazione</a:t>
            </a:r>
          </a:p>
        </p:txBody>
      </p:sp>
      <p:pic>
        <p:nvPicPr>
          <p:cNvPr id="1026" name="Picture 2" descr="Immagine correlata">
            <a:extLst>
              <a:ext uri="{FF2B5EF4-FFF2-40B4-BE49-F238E27FC236}">
                <a16:creationId xmlns:a16="http://schemas.microsoft.com/office/drawing/2014/main" id="{B6951BBA-D722-4639-9389-5298F2F25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23"/>
          <a:stretch/>
        </p:blipFill>
        <p:spPr bwMode="auto">
          <a:xfrm>
            <a:off x="323528" y="908720"/>
            <a:ext cx="8568952" cy="59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62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A9FE2D-489A-4532-95F9-FFEF5D3E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Il vomito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E5CEFF-5751-4216-9ED1-CB9CCA45EC43}"/>
              </a:ext>
            </a:extLst>
          </p:cNvPr>
          <p:cNvSpPr/>
          <p:nvPr/>
        </p:nvSpPr>
        <p:spPr>
          <a:xfrm>
            <a:off x="4332056" y="1315714"/>
            <a:ext cx="47758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Il </a:t>
            </a:r>
            <a:r>
              <a:rPr lang="it-IT" sz="2000" b="1" i="1" dirty="0"/>
              <a:t>vomito</a:t>
            </a:r>
            <a:r>
              <a:rPr lang="it-IT" sz="2000" dirty="0"/>
              <a:t> viene definito come</a:t>
            </a:r>
          </a:p>
          <a:p>
            <a:pPr algn="ctr"/>
            <a:r>
              <a:rPr lang="it-IT" sz="2000" dirty="0"/>
              <a:t> l’emissione forzata dalla bocca</a:t>
            </a:r>
          </a:p>
          <a:p>
            <a:pPr algn="ctr"/>
            <a:r>
              <a:rPr lang="it-IT" sz="2000" dirty="0"/>
              <a:t> di contenuto acquoso o solido,</a:t>
            </a:r>
          </a:p>
          <a:p>
            <a:pPr algn="ctr"/>
            <a:r>
              <a:rPr lang="it-IT" sz="2000" dirty="0"/>
              <a:t> preceduto o accompagnato </a:t>
            </a:r>
          </a:p>
          <a:p>
            <a:pPr algn="ctr"/>
            <a:r>
              <a:rPr lang="it-IT" sz="2000" dirty="0"/>
              <a:t>da sintomi neurovegetativi, quali: salivazione, pallore, nausea,</a:t>
            </a:r>
          </a:p>
          <a:p>
            <a:pPr algn="ctr"/>
            <a:r>
              <a:rPr lang="it-IT" sz="2000" dirty="0"/>
              <a:t> alterazioni della frequenza cardiaca</a:t>
            </a:r>
            <a:r>
              <a:rPr lang="it-IT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E61BEC-6CA7-465E-B4A1-E6708128B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2" t="1610" r="4937"/>
          <a:stretch/>
        </p:blipFill>
        <p:spPr>
          <a:xfrm>
            <a:off x="0" y="1057184"/>
            <a:ext cx="4572000" cy="579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B184772-7973-4C68-927D-7D21D9BFAF72}"/>
              </a:ext>
            </a:extLst>
          </p:cNvPr>
          <p:cNvSpPr/>
          <p:nvPr/>
        </p:nvSpPr>
        <p:spPr>
          <a:xfrm>
            <a:off x="4507261" y="3684953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dirty="0"/>
              <a:t>Il </a:t>
            </a:r>
            <a:r>
              <a:rPr lang="it-IT" sz="2000" b="1" i="1" dirty="0"/>
              <a:t>rigurgito</a:t>
            </a:r>
            <a:r>
              <a:rPr lang="it-IT" sz="2000" dirty="0"/>
              <a:t> è il passaggio del contenuto gastrico in esofago, senza le contrazioni muscolari, senza i sintomi neurovegetativi e senza che il bambino mostri segni di disagio. Il rigurgito è tipico del lattante  e tende a risolversi spontaneamente ed a scomparire entro il primo anno di vita.</a:t>
            </a:r>
          </a:p>
        </p:txBody>
      </p:sp>
    </p:spTree>
    <p:extLst>
      <p:ext uri="{BB962C8B-B14F-4D97-AF65-F5344CB8AC3E}">
        <p14:creationId xmlns:p14="http://schemas.microsoft.com/office/powerpoint/2010/main" val="262513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olor-tripa-infanti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64" r="36435"/>
          <a:stretch>
            <a:fillRect/>
          </a:stretch>
        </p:blipFill>
        <p:spPr>
          <a:xfrm>
            <a:off x="0" y="2120900"/>
            <a:ext cx="2928958" cy="47371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71472" y="642918"/>
            <a:ext cx="814393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La </a:t>
            </a:r>
            <a:r>
              <a:rPr kumimoji="0" lang="it-IT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stipsi cronica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lang="it-IT" sz="2000" dirty="0">
                <a:ea typeface="Times New Roman" pitchFamily="18" charset="0"/>
                <a:cs typeface="Arial" pitchFamily="34" charset="0"/>
              </a:rPr>
              <a:t> è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un problema molto diffuso in età pediatrica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L’incidenza è maggiore nel sesso maschile, ma la tendenza si inverte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con l’avvento della pubertà.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La stipsi viene anche identificata con il termine </a:t>
            </a:r>
            <a:r>
              <a:rPr kumimoji="0" lang="it-IT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stitichezza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r>
              <a:rPr lang="it-IT" sz="2000" dirty="0"/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La stipsi non va considerata come una malattia, bensì come un sintomo.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Il termine stipsi cronica indica delle alterazioni dell’alvo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caratterizzate da una ridotta frequenza evacuativa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 (&lt; 3 evacuazioni a settimana),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 defecazione dolorosa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con emissione di feci dure e spesso scarse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/>
              <a:t> 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4F9FE5-3FE3-43E6-AE17-E15B6D3E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632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Il vomito nel neonato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7C74119-5F59-4DA0-A030-F6527AEA825C}"/>
              </a:ext>
            </a:extLst>
          </p:cNvPr>
          <p:cNvSpPr/>
          <p:nvPr/>
        </p:nvSpPr>
        <p:spPr>
          <a:xfrm>
            <a:off x="228600" y="1484784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Nel neonato il vomito rappresenta un serio pericolo e non va mai sottovalutato.</a:t>
            </a:r>
          </a:p>
          <a:p>
            <a:pPr algn="ctr"/>
            <a:r>
              <a:rPr lang="it-IT" sz="2000" dirty="0"/>
              <a:t> Spesso espressione di una patologia malformativa del tratto gastrointestinale ed in particolare modo </a:t>
            </a:r>
            <a:r>
              <a:rPr lang="it-IT" sz="2000" b="1" i="1" dirty="0"/>
              <a:t>dell’atresia esofagea</a:t>
            </a:r>
            <a:r>
              <a:rPr lang="it-IT" sz="2000" dirty="0"/>
              <a:t>.</a:t>
            </a:r>
          </a:p>
          <a:p>
            <a:pPr algn="ctr"/>
            <a:r>
              <a:rPr lang="it-IT" sz="2000" dirty="0"/>
              <a:t> Più frequente nei prematuri e talvolta associata ad altre malformazioni, l’atresia è caratterizzata dalla mancata canalizzazione dell’esofago con </a:t>
            </a:r>
          </a:p>
          <a:p>
            <a:pPr algn="ctr"/>
            <a:r>
              <a:rPr lang="it-IT" sz="2000" dirty="0"/>
              <a:t>la presenza quasi costante di fistola tracheale.</a:t>
            </a:r>
          </a:p>
          <a:p>
            <a:pPr algn="ctr"/>
            <a:r>
              <a:rPr lang="it-IT" sz="2000" dirty="0"/>
              <a:t>Il  vomito nel lattante nelle prime settimane di vita spesso è l’espressione </a:t>
            </a:r>
          </a:p>
          <a:p>
            <a:pPr algn="ctr"/>
            <a:r>
              <a:rPr lang="it-IT" sz="2000" dirty="0"/>
              <a:t>di una </a:t>
            </a:r>
            <a:r>
              <a:rPr lang="it-IT" sz="2000" b="1" i="1" dirty="0"/>
              <a:t>stenosi ipertrofica del piloro</a:t>
            </a:r>
          </a:p>
          <a:p>
            <a:pPr algn="ctr"/>
            <a:r>
              <a:rPr lang="it-IT" sz="2000" b="1" i="1" dirty="0"/>
              <a:t> E’</a:t>
            </a:r>
            <a:r>
              <a:rPr lang="it-IT" sz="2000" dirty="0"/>
              <a:t> un'anomalia caratterizzata dall'ispessimento della componente muscolare della parete del canale pilorico che ne impedisce l’apertura.</a:t>
            </a:r>
          </a:p>
          <a:p>
            <a:pPr algn="ctr"/>
            <a:r>
              <a:rPr lang="it-IT" sz="2000" dirty="0"/>
              <a:t> Di conseguenza il contenuto gastrico trova un ostacolo che non riesce </a:t>
            </a:r>
          </a:p>
          <a:p>
            <a:pPr algn="ctr"/>
            <a:r>
              <a:rPr lang="it-IT" sz="2000" dirty="0"/>
              <a:t>a superare e ne consegue il caratteristico </a:t>
            </a:r>
            <a:r>
              <a:rPr lang="it-IT" sz="2000" b="1" i="1" dirty="0"/>
              <a:t>vomito a getto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25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5FAC09-C53D-4BAE-A73C-DFE1790E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Vomito nella seconda e terza infanzia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311D69-6DA8-4BDB-81FE-1B7A8C354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945" r="3077"/>
          <a:stretch/>
        </p:blipFill>
        <p:spPr>
          <a:xfrm>
            <a:off x="54100" y="1199184"/>
            <a:ext cx="9089900" cy="547017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07357C2-DA29-4571-912F-5A5F5D847B63}"/>
              </a:ext>
            </a:extLst>
          </p:cNvPr>
          <p:cNvSpPr/>
          <p:nvPr/>
        </p:nvSpPr>
        <p:spPr>
          <a:xfrm>
            <a:off x="359532" y="1199184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/>
              <a:t>Le cause che determinano vomito in questa fascia di età sono numerose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b="1" dirty="0"/>
              <a:t> Intolleranze alimentari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b="1" dirty="0"/>
              <a:t>Gastroenterite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b="1" dirty="0"/>
              <a:t>Trauma cranico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b="1" dirty="0"/>
              <a:t>Intossicazione per ingestione accidentale di sostanze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000" b="1" dirty="0"/>
              <a:t>Disagio psicologico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436050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827305-6E3A-48AE-A11F-0E09D275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trattamento</a:t>
            </a:r>
          </a:p>
        </p:txBody>
      </p:sp>
      <p:pic>
        <p:nvPicPr>
          <p:cNvPr id="2050" name="Picture 2" descr="Immagine correlata">
            <a:extLst>
              <a:ext uri="{FF2B5EF4-FFF2-40B4-BE49-F238E27FC236}">
                <a16:creationId xmlns:a16="http://schemas.microsoft.com/office/drawing/2014/main" id="{56899900-8443-49E6-8EEA-5D6FDAA55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029888"/>
            <a:ext cx="9048750" cy="582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35F0A99-3358-44D3-A3C2-42078C04F007}"/>
              </a:ext>
            </a:extLst>
          </p:cNvPr>
          <p:cNvSpPr/>
          <p:nvPr/>
        </p:nvSpPr>
        <p:spPr>
          <a:xfrm>
            <a:off x="0" y="5531739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/>
              <a:t>Obiettivo principale</a:t>
            </a:r>
            <a:r>
              <a:rPr lang="it-IT" sz="2000" dirty="0"/>
              <a:t>: mantenere il bambino idratato.</a:t>
            </a:r>
          </a:p>
          <a:p>
            <a:pPr algn="ctr"/>
            <a:r>
              <a:rPr lang="it-IT" sz="2000" b="1" dirty="0"/>
              <a:t>Terapia consigliata</a:t>
            </a:r>
            <a:r>
              <a:rPr lang="it-IT" sz="2000" dirty="0"/>
              <a:t>: alimentazione leggera, riposo,</a:t>
            </a:r>
          </a:p>
          <a:p>
            <a:pPr algn="ctr"/>
            <a:r>
              <a:rPr lang="it-IT" sz="2000" dirty="0"/>
              <a:t>	reidratazione (acqua, bevande ricche di sali minerali).</a:t>
            </a:r>
          </a:p>
          <a:p>
            <a:pPr algn="ctr"/>
            <a:r>
              <a:rPr lang="it-IT" sz="2000" dirty="0"/>
              <a:t>Spesso necessaria terapia idratante per via endovenosa</a:t>
            </a:r>
          </a:p>
        </p:txBody>
      </p:sp>
    </p:spTree>
    <p:extLst>
      <p:ext uri="{BB962C8B-B14F-4D97-AF65-F5344CB8AC3E}">
        <p14:creationId xmlns:p14="http://schemas.microsoft.com/office/powerpoint/2010/main" val="2362475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C0DB4-B17D-427A-913B-F99911F7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Affezioni ricorrenti in età pediatrica</a:t>
            </a:r>
          </a:p>
        </p:txBody>
      </p:sp>
      <p:pic>
        <p:nvPicPr>
          <p:cNvPr id="3" name="Immagine 2" descr="http://www.ospedalebambinogesu.it/documents/10179/1307354/esameurine/2f5306a6-db08-45da-9d52-0153c1576be7?t=1525430766962">
            <a:extLst>
              <a:ext uri="{FF2B5EF4-FFF2-40B4-BE49-F238E27FC236}">
                <a16:creationId xmlns:a16="http://schemas.microsoft.com/office/drawing/2014/main" id="{1320BF1B-A0F5-431A-B424-1F11731FB461}"/>
              </a:ext>
            </a:extLst>
          </p:cNvPr>
          <p:cNvPicPr/>
          <p:nvPr/>
        </p:nvPicPr>
        <p:blipFill rotWithShape="1">
          <a:blip r:embed="rId2"/>
          <a:srcRect l="22438"/>
          <a:stretch/>
        </p:blipFill>
        <p:spPr bwMode="auto">
          <a:xfrm>
            <a:off x="0" y="1173904"/>
            <a:ext cx="9144000" cy="568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2034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C5D7F6-84E8-436D-A8EF-91BEAD70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Infezioni vie urinarie I.V.U.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F2F1821-A4E4-47F2-8589-B6AB4A7DE51D}"/>
              </a:ext>
            </a:extLst>
          </p:cNvPr>
          <p:cNvSpPr/>
          <p:nvPr/>
        </p:nvSpPr>
        <p:spPr>
          <a:xfrm>
            <a:off x="114300" y="1340768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/>
              <a:t>QUANTO SONO FREQUENTI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Le infezioni delle vie urinarie (IVU) rappresentano le infezioni più frequenti</a:t>
            </a:r>
          </a:p>
          <a:p>
            <a:pPr algn="ctr"/>
            <a:r>
              <a:rPr lang="it-IT" sz="2000" dirty="0"/>
              <a:t> in età pediatrica dopo quelle delle vie aeree.</a:t>
            </a:r>
          </a:p>
          <a:p>
            <a:pPr algn="ctr"/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Il rischio di IVU sotto gli 11 anni di età è maggiore nelle femmine</a:t>
            </a:r>
          </a:p>
          <a:p>
            <a:pPr algn="ctr"/>
            <a:r>
              <a:rPr lang="it-IT" sz="2000" dirty="0"/>
              <a:t> rispetto ai maschi: 3% contro 1.1%. </a:t>
            </a:r>
          </a:p>
          <a:p>
            <a:pPr algn="ctr"/>
            <a:r>
              <a:rPr lang="it-IT" sz="2000" dirty="0"/>
              <a:t>Nei neonati è il contrario: 7% nei maschi e il 2.8% nelle femmine.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Questa differenza è dovuta:</a:t>
            </a:r>
          </a:p>
          <a:p>
            <a:pPr algn="ctr"/>
            <a:r>
              <a:rPr lang="it-IT" sz="2000" dirty="0"/>
              <a:t>- maggiore facilità di infezione nella femmina per la vicinanza del retto all'uretra</a:t>
            </a:r>
          </a:p>
          <a:p>
            <a:pPr marL="342900" indent="-342900" algn="ctr">
              <a:buFontTx/>
              <a:buChar char="-"/>
            </a:pPr>
            <a:r>
              <a:rPr lang="it-IT" sz="2000" dirty="0"/>
              <a:t>maggiore frequenza di malformazioni delle vie urinarie nel neonato maschio</a:t>
            </a:r>
          </a:p>
          <a:p>
            <a:pPr marL="342900" indent="-342900" algn="ctr">
              <a:buFontTx/>
              <a:buChar char="-"/>
            </a:pPr>
            <a:endParaRPr lang="it-IT" sz="2000" dirty="0"/>
          </a:p>
          <a:p>
            <a:pPr algn="ctr"/>
            <a:r>
              <a:rPr lang="it-IT" sz="2000" dirty="0"/>
              <a:t>Le infezioni urinarie sono frequentemente dovute a batteri, molto più rare</a:t>
            </a:r>
          </a:p>
          <a:p>
            <a:pPr algn="ctr"/>
            <a:r>
              <a:rPr lang="it-IT" sz="2000" dirty="0"/>
              <a:t> sono le forme virali (cistite emorragica da adenovirus e quelle da funghi)</a:t>
            </a:r>
          </a:p>
        </p:txBody>
      </p:sp>
    </p:spTree>
    <p:extLst>
      <p:ext uri="{BB962C8B-B14F-4D97-AF65-F5344CB8AC3E}">
        <p14:creationId xmlns:p14="http://schemas.microsoft.com/office/powerpoint/2010/main" val="3336405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0BC9CC-12CC-4D7F-AF18-0B87863F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SINTOMI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D4BB0FD-C947-4386-A48E-553B6A236C1E}"/>
              </a:ext>
            </a:extLst>
          </p:cNvPr>
          <p:cNvSpPr/>
          <p:nvPr/>
        </p:nvSpPr>
        <p:spPr>
          <a:xfrm>
            <a:off x="503548" y="1484784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Le infezioni urinarie vengono distinte in sintomatiche e non sintomatiche, febbrili e non febbrili, episodiche e ricorrenti. </a:t>
            </a:r>
          </a:p>
          <a:p>
            <a:pPr algn="ctr"/>
            <a:r>
              <a:rPr lang="it-IT" sz="2000" dirty="0"/>
              <a:t>Le infezioni urinarie febbrili e quelle ricorrenti  documentate con certezza, richiedono particolare attenzione per la possibilità di associazione con malformazioni delle vie urinarie, soprattutto con reflusso vescicoureterale.</a:t>
            </a:r>
          </a:p>
          <a:p>
            <a:pPr algn="ctr"/>
            <a:r>
              <a:rPr lang="it-IT" sz="2000" dirty="0"/>
              <a:t>I sintomi differiscono a seconda dell'età.</a:t>
            </a:r>
          </a:p>
          <a:p>
            <a:pPr algn="ctr"/>
            <a:r>
              <a:rPr lang="it-IT" sz="2000" dirty="0"/>
              <a:t> Nel primo anno di vita prevalgono quelli generali, come febbre </a:t>
            </a:r>
          </a:p>
          <a:p>
            <a:pPr algn="ctr"/>
            <a:r>
              <a:rPr lang="it-IT" sz="2000" dirty="0"/>
              <a:t>e scarso accrescimento. </a:t>
            </a:r>
          </a:p>
          <a:p>
            <a:pPr algn="ctr"/>
            <a:r>
              <a:rPr lang="it-IT" sz="2000" dirty="0"/>
              <a:t>Nelle età successive i sintomi si localizzano all'apparato urinario: </a:t>
            </a:r>
          </a:p>
          <a:p>
            <a:pPr algn="ctr"/>
            <a:r>
              <a:rPr lang="it-IT" sz="2000" dirty="0"/>
              <a:t>il bambino   lamenta bruciore alla minzione, una frequenza elevata</a:t>
            </a:r>
          </a:p>
          <a:p>
            <a:pPr algn="ctr"/>
            <a:r>
              <a:rPr lang="it-IT" sz="2000" dirty="0"/>
              <a:t> di minzioni, urgenza e perdita involontaria di urine. </a:t>
            </a:r>
          </a:p>
          <a:p>
            <a:pPr algn="ctr"/>
            <a:r>
              <a:rPr lang="it-IT" sz="2000" dirty="0"/>
              <a:t>La febbre, quando presente, è generalmente espressione di</a:t>
            </a:r>
          </a:p>
          <a:p>
            <a:pPr algn="ctr"/>
            <a:r>
              <a:rPr lang="it-IT" sz="2000" dirty="0"/>
              <a:t> un coinvolgimento delle vie urinarie superiori e del rene </a:t>
            </a:r>
          </a:p>
        </p:txBody>
      </p:sp>
    </p:spTree>
    <p:extLst>
      <p:ext uri="{BB962C8B-B14F-4D97-AF65-F5344CB8AC3E}">
        <p14:creationId xmlns:p14="http://schemas.microsoft.com/office/powerpoint/2010/main" val="1579063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E9830F-5B8D-4E9F-ABEE-22E888AE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7523" cy="68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2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9D737-E009-4E99-B28D-B5A7D7F6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ESAME DELLE URINE E/O URINOCOLTURA?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AD8623-CF59-4762-99CF-BB64F47F0A30}"/>
              </a:ext>
            </a:extLst>
          </p:cNvPr>
          <p:cNvSpPr/>
          <p:nvPr/>
        </p:nvSpPr>
        <p:spPr>
          <a:xfrm>
            <a:off x="971600" y="1268760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L’esame delle urine è diviso in 3 parti:</a:t>
            </a:r>
          </a:p>
          <a:p>
            <a:pPr algn="ctr"/>
            <a:r>
              <a:rPr lang="it-IT" sz="2000" dirty="0"/>
              <a:t>- esame fisico;</a:t>
            </a:r>
          </a:p>
          <a:p>
            <a:pPr algn="ctr"/>
            <a:r>
              <a:rPr lang="it-IT" sz="2000" dirty="0"/>
              <a:t>- esame chimico;</a:t>
            </a:r>
          </a:p>
          <a:p>
            <a:pPr algn="ctr"/>
            <a:r>
              <a:rPr lang="it-IT" sz="2000" dirty="0"/>
              <a:t>- esame microscopico del sedimento urinario.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FFDAB25-0AD8-4BAE-9E20-CB3B9E02024A}"/>
              </a:ext>
            </a:extLst>
          </p:cNvPr>
          <p:cNvSpPr/>
          <p:nvPr/>
        </p:nvSpPr>
        <p:spPr>
          <a:xfrm>
            <a:off x="539552" y="2759063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/>
              <a:t>L’esame fisico </a:t>
            </a:r>
            <a:r>
              <a:rPr lang="it-IT" sz="2000" i="1" dirty="0"/>
              <a:t>consiste nel rilevare aspetto, colore, sedimento </a:t>
            </a:r>
          </a:p>
          <a:p>
            <a:pPr algn="ctr"/>
            <a:r>
              <a:rPr lang="it-IT" sz="2000" i="1" dirty="0"/>
              <a:t>e peso specifico del liquido fisiologico in esame.</a:t>
            </a:r>
          </a:p>
          <a:p>
            <a:pPr algn="ctr"/>
            <a:r>
              <a:rPr lang="it-IT" sz="2000" b="1" i="1" dirty="0"/>
              <a:t>L’esame chimico </a:t>
            </a:r>
            <a:r>
              <a:rPr lang="it-IT" sz="2000" i="1" dirty="0"/>
              <a:t>delle urine viene utilizzato per valutare la composizione chimica delle urine. Tra le sostanze che è possibile rilevare con questo test vi sono: glucosio, proteine, leucociti, ph, peso specifico, corpi chetonici, nitriti, bilirubina, urobilinogeno, sangue, concentrazione ionica.</a:t>
            </a:r>
          </a:p>
          <a:p>
            <a:pPr algn="ctr"/>
            <a:r>
              <a:rPr lang="it-IT" sz="2000" b="1" i="1" dirty="0"/>
              <a:t>L’esame microscopico </a:t>
            </a:r>
            <a:r>
              <a:rPr lang="it-IT" sz="2000" i="1" dirty="0"/>
              <a:t>del sedimento urinario serve a valutare </a:t>
            </a:r>
          </a:p>
          <a:p>
            <a:pPr algn="ctr"/>
            <a:r>
              <a:rPr lang="it-IT" sz="2000" i="1" dirty="0"/>
              <a:t>le sostanze presenti nel campione di urina quali cellule, cristalli, </a:t>
            </a:r>
          </a:p>
          <a:p>
            <a:pPr algn="ctr"/>
            <a:r>
              <a:rPr lang="it-IT" sz="2000" i="1" dirty="0"/>
              <a:t>emazie, batteri …</a:t>
            </a:r>
          </a:p>
        </p:txBody>
      </p:sp>
    </p:spTree>
    <p:extLst>
      <p:ext uri="{BB962C8B-B14F-4D97-AF65-F5344CB8AC3E}">
        <p14:creationId xmlns:p14="http://schemas.microsoft.com/office/powerpoint/2010/main" val="574393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F5517BC-E0AA-499A-A659-3059C7E488DD}"/>
              </a:ext>
            </a:extLst>
          </p:cNvPr>
          <p:cNvSpPr/>
          <p:nvPr/>
        </p:nvSpPr>
        <p:spPr>
          <a:xfrm>
            <a:off x="107504" y="188640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Per l’esame chimico delle urine  si utilizza un Combur test, la cui semplicità </a:t>
            </a:r>
          </a:p>
          <a:p>
            <a:pPr algn="ctr"/>
            <a:r>
              <a:rPr lang="it-IT" sz="2000" dirty="0"/>
              <a:t>di utilizzo rende questo esame di facile esecuzione in reparto:</a:t>
            </a:r>
          </a:p>
          <a:p>
            <a:pPr algn="ctr"/>
            <a:r>
              <a:rPr lang="it-IT" sz="2000" dirty="0"/>
              <a:t> si raccoglie il campione di urine nell’apposito contenitore  e si immerge</a:t>
            </a:r>
          </a:p>
          <a:p>
            <a:pPr algn="ctr"/>
            <a:r>
              <a:rPr lang="it-IT" sz="2000" dirty="0"/>
              <a:t> una striscia reattiva che può identificare da 5 a 10 sostanze. </a:t>
            </a:r>
          </a:p>
          <a:p>
            <a:pPr algn="ctr"/>
            <a:r>
              <a:rPr lang="it-IT" sz="2000" dirty="0"/>
              <a:t>In generale la lettura avviene dopo qualche minuto, lasciando che il reagente agisca con l’urina, paragonando il colore della striscia reattiva con la didascalia cromatica riportata sulla confezione del Combur test.</a:t>
            </a:r>
          </a:p>
          <a:p>
            <a:pPr algn="ctr"/>
            <a:r>
              <a:rPr lang="it-IT" sz="2000" dirty="0"/>
              <a:t>Le strisce reattive devono essere conservate a temperatura ambiente per </a:t>
            </a:r>
          </a:p>
          <a:p>
            <a:pPr algn="ctr"/>
            <a:r>
              <a:rPr lang="it-IT" sz="2000" dirty="0"/>
              <a:t>un tempo indicato dalla data di scadenza riportata sulla confezione</a:t>
            </a:r>
          </a:p>
        </p:txBody>
      </p:sp>
      <p:pic>
        <p:nvPicPr>
          <p:cNvPr id="4" name="Immagine 3" descr="http://www.ospedalebambinogesu.it/documents/10179/1307354/esame+urine/f7ea8f44-162e-4908-99a1-eec5e1005328?t=1525428829918">
            <a:extLst>
              <a:ext uri="{FF2B5EF4-FFF2-40B4-BE49-F238E27FC236}">
                <a16:creationId xmlns:a16="http://schemas.microsoft.com/office/drawing/2014/main" id="{E34966BA-4CCF-4A68-837B-E19328C8009B}"/>
              </a:ext>
            </a:extLst>
          </p:cNvPr>
          <p:cNvPicPr/>
          <p:nvPr/>
        </p:nvPicPr>
        <p:blipFill rotWithShape="1">
          <a:blip r:embed="rId2"/>
          <a:srcRect r="9699"/>
          <a:stretch/>
        </p:blipFill>
        <p:spPr bwMode="auto">
          <a:xfrm>
            <a:off x="395536" y="2905341"/>
            <a:ext cx="8352928" cy="396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1661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27F94-A744-4FA1-9245-6A1B29B8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Raccolta campione delle urine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8446EDF-D42F-4B85-A5C5-820E09E37C18}"/>
              </a:ext>
            </a:extLst>
          </p:cNvPr>
          <p:cNvSpPr/>
          <p:nvPr/>
        </p:nvSpPr>
        <p:spPr>
          <a:xfrm>
            <a:off x="312068" y="1340768"/>
            <a:ext cx="8519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 campioni di urine vengono distinti in: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urine emesse al mattino, dopo un prolungato riposo;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campioni di urine casuali (estemporanei);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campioni di urine raccolti per un periodo di tempo stabilito.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CA1F345-789F-49AB-8892-98AE6544406D}"/>
              </a:ext>
            </a:extLst>
          </p:cNvPr>
          <p:cNvSpPr/>
          <p:nvPr/>
        </p:nvSpPr>
        <p:spPr>
          <a:xfrm>
            <a:off x="503548" y="286598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Per la raccolta delle urine bisogna utilizzare contenitori monouso, puliti, sterili solo in caso di esame colturale, preferibilmente a bocca larga</a:t>
            </a:r>
          </a:p>
          <a:p>
            <a:pPr algn="ctr"/>
            <a:r>
              <a:rPr lang="it-IT" sz="2000" dirty="0"/>
              <a:t> con coperchio a tenuta ed etichette per l’identificazione del paziente.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B602F9A-E741-4FA8-9CF5-691E92F47AE6}"/>
              </a:ext>
            </a:extLst>
          </p:cNvPr>
          <p:cNvSpPr/>
          <p:nvPr/>
        </p:nvSpPr>
        <p:spPr>
          <a:xfrm>
            <a:off x="1048579" y="398068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La consegna al laboratorio deve avvenire entro 4-5 ore dalla raccolta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7C09AB-D75D-475F-A2F5-AFCB8592F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3" t="43076" r="20057"/>
          <a:stretch/>
        </p:blipFill>
        <p:spPr>
          <a:xfrm rot="3393992">
            <a:off x="2547113" y="3606315"/>
            <a:ext cx="1476164" cy="390388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D08120-C9F7-41E8-A837-835D0B8D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3" t="43076" r="20057"/>
          <a:stretch/>
        </p:blipFill>
        <p:spPr>
          <a:xfrm rot="3393992">
            <a:off x="4216879" y="3606316"/>
            <a:ext cx="1476164" cy="39038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1193C68-286D-48BA-B006-4FA6F5A11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3" t="43076" r="20057"/>
          <a:stretch/>
        </p:blipFill>
        <p:spPr>
          <a:xfrm rot="6211789">
            <a:off x="5417603" y="3946713"/>
            <a:ext cx="1476164" cy="390388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7298FBB-EAC0-48A7-85B6-0C531A406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3" t="43076" r="20057"/>
          <a:stretch/>
        </p:blipFill>
        <p:spPr>
          <a:xfrm rot="14154585">
            <a:off x="6643611" y="3140101"/>
            <a:ext cx="1476164" cy="39038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E70432A-2737-4F6A-816B-B4CE62B69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23" t="43076" r="20057"/>
          <a:stretch/>
        </p:blipFill>
        <p:spPr>
          <a:xfrm rot="6671411">
            <a:off x="1348671" y="3512321"/>
            <a:ext cx="1476164" cy="39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La frequenza delle evacuazioni varia con l’età,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in relazione anche al tipo di alimentazione, per cui: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da 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0 a 4 mesi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3 evacuazioni al giorno quando il bambino si alimenta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con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it-IT" sz="2000" b="0" i="0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latte</a:t>
            </a:r>
            <a:r>
              <a:rPr kumimoji="0" lang="it-IT" sz="2000" b="0" i="0" u="sng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materno</a:t>
            </a:r>
            <a:r>
              <a:rPr lang="it-IT" sz="2000" dirty="0">
                <a:solidFill>
                  <a:srgbClr val="E890BC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2 se assume latte artificiale;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da 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6-12 mesi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2 evacuazioni al giorno (</a:t>
            </a:r>
            <a:r>
              <a:rPr kumimoji="0" lang="it-IT" sz="2000" b="0" i="0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periodo di divezzamento);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da 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 anni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in poi, 1 evacuazione al giorno.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" name="Immagine 2" descr="cambio-pannolino-1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31" y="3143249"/>
            <a:ext cx="3378103" cy="37147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C9B3391-D67F-4BBA-BE20-3497DFADD9CC}"/>
              </a:ext>
            </a:extLst>
          </p:cNvPr>
          <p:cNvSpPr/>
          <p:nvPr/>
        </p:nvSpPr>
        <p:spPr>
          <a:xfrm>
            <a:off x="467544" y="404664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L’urinocoltura è un tipo di esame che serve per ricercare i germi responsabili delle infezioni del tratto urinario; </a:t>
            </a:r>
          </a:p>
          <a:p>
            <a:pPr algn="ctr"/>
            <a:r>
              <a:rPr lang="it-IT" sz="2000" dirty="0"/>
              <a:t>la raccolta di un campione di urine per l’esame colturale prevede il rispetto delle norme di sterilità, per cui si invita la mamma a lavare, </a:t>
            </a:r>
          </a:p>
          <a:p>
            <a:pPr algn="ctr"/>
            <a:r>
              <a:rPr lang="it-IT" sz="2000" dirty="0"/>
              <a:t>in maniera accurata, la zona interessata con sapone a ph neutro. </a:t>
            </a:r>
          </a:p>
          <a:p>
            <a:pPr algn="ctr"/>
            <a:r>
              <a:rPr lang="it-IT" sz="2000" dirty="0"/>
              <a:t>Segue un lavaggio con soluzione fisiologica e garze sterili, </a:t>
            </a:r>
          </a:p>
          <a:p>
            <a:pPr algn="ctr"/>
            <a:r>
              <a:rPr lang="it-IT" sz="2000" dirty="0"/>
              <a:t>dopodiché si raccoglie il campione con contenitore sterile, facendo molta attenzione a non toccare l’interno del contenitore e il coperchio.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FD50B97-205A-439D-9F98-A0289A0F8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2959209"/>
            <a:ext cx="4680520" cy="3677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226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C6F0638-A862-4288-B2B8-8AE613DC8273}"/>
              </a:ext>
            </a:extLst>
          </p:cNvPr>
          <p:cNvSpPr/>
          <p:nvPr/>
        </p:nvSpPr>
        <p:spPr>
          <a:xfrm>
            <a:off x="4230216" y="1502656"/>
            <a:ext cx="4734272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Il metodo ideale consiste nel raccogliere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 il cosiddetto </a:t>
            </a:r>
            <a:r>
              <a:rPr lang="it-IT" sz="2000" b="1" i="1" dirty="0"/>
              <a:t>mitto intermedio</a:t>
            </a:r>
            <a:r>
              <a:rPr lang="it-IT" sz="2000" dirty="0"/>
              <a:t>,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scartando la prima parte delle urine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che è contaminata dai germi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che si trovano normalmente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sui genitali esterni e </a:t>
            </a:r>
          </a:p>
          <a:p>
            <a:pPr algn="ctr">
              <a:lnSpc>
                <a:spcPct val="150000"/>
              </a:lnSpc>
            </a:pPr>
            <a:r>
              <a:rPr lang="it-IT" sz="2000" dirty="0"/>
              <a:t>sullo sbocco dell'uretra.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E0EC93-BFAF-41FB-B973-AD30205DE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-139"/>
          <a:stretch/>
        </p:blipFill>
        <p:spPr>
          <a:xfrm>
            <a:off x="179512" y="116632"/>
            <a:ext cx="3960440" cy="66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66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78C5340-01F8-4ED7-8BCD-D325BCC2D79F}"/>
              </a:ext>
            </a:extLst>
          </p:cNvPr>
          <p:cNvSpPr/>
          <p:nvPr/>
        </p:nvSpPr>
        <p:spPr>
          <a:xfrm>
            <a:off x="251520" y="26064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Nei neonati e nei bambini che non hanno il controllo degli sfinteri, </a:t>
            </a:r>
          </a:p>
          <a:p>
            <a:pPr algn="ctr"/>
            <a:r>
              <a:rPr lang="it-IT" sz="2000" dirty="0"/>
              <a:t>si utilizza un sacchetto in plastica sterile munito di adesivo. </a:t>
            </a:r>
          </a:p>
          <a:p>
            <a:pPr algn="ctr"/>
            <a:r>
              <a:rPr lang="it-IT" sz="2000" dirty="0"/>
              <a:t>Prima di applicare la bustina è necessario lavare accuratamente</a:t>
            </a:r>
          </a:p>
          <a:p>
            <a:pPr algn="ctr"/>
            <a:r>
              <a:rPr lang="it-IT" sz="2000" dirty="0"/>
              <a:t> i genitali esterni e la zona perineale con sapone a ph neutro e risciacquare con abbondante acqua; successivamente irrigare con soluzione fisiologica</a:t>
            </a:r>
          </a:p>
          <a:p>
            <a:pPr algn="ctr"/>
            <a:r>
              <a:rPr lang="it-IT" sz="2000" dirty="0"/>
              <a:t> e asciugare (tamponando) con garze sterili.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878A94-5B44-448B-AED4-92B843BEC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24547"/>
            <a:ext cx="7632848" cy="427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3715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C628DB2-EA7F-4897-A8E8-CEF0E5B239C4}"/>
              </a:ext>
            </a:extLst>
          </p:cNvPr>
          <p:cNvSpPr/>
          <p:nvPr/>
        </p:nvSpPr>
        <p:spPr>
          <a:xfrm>
            <a:off x="323528" y="476672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L’infermiere che applica la bustina deve eseguire il lavaggio antisettico</a:t>
            </a:r>
          </a:p>
          <a:p>
            <a:pPr algn="ctr"/>
            <a:r>
              <a:rPr lang="it-IT" sz="2000" dirty="0"/>
              <a:t> delle mani e indossare un paio di guanti sterili. </a:t>
            </a:r>
          </a:p>
          <a:p>
            <a:pPr algn="ctr"/>
            <a:r>
              <a:rPr lang="it-IT" sz="2000" dirty="0"/>
              <a:t>Il sacchetto sterile sarà aperto soltanto al momento del fissaggio </a:t>
            </a:r>
          </a:p>
          <a:p>
            <a:pPr algn="ctr"/>
            <a:r>
              <a:rPr lang="it-IT" sz="2000" dirty="0"/>
              <a:t>che avverrà attraverso un’adesione completa al perineo ed alla regione sovrapubica; durante l’applicazione della bustina assicurarsi che la chiusura presente all’estremità sia ben chiusa, altrimenti si rischia di perdere </a:t>
            </a:r>
          </a:p>
          <a:p>
            <a:pPr algn="ctr"/>
            <a:r>
              <a:rPr lang="it-IT" sz="2000" dirty="0"/>
              <a:t>il campione.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884392-8DE1-47E2-9211-EF51E35419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4300" r="15350" b="9051"/>
          <a:stretch/>
        </p:blipFill>
        <p:spPr>
          <a:xfrm rot="16200000">
            <a:off x="738945" y="2581536"/>
            <a:ext cx="3835166" cy="437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088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F3F36C3-D717-4DE3-A43B-8CF7333255AB}"/>
              </a:ext>
            </a:extLst>
          </p:cNvPr>
          <p:cNvSpPr/>
          <p:nvPr/>
        </p:nvSpPr>
        <p:spPr>
          <a:xfrm>
            <a:off x="467544" y="620688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Il sacchetto deve essere sostituito ogni 20 minuti.</a:t>
            </a:r>
          </a:p>
          <a:p>
            <a:pPr algn="ctr"/>
            <a:r>
              <a:rPr lang="it-IT" sz="2000" dirty="0"/>
              <a:t> Se il bambino, nel frattempo, non ha urinato, per applicare un nuovo sacchetto bisogna ripetere la procedura di pulizia.</a:t>
            </a:r>
          </a:p>
          <a:p>
            <a:pPr algn="ctr"/>
            <a:r>
              <a:rPr lang="it-IT" sz="2000" dirty="0"/>
              <a:t> Appena avvenuta la minzione, il sacchetto potrà essere rimosso </a:t>
            </a:r>
          </a:p>
          <a:p>
            <a:pPr algn="ctr"/>
            <a:r>
              <a:rPr lang="it-IT" sz="2000" dirty="0"/>
              <a:t>(facendo attenzione a non perdere il campione) e inviato in laboratorio</a:t>
            </a:r>
          </a:p>
        </p:txBody>
      </p:sp>
      <p:pic>
        <p:nvPicPr>
          <p:cNvPr id="3076" name="Picture 4" descr="Risultati immagini per catetere vescicale neonato">
            <a:extLst>
              <a:ext uri="{FF2B5EF4-FFF2-40B4-BE49-F238E27FC236}">
                <a16:creationId xmlns:a16="http://schemas.microsoft.com/office/drawing/2014/main" id="{7195E96D-B133-4BA7-AA49-CB44317B4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2423545"/>
            <a:ext cx="6840760" cy="436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52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A5A1C7-BF1F-4FDF-A697-B7CD03866E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196753"/>
            <a:ext cx="8991600" cy="557552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CC666F1-53D9-4027-ACBF-861E5E47FBF5}"/>
              </a:ext>
            </a:extLst>
          </p:cNvPr>
          <p:cNvSpPr/>
          <p:nvPr/>
        </p:nvSpPr>
        <p:spPr>
          <a:xfrm>
            <a:off x="363675" y="97193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Il risultato dell’esame colturale delle urine si valuta in base </a:t>
            </a:r>
          </a:p>
          <a:p>
            <a:pPr algn="ctr"/>
            <a:r>
              <a:rPr lang="it-IT" sz="2000" dirty="0"/>
              <a:t>alla concentrazione dei batteri per ml di urina:</a:t>
            </a:r>
          </a:p>
          <a:p>
            <a:pPr algn="ctr"/>
            <a:r>
              <a:rPr lang="it-IT" sz="2000" dirty="0"/>
              <a:t>	- se &lt; a 10 mila colonie il risultato è negativo;</a:t>
            </a:r>
          </a:p>
          <a:p>
            <a:pPr algn="ctr"/>
            <a:r>
              <a:rPr lang="it-IT" sz="2000" dirty="0"/>
              <a:t>	- se è compreso tra 10-100 mila colonie, il risultato è dubbio</a:t>
            </a:r>
          </a:p>
          <a:p>
            <a:pPr algn="ctr"/>
            <a:r>
              <a:rPr lang="it-IT" sz="2000" dirty="0"/>
              <a:t> e il test va ripetuto;</a:t>
            </a:r>
          </a:p>
          <a:p>
            <a:pPr algn="ctr"/>
            <a:r>
              <a:rPr lang="it-IT" sz="2000" dirty="0"/>
              <a:t>	- se &gt; a 100 mila colonie, il risultato è positivo e si procede </a:t>
            </a:r>
          </a:p>
          <a:p>
            <a:pPr algn="ctr"/>
            <a:r>
              <a:rPr lang="it-IT" sz="2000" dirty="0"/>
              <a:t>con l’esecuzione dell’antibiogramma.</a:t>
            </a:r>
          </a:p>
        </p:txBody>
      </p:sp>
    </p:spTree>
    <p:extLst>
      <p:ext uri="{BB962C8B-B14F-4D97-AF65-F5344CB8AC3E}">
        <p14:creationId xmlns:p14="http://schemas.microsoft.com/office/powerpoint/2010/main" val="1587513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F6EC4A5-C576-4F25-8BA9-E244937A9395}"/>
              </a:ext>
            </a:extLst>
          </p:cNvPr>
          <p:cNvSpPr/>
          <p:nvPr/>
        </p:nvSpPr>
        <p:spPr>
          <a:xfrm>
            <a:off x="467544" y="332656"/>
            <a:ext cx="8496944" cy="1420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/>
              <a:t>Le urine possono anche essere prelevate direttamente dalla vescica con l’utilizzo di un catetere sterile, rispettando sempre le norme di igiene e raccogliendo le urine in un contenitore sterile.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4062FA-5AD5-4ACA-93D2-BE1400B0B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9" r="4348" b="36232"/>
          <a:stretch/>
        </p:blipFill>
        <p:spPr>
          <a:xfrm>
            <a:off x="1259632" y="2204864"/>
            <a:ext cx="6964992" cy="45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33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40584-B254-4410-B5FA-A34DABF0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Cateterismo vescicale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33A609F-CCB9-4E3C-9578-6F0B13B46195}"/>
              </a:ext>
            </a:extLst>
          </p:cNvPr>
          <p:cNvSpPr/>
          <p:nvPr/>
        </p:nvSpPr>
        <p:spPr>
          <a:xfrm>
            <a:off x="312068" y="1412776"/>
            <a:ext cx="8519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Per cateterismo vescicale si intende l’inserimento di un catetere </a:t>
            </a:r>
          </a:p>
          <a:p>
            <a:pPr algn="ctr"/>
            <a:r>
              <a:rPr lang="it-IT" sz="2000" dirty="0"/>
              <a:t>per via transuretrale o sovrapubica in vescica.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La cateterizzazione può essere praticata a scopo: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	</a:t>
            </a:r>
            <a:r>
              <a:rPr lang="it-IT" sz="2000" b="1" i="1" dirty="0"/>
              <a:t>decompressivo</a:t>
            </a:r>
            <a:r>
              <a:rPr lang="it-IT" sz="2000" dirty="0"/>
              <a:t>: in pazienti con ritenzione urinaria 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	</a:t>
            </a:r>
            <a:r>
              <a:rPr lang="it-IT" sz="2000" b="1" i="1" dirty="0"/>
              <a:t> diagnostico</a:t>
            </a:r>
            <a:r>
              <a:rPr lang="it-IT" sz="2000" dirty="0"/>
              <a:t>: per la raccolta sterile di campioni di urine da sottoporre ad esame batteriologico; per l’esecuzione dei test funzionali vescicali (test urodinamici), esami radiografici o scintigrafici dal basso apparato urinario.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	</a:t>
            </a:r>
            <a:r>
              <a:rPr lang="it-IT" sz="2000" b="1" i="1" dirty="0"/>
              <a:t>cautelativo</a:t>
            </a:r>
            <a:r>
              <a:rPr lang="it-IT" sz="2000" dirty="0"/>
              <a:t>: monitoraggio della diuresi.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/>
              <a:t>	</a:t>
            </a:r>
            <a:r>
              <a:rPr lang="it-IT" sz="2000" b="1" i="1" dirty="0"/>
              <a:t>terapeutico:</a:t>
            </a:r>
            <a:r>
              <a:rPr lang="it-IT" sz="2000" dirty="0"/>
              <a:t> instillazione intravescicale di farmaci; </a:t>
            </a:r>
          </a:p>
          <a:p>
            <a:pPr algn="ctr"/>
            <a:r>
              <a:rPr lang="it-IT" sz="2000" dirty="0"/>
              <a:t>Irrigazione vescicale.</a:t>
            </a:r>
          </a:p>
        </p:txBody>
      </p:sp>
    </p:spTree>
    <p:extLst>
      <p:ext uri="{BB962C8B-B14F-4D97-AF65-F5344CB8AC3E}">
        <p14:creationId xmlns:p14="http://schemas.microsoft.com/office/powerpoint/2010/main" val="3885264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121C985-8D4A-4E6A-B3EB-82C727DFFBBC}"/>
              </a:ext>
            </a:extLst>
          </p:cNvPr>
          <p:cNvSpPr/>
          <p:nvPr/>
        </p:nvSpPr>
        <p:spPr>
          <a:xfrm>
            <a:off x="107504" y="751344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Le sonde vescicali attualmente in uso possono essere realizzate in:</a:t>
            </a:r>
          </a:p>
          <a:p>
            <a:pPr algn="ctr"/>
            <a:r>
              <a:rPr lang="it-IT" dirty="0"/>
              <a:t>1.</a:t>
            </a:r>
            <a:r>
              <a:rPr lang="it-IT" b="1" i="1" dirty="0"/>
              <a:t>lattice</a:t>
            </a:r>
            <a:r>
              <a:rPr lang="it-IT" dirty="0"/>
              <a:t>: è il materiale più morbido, può dare allergie e viene indicato solo in caso </a:t>
            </a:r>
          </a:p>
          <a:p>
            <a:pPr algn="ctr"/>
            <a:r>
              <a:rPr lang="it-IT" dirty="0"/>
              <a:t>di cateterizzazioni a breve termine (massimo 7 gg).</a:t>
            </a:r>
          </a:p>
          <a:p>
            <a:pPr algn="ctr"/>
            <a:r>
              <a:rPr lang="it-IT" dirty="0"/>
              <a:t>2.</a:t>
            </a:r>
            <a:r>
              <a:rPr lang="it-IT" b="1" i="1" dirty="0"/>
              <a:t>lattice rivestito di teflon</a:t>
            </a:r>
            <a:r>
              <a:rPr lang="it-IT" dirty="0"/>
              <a:t>: realizzato per ridurre la reazione uretrale, cateterizzazioni </a:t>
            </a:r>
          </a:p>
          <a:p>
            <a:pPr algn="ctr"/>
            <a:r>
              <a:rPr lang="it-IT" dirty="0"/>
              <a:t>a breve e medio termine (15 gg).</a:t>
            </a:r>
          </a:p>
          <a:p>
            <a:pPr algn="ctr"/>
            <a:r>
              <a:rPr lang="it-IT" dirty="0"/>
              <a:t>3.</a:t>
            </a:r>
            <a:r>
              <a:rPr lang="it-IT" b="1" i="1" dirty="0"/>
              <a:t>catetere rivestito di silicone o interamente di silicone</a:t>
            </a:r>
            <a:r>
              <a:rPr lang="it-IT" dirty="0"/>
              <a:t>: materiale morbido, inerte, ideale per il drenaggio a lungo termine, indicato periodi anche superiore ai 30 gg.</a:t>
            </a:r>
          </a:p>
          <a:p>
            <a:pPr algn="ctr"/>
            <a:r>
              <a:rPr lang="it-IT" dirty="0"/>
              <a:t>4.</a:t>
            </a:r>
            <a:r>
              <a:rPr lang="it-IT" b="1" i="1" dirty="0"/>
              <a:t>catetere di hydrogel</a:t>
            </a:r>
            <a:r>
              <a:rPr lang="it-IT" dirty="0"/>
              <a:t>: materiale interno in lattice, con rivestimento polimerico idrofilo più adatto alla mucosa uretrale.</a:t>
            </a:r>
          </a:p>
          <a:p>
            <a:pPr algn="ctr"/>
            <a:r>
              <a:rPr lang="it-IT" dirty="0"/>
              <a:t>5.</a:t>
            </a:r>
            <a:r>
              <a:rPr lang="it-IT" b="1" i="1" dirty="0"/>
              <a:t>catetere in PVC</a:t>
            </a:r>
            <a:r>
              <a:rPr lang="it-IT" dirty="0"/>
              <a:t>: sostanza fisiologicamente innocua, basso rischio di irritazione </a:t>
            </a:r>
          </a:p>
          <a:p>
            <a:pPr algn="ctr"/>
            <a:r>
              <a:rPr lang="it-IT" dirty="0"/>
              <a:t>della mucosa, indicato nel cateterismo intermittente, non lubrificato</a:t>
            </a:r>
          </a:p>
          <a:p>
            <a:pPr algn="ctr"/>
            <a:r>
              <a:rPr lang="it-IT" dirty="0"/>
              <a:t>6.</a:t>
            </a:r>
            <a:r>
              <a:rPr lang="it-IT" b="1" i="1" dirty="0"/>
              <a:t>catetere in PVC rivestito di PVP+ NaCl</a:t>
            </a:r>
            <a:r>
              <a:rPr lang="it-IT" dirty="0"/>
              <a:t>: il PVP è una sostanza che ha la capacità </a:t>
            </a:r>
          </a:p>
          <a:p>
            <a:pPr algn="ctr"/>
            <a:r>
              <a:rPr lang="it-IT" dirty="0"/>
              <a:t>di attrarre l’acqua e il sale lega l’acqua al catetere stesso. </a:t>
            </a:r>
          </a:p>
          <a:p>
            <a:pPr algn="ctr"/>
            <a:r>
              <a:rPr lang="it-IT" dirty="0"/>
              <a:t>Cateteri a bassa frizione, con notevole riduzione di attrito rispetto al catetere convenzionale. Ideale per il cateterismo intermittente</a:t>
            </a:r>
          </a:p>
          <a:p>
            <a:pPr algn="ctr"/>
            <a:r>
              <a:rPr lang="it-IT" dirty="0"/>
              <a:t>7.</a:t>
            </a:r>
            <a:r>
              <a:rPr lang="it-IT" b="1" i="1" dirty="0"/>
              <a:t>cateteri in PVC </a:t>
            </a:r>
            <a:r>
              <a:rPr lang="it-IT" dirty="0"/>
              <a:t>rivestito in PVP+ urea: autolubrificanti, adatti</a:t>
            </a:r>
          </a:p>
          <a:p>
            <a:pPr algn="ctr"/>
            <a:r>
              <a:rPr lang="it-IT" dirty="0"/>
              <a:t> al cateterismo intermittente.</a:t>
            </a:r>
          </a:p>
          <a:p>
            <a:pPr algn="ctr"/>
            <a:r>
              <a:rPr lang="it-IT" dirty="0"/>
              <a:t>8</a:t>
            </a:r>
            <a:r>
              <a:rPr lang="it-IT" b="1" i="1" dirty="0"/>
              <a:t>.cateteri in poliuretano rivestito </a:t>
            </a:r>
            <a:r>
              <a:rPr lang="it-IT" b="1" dirty="0"/>
              <a:t>di PVP + urea</a:t>
            </a:r>
            <a:r>
              <a:rPr lang="it-IT" dirty="0"/>
              <a:t>: autolubrificanti, per cateterismo intermittente, si presentano immersi in soluzione fisiologica sterile, già pronti all’uso.</a:t>
            </a:r>
          </a:p>
        </p:txBody>
      </p:sp>
    </p:spTree>
    <p:extLst>
      <p:ext uri="{BB962C8B-B14F-4D97-AF65-F5344CB8AC3E}">
        <p14:creationId xmlns:p14="http://schemas.microsoft.com/office/powerpoint/2010/main" val="3503268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718FC58-6E89-41C1-BF1F-60B30500E879}"/>
              </a:ext>
            </a:extLst>
          </p:cNvPr>
          <p:cNvSpPr/>
          <p:nvPr/>
        </p:nvSpPr>
        <p:spPr>
          <a:xfrm>
            <a:off x="395536" y="54868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cateterismo vescicale può essere </a:t>
            </a:r>
            <a:r>
              <a:rPr lang="it-IT" sz="2000" b="1" i="1" dirty="0"/>
              <a:t>permanente</a:t>
            </a:r>
            <a:r>
              <a:rPr lang="it-IT" sz="2000" dirty="0"/>
              <a:t>, </a:t>
            </a:r>
            <a:r>
              <a:rPr lang="it-IT" sz="2000" b="1" i="1" dirty="0"/>
              <a:t>intermittente, occasionale</a:t>
            </a:r>
            <a:r>
              <a:rPr lang="it-IT" b="1" i="1" dirty="0"/>
              <a:t>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09D1FB9-A6D2-48DA-AC6D-4673129605AC}"/>
              </a:ext>
            </a:extLst>
          </p:cNvPr>
          <p:cNvSpPr/>
          <p:nvPr/>
        </p:nvSpPr>
        <p:spPr>
          <a:xfrm>
            <a:off x="323528" y="1469769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A seconda del tipo di cateterismo da effettuare, </a:t>
            </a:r>
          </a:p>
          <a:p>
            <a:pPr algn="ctr"/>
            <a:r>
              <a:rPr lang="it-IT" sz="2000" dirty="0"/>
              <a:t>della patologia </a:t>
            </a:r>
          </a:p>
          <a:p>
            <a:pPr algn="ctr"/>
            <a:r>
              <a:rPr lang="it-IT" sz="2000" dirty="0"/>
              <a:t>e delle caratteristiche del paziente cui è destinato, </a:t>
            </a:r>
          </a:p>
          <a:p>
            <a:pPr algn="ctr"/>
            <a:r>
              <a:rPr lang="it-IT" sz="2000" dirty="0"/>
              <a:t>sarà necessario utilizzare sonde con proprietà diverse.</a:t>
            </a:r>
          </a:p>
          <a:p>
            <a:pPr algn="ctr"/>
            <a:r>
              <a:rPr lang="it-IT" sz="2000" dirty="0"/>
              <a:t> In commercio esistono molteplici tipologie di cateteri che si differenziano </a:t>
            </a:r>
          </a:p>
          <a:p>
            <a:pPr algn="ctr"/>
            <a:r>
              <a:rPr lang="it-IT" sz="2000" dirty="0"/>
              <a:t>tra loro per materiale, calibro, numero delle vie e caratteristiche dell’estremità prossimale.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B72BD3-4E26-482F-A69D-99308274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6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da67fedd22e942fe427cf9b0415a4d6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0000"/>
          </a:blip>
          <a:srcRect l="11057" r="15233"/>
          <a:stretch>
            <a:fillRect/>
          </a:stretch>
        </p:blipFill>
        <p:spPr>
          <a:xfrm>
            <a:off x="142844" y="2786058"/>
            <a:ext cx="3152720" cy="38147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/>
          <a:lstStyle/>
          <a:p>
            <a:pPr algn="ctr"/>
            <a:r>
              <a:rPr lang="it-IT" b="1" dirty="0"/>
              <a:t>le cause della stipsi</a:t>
            </a:r>
          </a:p>
        </p:txBody>
      </p:sp>
      <p:sp>
        <p:nvSpPr>
          <p:cNvPr id="328705" name="Rectangle 1"/>
          <p:cNvSpPr>
            <a:spLocks noChangeArrowheads="1"/>
          </p:cNvSpPr>
          <p:nvPr/>
        </p:nvSpPr>
        <p:spPr bwMode="auto">
          <a:xfrm>
            <a:off x="214282" y="1285860"/>
            <a:ext cx="8715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Nel 90-95% dei casi la stipsi cronica è di tipo 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funzionale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(es. cattiva alimentazione),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solo in una piccola percentuale dei casi si tratta di 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stipsi organica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(causa di malfunzionamento del tratto gastrointestinale).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57158" y="2857496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 </a:t>
            </a:r>
            <a:r>
              <a:rPr lang="it-IT" sz="2000" b="1" dirty="0"/>
              <a:t>stipsi cronica funzionale</a:t>
            </a:r>
            <a:r>
              <a:rPr lang="it-IT" sz="2000" dirty="0"/>
              <a:t> è caratterizzata sempre dall’instaurarsi </a:t>
            </a:r>
          </a:p>
          <a:p>
            <a:pPr algn="ctr"/>
            <a:r>
              <a:rPr lang="it-IT" sz="2000" dirty="0"/>
              <a:t>di un circolo vizioso che porta il bambino verso </a:t>
            </a:r>
          </a:p>
          <a:p>
            <a:pPr algn="ctr"/>
            <a:r>
              <a:rPr lang="it-IT" sz="2000" dirty="0"/>
              <a:t>una sintomatologia ingravescente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DFC76E0-8EA2-49F4-8B45-A166ADF0F693}"/>
              </a:ext>
            </a:extLst>
          </p:cNvPr>
          <p:cNvSpPr/>
          <p:nvPr/>
        </p:nvSpPr>
        <p:spPr>
          <a:xfrm>
            <a:off x="107504" y="591646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Oltre il tipo di materiale, i cateteri possono essere classificati anche in base </a:t>
            </a:r>
          </a:p>
          <a:p>
            <a:pPr algn="ctr"/>
            <a:r>
              <a:rPr lang="it-IT" sz="2000" dirty="0"/>
              <a:t>alla loro flessibilità; per cui si distinguono in:</a:t>
            </a:r>
          </a:p>
          <a:p>
            <a:pPr algn="ctr"/>
            <a:r>
              <a:rPr lang="it-IT" sz="2000" dirty="0"/>
              <a:t>1.rigidi: di materiale sintetico, di uso limitato;</a:t>
            </a:r>
          </a:p>
          <a:p>
            <a:pPr algn="ctr"/>
            <a:r>
              <a:rPr lang="it-IT" sz="2000" dirty="0"/>
              <a:t>2.semirigidi: in gomma o plastica il cui uso è limitato ai casi di stretta necessità;</a:t>
            </a:r>
          </a:p>
          <a:p>
            <a:pPr algn="ctr"/>
            <a:r>
              <a:rPr lang="it-IT" sz="2000" dirty="0"/>
              <a:t>3.molli: in gomma, lattice, silicone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4C3ADD3-7B86-49DA-BF44-6AF2B4668131}"/>
              </a:ext>
            </a:extLst>
          </p:cNvPr>
          <p:cNvSpPr/>
          <p:nvPr/>
        </p:nvSpPr>
        <p:spPr>
          <a:xfrm>
            <a:off x="215516" y="2222862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Un ulteriore elemento di classificazione è sicuramente il calibro</a:t>
            </a:r>
          </a:p>
          <a:p>
            <a:pPr algn="ctr"/>
            <a:r>
              <a:rPr lang="it-IT" sz="2000" dirty="0"/>
              <a:t>La scala di calibrazione usata attualmente è conosciuta come French Scale, graduata in terzi di millimetro.</a:t>
            </a:r>
          </a:p>
          <a:p>
            <a:pPr algn="ctr"/>
            <a:r>
              <a:rPr lang="it-IT" sz="2000" dirty="0"/>
              <a:t> Vengono utilizzati cateteri con calibro diverso a seconda dell’età </a:t>
            </a:r>
          </a:p>
          <a:p>
            <a:pPr algn="ctr"/>
            <a:r>
              <a:rPr lang="it-IT" sz="2000" dirty="0"/>
              <a:t>della grandezza dell’uretra del paziente:</a:t>
            </a:r>
          </a:p>
          <a:p>
            <a:pPr algn="ctr"/>
            <a:r>
              <a:rPr lang="it-IT" sz="2000" dirty="0"/>
              <a:t> 	- neonati e bambini fino a 2 anni: Nelaton 5-6 french, Foley 6-8 ch/fr;</a:t>
            </a:r>
          </a:p>
          <a:p>
            <a:pPr algn="ctr"/>
            <a:r>
              <a:rPr lang="it-IT" sz="2000" dirty="0"/>
              <a:t>	- bambini dai 3 ai 10 anni: Nelaton o Foley 6-8 ch/french;</a:t>
            </a:r>
          </a:p>
          <a:p>
            <a:pPr algn="ctr"/>
            <a:r>
              <a:rPr lang="it-IT" sz="2000" dirty="0"/>
              <a:t>	- adolescenti fino ai 18 anni: Nelaton 8-12 ch/fr, Foley 8-14 ch/fr.</a:t>
            </a:r>
          </a:p>
          <a:p>
            <a:pPr algn="ctr"/>
            <a:endParaRPr lang="it-IT" sz="2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D6A4640-5BBC-4B72-9A5E-AAE85057796B}"/>
              </a:ext>
            </a:extLst>
          </p:cNvPr>
          <p:cNvSpPr/>
          <p:nvPr/>
        </p:nvSpPr>
        <p:spPr>
          <a:xfrm>
            <a:off x="341530" y="5085184"/>
            <a:ext cx="84609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Una sonda vescicale può essere fornita di 1,2,3 vie a seconda della funzione che dovrà svolgere dopo l’introduzione in vescica</a:t>
            </a:r>
          </a:p>
        </p:txBody>
      </p:sp>
    </p:spTree>
    <p:extLst>
      <p:ext uri="{BB962C8B-B14F-4D97-AF65-F5344CB8AC3E}">
        <p14:creationId xmlns:p14="http://schemas.microsoft.com/office/powerpoint/2010/main" val="1656270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A4CFDF-C975-4125-865C-5C82CC8A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8" y="18864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Procedura cateterismo vescicale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EE980B5-3231-45A9-982F-0E09707A6294}"/>
              </a:ext>
            </a:extLst>
          </p:cNvPr>
          <p:cNvSpPr/>
          <p:nvPr/>
        </p:nvSpPr>
        <p:spPr>
          <a:xfrm>
            <a:off x="107504" y="1556792"/>
            <a:ext cx="8686800" cy="295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Eseguire la manovra di posizionamento rispettando le seguenti indicazioni: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	lavarsi accuratamente le mani,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	aprire il Kit in maniera asettica,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	indossare il primo paio di guanti sterili,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	aprire il telino a stenderlo su un piano vicino al bambino e disporre in asepsi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  il materiale sullo stesso telino,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/>
              <a:t>	versare l’antisettico su tre garze.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6B592D-3398-44C6-98A3-D1397FD9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1" y="4506830"/>
            <a:ext cx="3600400" cy="21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20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43204-1742-41E6-854F-99CBB398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6211"/>
            <a:ext cx="8686800" cy="1099592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dirty="0"/>
              <a:t>Catetere Vescicale, </a:t>
            </a:r>
            <a:br>
              <a:rPr lang="it-IT" dirty="0"/>
            </a:br>
            <a:r>
              <a:rPr lang="it-IT" dirty="0"/>
              <a:t>procedura standard per l’inserimento</a:t>
            </a:r>
            <a:br>
              <a:rPr lang="it-IT" dirty="0"/>
            </a:b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4A06D86-3B6E-4AAE-AFA8-557F03F668A2}"/>
              </a:ext>
            </a:extLst>
          </p:cNvPr>
          <p:cNvSpPr/>
          <p:nvPr/>
        </p:nvSpPr>
        <p:spPr>
          <a:xfrm>
            <a:off x="827584" y="1288232"/>
            <a:ext cx="75596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</a:p>
          <a:p>
            <a:pPr algn="ctr"/>
            <a:r>
              <a:rPr lang="it-IT" sz="2000" dirty="0"/>
              <a:t>L’infermiere, seguendo le fasi del processo di assistenza,</a:t>
            </a:r>
          </a:p>
          <a:p>
            <a:pPr algn="ctr"/>
            <a:r>
              <a:rPr lang="it-IT" sz="2000" dirty="0"/>
              <a:t> procede all’accertamento infermieristico e valuta: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Scopo e tipologia del cateterismo prescritto dal medico;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l’eventuale condizione di distensione vescicale;</a:t>
            </a:r>
          </a:p>
          <a:p>
            <a:pPr marL="457200" indent="-457200" algn="ctr">
              <a:buFont typeface="+mj-lt"/>
              <a:buAutoNum type="alphaLcPeriod"/>
            </a:pPr>
            <a:r>
              <a:rPr lang="it-IT" sz="2000" dirty="0"/>
              <a:t>eventuali segni e sintomi di infiammazione del meato urinario.</a:t>
            </a:r>
          </a:p>
          <a:p>
            <a:pPr marL="457200" indent="-457200" algn="ctr">
              <a:buFont typeface="+mj-lt"/>
              <a:buAutoNum type="alphaLcPeriod"/>
            </a:pPr>
            <a:endParaRPr lang="it-IT" sz="2000" dirty="0"/>
          </a:p>
          <a:p>
            <a:pPr algn="ctr"/>
            <a:r>
              <a:rPr lang="it-IT" sz="2000" b="1" i="1" dirty="0"/>
              <a:t> </a:t>
            </a:r>
            <a:endParaRPr lang="it-IT" sz="2000" dirty="0"/>
          </a:p>
        </p:txBody>
      </p:sp>
      <p:pic>
        <p:nvPicPr>
          <p:cNvPr id="6" name="Picture 2" descr="Materiale occorrente per il cateterismo">
            <a:extLst>
              <a:ext uri="{FF2B5EF4-FFF2-40B4-BE49-F238E27FC236}">
                <a16:creationId xmlns:a16="http://schemas.microsoft.com/office/drawing/2014/main" id="{C5D444FC-FA6E-48F4-8085-32BEB927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38216"/>
            <a:ext cx="6142288" cy="345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345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F9FAE53-7CB7-4F31-A017-CF15753DC9F1}"/>
              </a:ext>
            </a:extLst>
          </p:cNvPr>
          <p:cNvSpPr/>
          <p:nvPr/>
        </p:nvSpPr>
        <p:spPr>
          <a:xfrm>
            <a:off x="179083" y="3212976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kit per cateterismo: telino sterile, telino sterile fenestrato, tamponi sterili, </a:t>
            </a:r>
          </a:p>
          <a:p>
            <a:pPr algn="ctr"/>
            <a:r>
              <a:rPr lang="it-IT" sz="2000" dirty="0"/>
              <a:t>2 paia di guanti sterili, antisettico, lubrificante, siringa da 10 ml, </a:t>
            </a:r>
          </a:p>
          <a:p>
            <a:pPr algn="ctr"/>
            <a:r>
              <a:rPr lang="it-IT" sz="2000" dirty="0"/>
              <a:t>10 ml di soluzione fisiologica;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000" dirty="0"/>
              <a:t>Effettua l’igiene delle mani, identifica e garantisce la privacy del paziente;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000" dirty="0"/>
              <a:t>Spiega al paziente con parole adatte al suo livello di comprensione le fasi </a:t>
            </a:r>
          </a:p>
          <a:p>
            <a:pPr algn="ctr"/>
            <a:r>
              <a:rPr lang="it-IT" sz="2000" dirty="0"/>
              <a:t>e l’utilità della manovra che si sta per eseguire affinché egli comprenda pienamente ciò che verrà effettuato e aumenti la sua collaborazione;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E1679E1-CA43-4590-A134-88F7FD65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96" y="116632"/>
            <a:ext cx="8686800" cy="1152128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dirty="0"/>
              <a:t>Catetere vescicale,</a:t>
            </a:r>
            <a:br>
              <a:rPr lang="it-IT" dirty="0"/>
            </a:br>
            <a:r>
              <a:rPr lang="it-IT" dirty="0"/>
              <a:t> fase di preparazione posizionamento</a:t>
            </a:r>
            <a:br>
              <a:rPr lang="it-IT" dirty="0"/>
            </a:br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24D3522-080C-4E34-B5F5-81BB29DE5C87}"/>
              </a:ext>
            </a:extLst>
          </p:cNvPr>
          <p:cNvSpPr/>
          <p:nvPr/>
        </p:nvSpPr>
        <p:spPr>
          <a:xfrm>
            <a:off x="539552" y="1924925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it-IT" sz="2000" dirty="0"/>
              <a:t>Si assicura della presenza di tutto il materiale occorrente all’esecuzione della procedura: </a:t>
            </a:r>
          </a:p>
          <a:p>
            <a:pPr algn="ctr"/>
            <a:r>
              <a:rPr lang="it-IT" sz="2000" dirty="0"/>
              <a:t>catetere vescicale del tipo e della misura giusta; </a:t>
            </a:r>
          </a:p>
          <a:p>
            <a:pPr algn="ctr"/>
            <a:r>
              <a:rPr lang="it-IT" sz="2000" dirty="0"/>
              <a:t>sacca di raccolta urine graduata e a circuito chiuso; </a:t>
            </a:r>
          </a:p>
        </p:txBody>
      </p:sp>
    </p:spTree>
    <p:extLst>
      <p:ext uri="{BB962C8B-B14F-4D97-AF65-F5344CB8AC3E}">
        <p14:creationId xmlns:p14="http://schemas.microsoft.com/office/powerpoint/2010/main" val="3317139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FC7F7-9160-451D-B4EB-09CFA9C8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332656"/>
            <a:ext cx="8686800" cy="66754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  fase di esecuzione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A7D3F15-E671-4332-8AB5-E80C5A76DACE}"/>
              </a:ext>
            </a:extLst>
          </p:cNvPr>
          <p:cNvSpPr/>
          <p:nvPr/>
        </p:nvSpPr>
        <p:spPr>
          <a:xfrm>
            <a:off x="611560" y="1997839"/>
            <a:ext cx="81483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L’infermiere, durante la fase di esecuzione della manovra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dirty="0"/>
              <a:t>effettua l’igiene dei genitali e dell’area perineale del paziente</a:t>
            </a:r>
          </a:p>
          <a:p>
            <a:pPr algn="ctr"/>
            <a:r>
              <a:rPr lang="it-IT" sz="2000" dirty="0"/>
              <a:t> per ridurre la flora microbica transitoria;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dirty="0"/>
              <a:t>apre il kit per il cateterismo e indossa il primo paio di guanti sterili;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dirty="0"/>
              <a:t>prepara il campo sterile sul quale ripone tutto il materiale;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000" dirty="0"/>
              <a:t>bagna i batuffoli di cotone con l’antisettico;</a:t>
            </a:r>
          </a:p>
        </p:txBody>
      </p:sp>
    </p:spTree>
    <p:extLst>
      <p:ext uri="{BB962C8B-B14F-4D97-AF65-F5344CB8AC3E}">
        <p14:creationId xmlns:p14="http://schemas.microsoft.com/office/powerpoint/2010/main" val="36248852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ECD55-E8B8-4768-841C-6279A395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18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Catetere vescicale nel maschio</a:t>
            </a:r>
            <a:br>
              <a:rPr lang="it-IT" dirty="0"/>
            </a:b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3226040-0640-45B3-94D3-74A9CDB25A78}"/>
              </a:ext>
            </a:extLst>
          </p:cNvPr>
          <p:cNvSpPr/>
          <p:nvPr/>
        </p:nvSpPr>
        <p:spPr>
          <a:xfrm>
            <a:off x="260969" y="841730"/>
            <a:ext cx="86868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Abbassa il prepuzio e con movimenti circolari decontamina la zona dal meato urinario fin verso lo scroto;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rimuove il primo paio di guanti sterili;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apre le confezioni di catetere e sacco di raccolta e li ripone sul campo sterile;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indossa il secondo paio di guanti sterili;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collega il catetere alla sacca di raccolta;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introduce alcuni ml di soluzione fisiologica nel catetere per verificare la funzionalità del palloncino di ancoraggio;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posiziona il telino sterile fenestrato intorno all’area genitale del paziente;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lubrifica il catetere con una parte del lubrificante in dotazione;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introduce in uretra il restante quantitativo di lubrificante mantenendo la sterilità della mano dominante;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introduce il catetere mantenendo il pene in posizione perpendicolare rispetto all’addome;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appena percepisce una resistenza al passaggio del catetere, sposta il pene in posizione orizzontale rispetto all’addome;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verifica la fuoriuscita di urina nel sacco di raccolta a garanzia del corretto posizionamento in vescica del catetere;</a:t>
            </a:r>
          </a:p>
        </p:txBody>
      </p:sp>
    </p:spTree>
    <p:extLst>
      <p:ext uri="{BB962C8B-B14F-4D97-AF65-F5344CB8AC3E}">
        <p14:creationId xmlns:p14="http://schemas.microsoft.com/office/powerpoint/2010/main" val="3785390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4C32C6-4C44-4100-91EB-15686C48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62585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dirty="0"/>
              <a:t>Catetere vescicale nella femmina</a:t>
            </a:r>
            <a:br>
              <a:rPr lang="it-IT" dirty="0"/>
            </a:b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14E7055-965E-4DC0-8679-DB6F60373773}"/>
              </a:ext>
            </a:extLst>
          </p:cNvPr>
          <p:cNvSpPr/>
          <p:nvPr/>
        </p:nvSpPr>
        <p:spPr>
          <a:xfrm>
            <a:off x="301752" y="1844824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Decontamina il meato urinario partendo dall’alto verso il basso e dall’interno verso l’esterno;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rimuove il primo paio di guanti sterili;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apre le confezioni di catetere e sacco di raccolta e li ripone sul campo sterile;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indossa il secondo paio di guanti sterili;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collega il catetere alla sacca di raccolta;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introduce alcuni ml di soluzione fisiologica nel catetere per verificare la funzionalità del palloncino di ancoraggio;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posiziona il telino sterile fenestrato intorno all’area genitale della paziente;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lubrifica il catetere e lo introduce nel meato urinario;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dirty="0"/>
              <a:t>verifica la fuoriuscita di urina nel sacco di raccolta a garanzia del corretto posizionamento in vescica del catetere;</a:t>
            </a:r>
          </a:p>
        </p:txBody>
      </p:sp>
    </p:spTree>
    <p:extLst>
      <p:ext uri="{BB962C8B-B14F-4D97-AF65-F5344CB8AC3E}">
        <p14:creationId xmlns:p14="http://schemas.microsoft.com/office/powerpoint/2010/main" val="2360899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305E9D7-B3AB-431C-9B91-16F07D2D9426}"/>
              </a:ext>
            </a:extLst>
          </p:cNvPr>
          <p:cNvSpPr/>
          <p:nvPr/>
        </p:nvSpPr>
        <p:spPr>
          <a:xfrm>
            <a:off x="395536" y="476672"/>
            <a:ext cx="8352928" cy="5535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i="1" dirty="0"/>
              <a:t>Cateterismo nel maschio e nella femmina: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. introduce i 10 ml di soluzione fisiologica sterile nell’apposita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via di ancoraggio del palloncino;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fissa la sacca di raccolta dell’urina a valle rispetto al paziente, senza che essa tocchi il terreno e controllando che il tubo passi sopra la gamba e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non abbia inginocchiamenti</a:t>
            </a:r>
          </a:p>
          <a:p>
            <a:pPr algn="ctr">
              <a:lnSpc>
                <a:spcPct val="150000"/>
              </a:lnSpc>
            </a:pPr>
            <a:r>
              <a:rPr lang="it-IT" sz="2000" b="1" i="1" dirty="0"/>
              <a:t>L’infermiere, nella fase successiva all’esecuzione della manovra: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riveste l’assistito;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smaltisce i rifiuti;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effettua l’igiene delle mani;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registra la procedura effettuata, il tipo e il calibro del catetere posizionato,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le caratteristiche dell’urina;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it-IT" dirty="0"/>
              <a:t>ripristina il materiale.</a:t>
            </a:r>
          </a:p>
        </p:txBody>
      </p:sp>
    </p:spTree>
    <p:extLst>
      <p:ext uri="{BB962C8B-B14F-4D97-AF65-F5344CB8AC3E}">
        <p14:creationId xmlns:p14="http://schemas.microsoft.com/office/powerpoint/2010/main" val="2599200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57F0-BD37-402A-B8BD-5232CA7FC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58" y="33265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Discrezionalità dell’infermiere</a:t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3580C5A-46D8-4FD3-8FCD-07067C90B381}"/>
              </a:ext>
            </a:extLst>
          </p:cNvPr>
          <p:cNvSpPr/>
          <p:nvPr/>
        </p:nvSpPr>
        <p:spPr>
          <a:xfrm>
            <a:off x="228600" y="1228397"/>
            <a:ext cx="8686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L’ infermiere effettua in autonomia anche competenze discrezionali:</a:t>
            </a:r>
          </a:p>
          <a:p>
            <a:pPr algn="ctr"/>
            <a:endParaRPr lang="it-IT" sz="20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dirty="0"/>
              <a:t>sa scegliere, in base alle caratteristiche del singolo bambino e alla qualità delle sue urine, il calibro del catetere adatto a ridurre al minimo le reazioni da corpo estraneo, ad evitare l’ostruzione del catetere stesso e a garantire contemporaneamente un buon drenaggio;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dirty="0"/>
              <a:t>conosce l’importanza e garantisce la sterilità della procedura di inserimento del catetere vescicale, continuando a gestirlo previa igiene delle mani e senza mai interrompere il circuito chiuso al fine di ridurre il rischio</a:t>
            </a:r>
          </a:p>
          <a:p>
            <a:pPr algn="ctr"/>
            <a:r>
              <a:rPr lang="it-IT" sz="2000" dirty="0"/>
              <a:t> di infezione delle vie urinarie;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dirty="0"/>
              <a:t>sa riconoscere in maniera tempestiva i segni e sintomi di infezione delle vie urinarie (ad es. bruciore, febbre, malessere, dolore sovrapubico, ematuria …)</a:t>
            </a:r>
          </a:p>
        </p:txBody>
      </p:sp>
    </p:spTree>
    <p:extLst>
      <p:ext uri="{BB962C8B-B14F-4D97-AF65-F5344CB8AC3E}">
        <p14:creationId xmlns:p14="http://schemas.microsoft.com/office/powerpoint/2010/main" val="968412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44115-067B-4235-BC2A-03AABEE7D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69EEA23-DF5F-4DE5-B50C-B4CBE73B30FA}"/>
              </a:ext>
            </a:extLst>
          </p:cNvPr>
          <p:cNvSpPr/>
          <p:nvPr/>
        </p:nvSpPr>
        <p:spPr>
          <a:xfrm>
            <a:off x="397824" y="1700808"/>
            <a:ext cx="8590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La cateterizzazione vescicale per il paziente pediatrico è, più che per chiunque altro, una procedura invasiva e dolorosa, pertanto è fondamentale renderla </a:t>
            </a:r>
          </a:p>
          <a:p>
            <a:pPr algn="ctr"/>
            <a:r>
              <a:rPr lang="it-IT" sz="2000" dirty="0"/>
              <a:t>il meno traumatica possibile, scegliendo presidi adatti per flessibilità</a:t>
            </a:r>
          </a:p>
          <a:p>
            <a:pPr algn="ctr"/>
            <a:r>
              <a:rPr lang="it-IT" sz="2000" dirty="0"/>
              <a:t> e misura, garantendo un’adeguata analgesia e allo stesso tempo </a:t>
            </a:r>
          </a:p>
          <a:p>
            <a:pPr algn="ctr"/>
            <a:r>
              <a:rPr lang="it-IT" sz="2000" dirty="0"/>
              <a:t>attuando un approccio che non sia vissuto come una vera e propria aggressione e violazione dell’intimità. </a:t>
            </a:r>
          </a:p>
          <a:p>
            <a:pPr algn="ctr"/>
            <a:r>
              <a:rPr lang="it-IT" sz="2000" dirty="0"/>
              <a:t>È fondamentale preservare il pudore e la riservatezza anche nel bambino. Basilare è inoltre l’aiuto dei genitori nel calmare e distrarre il bambino durante la procedura, così come nel coadiuvare in seguito il personale sanitario</a:t>
            </a:r>
          </a:p>
          <a:p>
            <a:pPr algn="ctr"/>
            <a:r>
              <a:rPr lang="it-IT" sz="2000" dirty="0"/>
              <a:t> nella valutazione di esiti, nella rilevazione di eventuali disagi e nel conforto.</a:t>
            </a:r>
          </a:p>
        </p:txBody>
      </p:sp>
    </p:spTree>
    <p:extLst>
      <p:ext uri="{BB962C8B-B14F-4D97-AF65-F5344CB8AC3E}">
        <p14:creationId xmlns:p14="http://schemas.microsoft.com/office/powerpoint/2010/main" val="35223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4786322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In una piccola percentuale di casi (5%) la stipsi è dovuta ad una problema</a:t>
            </a:r>
          </a:p>
          <a:p>
            <a:pPr algn="ctr"/>
            <a:r>
              <a:rPr lang="it-IT" sz="2000" dirty="0"/>
              <a:t> di tipo </a:t>
            </a:r>
            <a:r>
              <a:rPr lang="it-IT" sz="2000" b="1" dirty="0"/>
              <a:t>organico </a:t>
            </a:r>
            <a:r>
              <a:rPr lang="it-IT" sz="2000" dirty="0"/>
              <a:t>come</a:t>
            </a:r>
            <a:r>
              <a:rPr lang="it-IT" sz="2000" b="1" dirty="0"/>
              <a:t> </a:t>
            </a:r>
            <a:r>
              <a:rPr lang="it-IT" sz="2000" dirty="0"/>
              <a:t>un’anomalia del colon,del retto o dello sfintere anale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7158" y="571480"/>
            <a:ext cx="850112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La stipsi cronica funzionale può essere legata a vari fattori: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eventi transitori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passaggio da un tipo di alimentazione all’altra.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Un altro evento transitorio è rappresentato dalla gastroenterite.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t-IT" sz="2000" dirty="0"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2.fattori ereditari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spesso la stipsi è presente in uno dei due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sz="2000" b="1" dirty="0">
                <a:ea typeface="Calibri" pitchFamily="34" charset="0"/>
                <a:cs typeface="Times New Roman" pitchFamily="18" charset="0"/>
              </a:rPr>
              <a:t>3</a:t>
            </a:r>
            <a:r>
              <a:rPr lang="it-IT" sz="2000" dirty="0"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cattiva alimentazione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una dieta povera di fibre e con scarso apporto idrico favorisce la comparsa di stipsi.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sz="2000" b="1" dirty="0"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cause comportamentali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il bambino mostra rifiuto della toilette, pigrizia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e sedentarietà.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33B08A-1309-48EF-B876-7CB4A2A2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78F285-E8DB-4D18-B138-122320688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edicina-bambino-ragazza-sciroppo-disegno_csp41088899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4"/>
          <a:stretch>
            <a:fillRect/>
          </a:stretch>
        </p:blipFill>
        <p:spPr>
          <a:xfrm>
            <a:off x="285720" y="3500438"/>
            <a:ext cx="3143272" cy="3143272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trattamento stipsi</a:t>
            </a:r>
          </a:p>
        </p:txBody>
      </p:sp>
      <p:sp>
        <p:nvSpPr>
          <p:cNvPr id="3" name="Rettangolo 2"/>
          <p:cNvSpPr/>
          <p:nvPr/>
        </p:nvSpPr>
        <p:spPr>
          <a:xfrm>
            <a:off x="714348" y="1357298"/>
            <a:ext cx="77153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Il trattamento della stipsi va intrapreso il più presto possibile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per evitare l’instaurarsi di forme severe 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La prima fase della terapia consiste nel 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disingombro fecale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ovvero nell’eliminazione del fecaloma, utilizzando il clistere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o supposte di glicerina.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La seconda fase consiste nella 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prevenzione</a:t>
            </a:r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 del riaccumulo fecale, 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a tale scopo in pediatria sono largamente utilizzati il lattulosio ed il lattiolo.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Si consiglia la somministrazione serale, ma nei casi più ostinati</a:t>
            </a:r>
          </a:p>
          <a:p>
            <a:pPr algn="ctr"/>
            <a:r>
              <a:rPr lang="it-IT" dirty="0">
                <a:solidFill>
                  <a:schemeClr val="tx2">
                    <a:lumMod val="50000"/>
                  </a:schemeClr>
                </a:solidFill>
              </a:rPr>
              <a:t> 2 somministrazioni al dì</a:t>
            </a:r>
          </a:p>
        </p:txBody>
      </p:sp>
      <p:pic>
        <p:nvPicPr>
          <p:cNvPr id="4" name="Immagine 3" descr="girl-taking-medicine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3857628"/>
            <a:ext cx="4148162" cy="275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642910" y="571480"/>
            <a:ext cx="77153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Dopo aver trattato la fase acuta della stipsi, sarebbe opportuno individuare la causa al fine di regolarizzare il transito intestinale.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 rot="10800000" flipV="1">
            <a:off x="285720" y="1346286"/>
            <a:ext cx="835824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Modificazioni dietetiche</a:t>
            </a:r>
            <a:r>
              <a:rPr lang="it-IT" sz="2000" dirty="0"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l’</a:t>
            </a:r>
            <a:r>
              <a:rPr kumimoji="0" lang="it-IT" sz="2000" b="0" i="0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alimentazione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svolge un ruolo fondamentale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nel mantenere la regolarità dell’alvo, per cui è consigliabile</a:t>
            </a:r>
            <a:r>
              <a:rPr kumimoji="0" lang="it-IT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aumentare l’assunzione di liquidi (acqua naturale), d’oliva extravergine, verdure,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frutta fresca(in particolare prugna,pera, kiwi, succo d’arancia).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Evitare cibi quali riso, mele, limoni.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Garantire al bambino un certo apporto giornaliero di fibre,  </a:t>
            </a:r>
            <a:endParaRPr kumimoji="0" lang="it-IT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magine 4" descr="frullato-di-cachi-e-pere-orig.jpe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0" y="3643314"/>
            <a:ext cx="5214942" cy="293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biscotti-intestino-pigro-750x4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3714752"/>
            <a:ext cx="381804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rr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561209 (1)</Template>
  <TotalTime>863</TotalTime>
  <Words>4043</Words>
  <Application>Microsoft Office PowerPoint</Application>
  <PresentationFormat>Presentazione su schermo (4:3)</PresentationFormat>
  <Paragraphs>509</Paragraphs>
  <Slides>70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13</vt:i4>
      </vt:variant>
      <vt:variant>
        <vt:lpstr>Titoli diapositive</vt:lpstr>
      </vt:variant>
      <vt:variant>
        <vt:i4>70</vt:i4>
      </vt:variant>
    </vt:vector>
  </HeadingPairs>
  <TitlesOfParts>
    <vt:vector size="93" baseType="lpstr">
      <vt:lpstr>Arial Unicode MS</vt:lpstr>
      <vt:lpstr>ＭＳ Ｐゴシック</vt:lpstr>
      <vt:lpstr>ＭＳ Ｐゴシック</vt:lpstr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1_Tema di Office</vt:lpstr>
      <vt:lpstr>Tema di Office</vt:lpstr>
      <vt:lpstr>2_Tema di Office</vt:lpstr>
      <vt:lpstr>3_Tema di Office</vt:lpstr>
      <vt:lpstr>4_Tema di Office</vt:lpstr>
      <vt:lpstr>5_Tema di Office</vt:lpstr>
      <vt:lpstr>6_Tema di Office</vt:lpstr>
      <vt:lpstr>7_Tema di Office</vt:lpstr>
      <vt:lpstr>8_Tema di Office</vt:lpstr>
      <vt:lpstr>9_Tema di Office</vt:lpstr>
      <vt:lpstr>10_Tema di Office</vt:lpstr>
      <vt:lpstr>11_Tema di Office</vt:lpstr>
      <vt:lpstr>Terra</vt:lpstr>
      <vt:lpstr>Assistenza infermieristica  in ambito pediatrico</vt:lpstr>
      <vt:lpstr>Apparato gastro - intestinale</vt:lpstr>
      <vt:lpstr>La stipsi</vt:lpstr>
      <vt:lpstr>Presentazione standard di PowerPoint</vt:lpstr>
      <vt:lpstr>Presentazione standard di PowerPoint</vt:lpstr>
      <vt:lpstr>le cause della stipsi</vt:lpstr>
      <vt:lpstr>Presentazione standard di PowerPoint</vt:lpstr>
      <vt:lpstr>trattamento stipsi</vt:lpstr>
      <vt:lpstr>Presentazione standard di PowerPoint</vt:lpstr>
      <vt:lpstr>Presentazione standard di PowerPoint</vt:lpstr>
      <vt:lpstr>Presentazione standard di PowerPoint</vt:lpstr>
      <vt:lpstr> Il clistere … quale? </vt:lpstr>
      <vt:lpstr> enteroclisma, peretta e pompetta? </vt:lpstr>
      <vt:lpstr>Presentazione standard di PowerPoint</vt:lpstr>
      <vt:lpstr>Procedura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diarrea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Disidratazione : Terapia Infusionale  </vt:lpstr>
      <vt:lpstr>LA DOCUMENTAZIONE</vt:lpstr>
      <vt:lpstr>VIE DI  SOMMINISTRAZIONE ENDOVENOSA</vt:lpstr>
      <vt:lpstr>METODO DI SOMMINISTRAZIONE</vt:lpstr>
      <vt:lpstr> SCELTA DELLA VENA</vt:lpstr>
      <vt:lpstr>Presentazione standard di PowerPoint</vt:lpstr>
      <vt:lpstr>Presentazione standard di PowerPoint</vt:lpstr>
      <vt:lpstr>CARATTERISTICHE TECNICHE</vt:lpstr>
      <vt:lpstr>MISURE  aghi cannula</vt:lpstr>
      <vt:lpstr>VELOCITÀ DI INFUSIONE</vt:lpstr>
      <vt:lpstr>Presentazione standard di PowerPoint</vt:lpstr>
      <vt:lpstr>Presentazione standard di PowerPoint</vt:lpstr>
      <vt:lpstr>Presentazione standard di PowerPoint</vt:lpstr>
      <vt:lpstr>Il vomito</vt:lpstr>
      <vt:lpstr>Il vomito nel neonato</vt:lpstr>
      <vt:lpstr>Vomito nella seconda e terza infanzia</vt:lpstr>
      <vt:lpstr>trattamento</vt:lpstr>
      <vt:lpstr>Affezioni ricorrenti in età pediatrica</vt:lpstr>
      <vt:lpstr>Infezioni vie urinarie I.V.U.</vt:lpstr>
      <vt:lpstr>SINTOMI</vt:lpstr>
      <vt:lpstr>Presentazione standard di PowerPoint</vt:lpstr>
      <vt:lpstr>ESAME DELLE URINE E/O URINOCOLTURA?</vt:lpstr>
      <vt:lpstr>Presentazione standard di PowerPoint</vt:lpstr>
      <vt:lpstr>Raccolta campione delle urine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Cateterismo vescicale</vt:lpstr>
      <vt:lpstr>Presentazione standard di PowerPoint</vt:lpstr>
      <vt:lpstr>Presentazione standard di PowerPoint</vt:lpstr>
      <vt:lpstr>Presentazione standard di PowerPoint</vt:lpstr>
      <vt:lpstr>Procedura cateterismo vescicale</vt:lpstr>
      <vt:lpstr> Catetere Vescicale,  procedura standard per l’inserimento </vt:lpstr>
      <vt:lpstr> Catetere vescicale,  fase di preparazione posizionamento </vt:lpstr>
      <vt:lpstr>  fase di esecuzione</vt:lpstr>
      <vt:lpstr>  Catetere vescicale nel maschio </vt:lpstr>
      <vt:lpstr> Catetere vescicale nella femmina </vt:lpstr>
      <vt:lpstr>Presentazione standard di PowerPoint</vt:lpstr>
      <vt:lpstr>Discrezionalità dell’infermiere 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Assistenza infermieristica  in ambito pediatrico</dc:title>
  <dc:creator>PC</dc:creator>
  <cp:lastModifiedBy>PC</cp:lastModifiedBy>
  <cp:revision>78</cp:revision>
  <dcterms:created xsi:type="dcterms:W3CDTF">2018-07-01T10:50:14Z</dcterms:created>
  <dcterms:modified xsi:type="dcterms:W3CDTF">2018-07-02T04:35:35Z</dcterms:modified>
</cp:coreProperties>
</file>