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6" r:id="rId1"/>
  </p:sldMasterIdLst>
  <p:sldIdLst>
    <p:sldId id="257" r:id="rId2"/>
    <p:sldId id="267" r:id="rId3"/>
    <p:sldId id="259" r:id="rId4"/>
    <p:sldId id="260" r:id="rId5"/>
    <p:sldId id="261" r:id="rId6"/>
    <p:sldId id="266" r:id="rId7"/>
    <p:sldId id="262" r:id="rId8"/>
    <p:sldId id="285" r:id="rId9"/>
    <p:sldId id="286" r:id="rId10"/>
    <p:sldId id="301" r:id="rId11"/>
    <p:sldId id="287" r:id="rId12"/>
    <p:sldId id="303" r:id="rId13"/>
    <p:sldId id="288" r:id="rId14"/>
    <p:sldId id="289" r:id="rId15"/>
    <p:sldId id="290" r:id="rId16"/>
    <p:sldId id="291" r:id="rId17"/>
    <p:sldId id="302" r:id="rId18"/>
    <p:sldId id="292" r:id="rId19"/>
    <p:sldId id="293" r:id="rId20"/>
    <p:sldId id="300" r:id="rId21"/>
    <p:sldId id="299" r:id="rId22"/>
    <p:sldId id="294" r:id="rId23"/>
    <p:sldId id="295" r:id="rId24"/>
    <p:sldId id="296" r:id="rId25"/>
    <p:sldId id="304" r:id="rId26"/>
    <p:sldId id="305" r:id="rId27"/>
    <p:sldId id="306" r:id="rId28"/>
    <p:sldId id="308" r:id="rId29"/>
    <p:sldId id="309" r:id="rId30"/>
    <p:sldId id="320" r:id="rId31"/>
    <p:sldId id="310" r:id="rId32"/>
    <p:sldId id="312" r:id="rId33"/>
    <p:sldId id="311" r:id="rId34"/>
    <p:sldId id="313" r:id="rId35"/>
    <p:sldId id="318" r:id="rId36"/>
    <p:sldId id="314" r:id="rId37"/>
    <p:sldId id="315" r:id="rId38"/>
    <p:sldId id="316" r:id="rId39"/>
    <p:sldId id="317" r:id="rId40"/>
    <p:sldId id="307" r:id="rId41"/>
    <p:sldId id="324" r:id="rId42"/>
    <p:sldId id="323" r:id="rId43"/>
    <p:sldId id="322" r:id="rId44"/>
    <p:sldId id="325" r:id="rId45"/>
    <p:sldId id="270" r:id="rId46"/>
    <p:sldId id="321" r:id="rId47"/>
    <p:sldId id="269" r:id="rId48"/>
    <p:sldId id="271" r:id="rId49"/>
    <p:sldId id="326" r:id="rId50"/>
    <p:sldId id="272" r:id="rId51"/>
    <p:sldId id="327" r:id="rId52"/>
    <p:sldId id="330" r:id="rId53"/>
    <p:sldId id="328" r:id="rId54"/>
    <p:sldId id="273" r:id="rId55"/>
    <p:sldId id="329" r:id="rId56"/>
    <p:sldId id="268" r:id="rId57"/>
    <p:sldId id="332" r:id="rId58"/>
    <p:sldId id="274" r:id="rId59"/>
    <p:sldId id="275" r:id="rId60"/>
    <p:sldId id="276" r:id="rId61"/>
    <p:sldId id="278" r:id="rId62"/>
    <p:sldId id="331" r:id="rId63"/>
    <p:sldId id="297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D1D"/>
    <a:srgbClr val="65CCD1"/>
    <a:srgbClr val="6AC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06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12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37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24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1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6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7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4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37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3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6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0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5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9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1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83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9177" y="390077"/>
            <a:ext cx="10155024" cy="1569660"/>
          </a:xfrm>
          <a:prstGeom prst="rect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Open Sans"/>
              </a:rPr>
              <a:t>Malattie Sessualmente </a:t>
            </a:r>
            <a:r>
              <a:rPr lang="it-IT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Open Sans"/>
              </a:rPr>
              <a:t>Trasmesse</a:t>
            </a:r>
          </a:p>
          <a:p>
            <a:pPr algn="ctr"/>
            <a:r>
              <a:rPr lang="it-IT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Open Sans"/>
              </a:rPr>
              <a:t> </a:t>
            </a:r>
            <a:r>
              <a:rPr lang="it-IT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Open Sans"/>
              </a:rPr>
              <a:t>(MST)</a:t>
            </a:r>
            <a:r>
              <a:rPr lang="it-IT" dirty="0">
                <a:solidFill>
                  <a:srgbClr val="002060"/>
                </a:solidFill>
                <a:latin typeface="Open Sans"/>
              </a:rPr>
              <a:t> 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6032" t="358" b="-1"/>
          <a:stretch/>
        </p:blipFill>
        <p:spPr>
          <a:xfrm>
            <a:off x="3232598" y="2500962"/>
            <a:ext cx="5100035" cy="4034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41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22" y="375284"/>
            <a:ext cx="8345510" cy="625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1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57739" y="265044"/>
            <a:ext cx="943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Modalità di Trasmissione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Stella a 6 punte 2"/>
          <p:cNvSpPr/>
          <p:nvPr/>
        </p:nvSpPr>
        <p:spPr>
          <a:xfrm>
            <a:off x="689113" y="1298713"/>
            <a:ext cx="5486400" cy="1431235"/>
          </a:xfrm>
          <a:prstGeom prst="star6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3055731"/>
            <a:ext cx="5620999" cy="14814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5138532"/>
            <a:ext cx="5620999" cy="148145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259495" y="1721103"/>
            <a:ext cx="234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latin typeface="Open Sans"/>
              </a:rPr>
              <a:t>Sessuale </a:t>
            </a:r>
            <a:endParaRPr lang="it-IT" sz="3200" b="1" i="1" dirty="0">
              <a:latin typeface="Open San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69594" y="3526905"/>
            <a:ext cx="32600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Open Sans"/>
              </a:rPr>
              <a:t>P</a:t>
            </a:r>
            <a:r>
              <a:rPr lang="it-IT" sz="3200" b="1" i="1" dirty="0" smtClean="0">
                <a:latin typeface="Open Sans"/>
              </a:rPr>
              <a:t>arentale</a:t>
            </a:r>
          </a:p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680232" y="5570044"/>
            <a:ext cx="36387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latin typeface="Open Sans"/>
              </a:rPr>
              <a:t>P</a:t>
            </a:r>
            <a:r>
              <a:rPr lang="it-IT" sz="3200" b="1" i="1" dirty="0" smtClean="0">
                <a:latin typeface="Open Sans"/>
              </a:rPr>
              <a:t>arenterale</a:t>
            </a:r>
          </a:p>
          <a:p>
            <a:endParaRPr lang="it-IT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6310112" y="2013490"/>
            <a:ext cx="16014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269357" y="1721103"/>
            <a:ext cx="2796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FF00"/>
                </a:solidFill>
                <a:latin typeface="Open Sans"/>
              </a:rPr>
              <a:t>R</a:t>
            </a:r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apporti Sessuali</a:t>
            </a:r>
          </a:p>
          <a:p>
            <a:pPr algn="ctr"/>
            <a:r>
              <a:rPr lang="it-IT" sz="2000" b="1" i="1" dirty="0" smtClean="0">
                <a:solidFill>
                  <a:srgbClr val="002060"/>
                </a:solidFill>
                <a:latin typeface="Open Sans"/>
              </a:rPr>
              <a:t>(sifilide  acquisita)</a:t>
            </a:r>
            <a:endParaRPr lang="it-IT" sz="2000" b="1" i="1" dirty="0">
              <a:solidFill>
                <a:srgbClr val="002060"/>
              </a:solidFill>
              <a:latin typeface="Open Sans"/>
            </a:endParaRPr>
          </a:p>
        </p:txBody>
      </p:sp>
      <p:cxnSp>
        <p:nvCxnSpPr>
          <p:cNvPr id="17" name="Connettore 2 16"/>
          <p:cNvCxnSpPr>
            <a:stCxn id="8" idx="3"/>
          </p:cNvCxnSpPr>
          <p:nvPr/>
        </p:nvCxnSpPr>
        <p:spPr>
          <a:xfrm>
            <a:off x="6310112" y="3796459"/>
            <a:ext cx="16014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911548" y="3388405"/>
            <a:ext cx="33660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FFFF00"/>
                </a:solidFill>
                <a:latin typeface="Open Sans"/>
              </a:rPr>
              <a:t>C</a:t>
            </a:r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ontagio per via transplacentare</a:t>
            </a:r>
          </a:p>
          <a:p>
            <a:pPr algn="ctr"/>
            <a:r>
              <a:rPr lang="it-IT" sz="2000" b="1" i="1" dirty="0" smtClean="0">
                <a:solidFill>
                  <a:srgbClr val="002060"/>
                </a:solidFill>
                <a:latin typeface="Open Sans"/>
              </a:rPr>
              <a:t>(sifilide congenita)</a:t>
            </a:r>
            <a:endParaRPr lang="it-IT" sz="2000" b="1" i="1" dirty="0">
              <a:solidFill>
                <a:srgbClr val="002060"/>
              </a:solidFill>
              <a:latin typeface="Open Sans"/>
            </a:endParaRPr>
          </a:p>
        </p:txBody>
      </p:sp>
      <p:cxnSp>
        <p:nvCxnSpPr>
          <p:cNvPr id="23" name="Connettore 2 22"/>
          <p:cNvCxnSpPr>
            <a:stCxn id="9" idx="3"/>
          </p:cNvCxnSpPr>
          <p:nvPr/>
        </p:nvCxnSpPr>
        <p:spPr>
          <a:xfrm>
            <a:off x="6310112" y="5879260"/>
            <a:ext cx="16014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8282609" y="5463761"/>
            <a:ext cx="26239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Contagio per via accidentale</a:t>
            </a:r>
          </a:p>
          <a:p>
            <a:pPr algn="ctr"/>
            <a:r>
              <a:rPr lang="it-IT" sz="2000" b="1" i="1" dirty="0" smtClean="0">
                <a:solidFill>
                  <a:srgbClr val="002060"/>
                </a:solidFill>
                <a:latin typeface="Open Sans"/>
              </a:rPr>
              <a:t>(sifilide acquisita)</a:t>
            </a:r>
            <a:endParaRPr lang="it-IT" sz="2000" b="1" i="1" dirty="0">
              <a:solidFill>
                <a:srgbClr val="00206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27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610" y="249564"/>
            <a:ext cx="9684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Contagio per via transplacentare</a:t>
            </a:r>
          </a:p>
          <a:p>
            <a:pPr lvl="0" algn="ctr"/>
            <a:r>
              <a:rPr lang="it-IT" sz="3200" b="1" i="1" dirty="0" smtClean="0">
                <a:solidFill>
                  <a:schemeClr val="bg1"/>
                </a:solidFill>
                <a:latin typeface="Open Sans"/>
              </a:rPr>
              <a:t>         (</a:t>
            </a:r>
            <a:r>
              <a:rPr lang="it-IT" sz="3200" b="1" i="1" dirty="0">
                <a:solidFill>
                  <a:schemeClr val="bg1"/>
                </a:solidFill>
                <a:latin typeface="Open Sans"/>
              </a:rPr>
              <a:t>sifilide congenita)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37893" y="1804146"/>
            <a:ext cx="761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 CONTRATTA DAL FETO DURANTE LA GRAVIDANZA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3981653" y="2381006"/>
            <a:ext cx="263756" cy="15228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6381481" y="2558509"/>
            <a:ext cx="404856" cy="25566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8910499" y="2381006"/>
            <a:ext cx="962371" cy="17404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1193895" y="2395098"/>
            <a:ext cx="2046062" cy="21145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524286" y="3968175"/>
            <a:ext cx="144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ABORTO</a:t>
            </a:r>
            <a:endParaRPr lang="it-IT" sz="2000" b="1" i="1" dirty="0">
              <a:solidFill>
                <a:srgbClr val="FFFF00"/>
              </a:solidFill>
              <a:latin typeface="Open San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92807" y="5243839"/>
            <a:ext cx="344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PARTO PRETERMINE</a:t>
            </a:r>
          </a:p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 CON FETO MORTO</a:t>
            </a:r>
            <a:endParaRPr lang="it-IT" sz="2000" b="1" i="1" dirty="0">
              <a:solidFill>
                <a:srgbClr val="FFFF00"/>
              </a:solidFill>
              <a:latin typeface="Open San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394131" y="4168230"/>
            <a:ext cx="3403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PARTO PRETERMINE CON FETO VIVO </a:t>
            </a:r>
          </a:p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MA NON VITALE</a:t>
            </a:r>
            <a:endParaRPr lang="it-IT" sz="2000" b="1" i="1" dirty="0">
              <a:solidFill>
                <a:srgbClr val="FFFF00"/>
              </a:solidFill>
              <a:latin typeface="Open San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-51375" y="4509604"/>
            <a:ext cx="303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PARTO A TERMINE</a:t>
            </a:r>
          </a:p>
          <a:p>
            <a:pPr algn="ctr"/>
            <a:r>
              <a:rPr lang="it-IT" sz="2000" b="1" i="1" dirty="0" smtClean="0">
                <a:solidFill>
                  <a:srgbClr val="FFFF00"/>
                </a:solidFill>
                <a:latin typeface="Open Sans"/>
              </a:rPr>
              <a:t> NEONATO MALATO</a:t>
            </a:r>
            <a:endParaRPr lang="it-IT" sz="2000" b="1" i="1" dirty="0">
              <a:solidFill>
                <a:srgbClr val="FFFF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68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50504" y="225286"/>
            <a:ext cx="8865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A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ccertamento diagnostico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70312" y="2213318"/>
            <a:ext cx="662608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chemeClr val="bg1"/>
                </a:solidFill>
                <a:latin typeface="Open Sans"/>
              </a:rPr>
              <a:t>P</a:t>
            </a:r>
            <a:r>
              <a:rPr lang="it-IT" sz="3200" b="1" i="1" dirty="0" smtClean="0">
                <a:solidFill>
                  <a:schemeClr val="bg1"/>
                </a:solidFill>
                <a:latin typeface="Open Sans"/>
              </a:rPr>
              <a:t>rove </a:t>
            </a:r>
            <a:r>
              <a:rPr lang="it-IT" sz="3200" b="1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3200" b="1" i="1" dirty="0" smtClean="0">
                <a:solidFill>
                  <a:schemeClr val="bg1"/>
                </a:solidFill>
                <a:latin typeface="Open Sans"/>
              </a:rPr>
              <a:t>ierologiche</a:t>
            </a:r>
            <a:endParaRPr lang="it-IT" sz="32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43902" y="3674000"/>
            <a:ext cx="3520035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 TEST DI SCREENING IgM E IgG ANTITREPONEMA </a:t>
            </a:r>
            <a:endParaRPr lang="it-IT" sz="2400" b="1" i="1" dirty="0">
              <a:solidFill>
                <a:srgbClr val="FFFF00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22829" y="4148720"/>
            <a:ext cx="443947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NELSON-MAYER</a:t>
            </a:r>
            <a:endParaRPr lang="it-IT" sz="2400" b="1" i="1" dirty="0">
              <a:solidFill>
                <a:srgbClr val="FFFF00"/>
              </a:solidFill>
              <a:latin typeface="Open Sans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6017506" y="1059170"/>
            <a:ext cx="0" cy="1028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3438659" y="3040197"/>
            <a:ext cx="781649" cy="52499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7441808" y="3040197"/>
            <a:ext cx="1308296" cy="8691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7087158" y="4872553"/>
            <a:ext cx="391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Prova di immobilizzazione del Treponema Pallidum</a:t>
            </a:r>
            <a:endParaRPr lang="it-IT" sz="2000" b="1" i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1670076" y="5020269"/>
            <a:ext cx="2743200" cy="518652"/>
          </a:xfrm>
          <a:prstGeom prst="rect">
            <a:avLst/>
          </a:prstGeom>
          <a:solidFill>
            <a:srgbClr val="6AC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i="1" dirty="0">
                <a:solidFill>
                  <a:srgbClr val="FFFF00"/>
                </a:solidFill>
                <a:latin typeface="Open Sans"/>
              </a:rPr>
              <a:t>VDRL</a:t>
            </a:r>
            <a:endParaRPr lang="it-IT" dirty="0"/>
          </a:p>
        </p:txBody>
      </p:sp>
      <p:sp>
        <p:nvSpPr>
          <p:cNvPr id="45" name="Rettangolo 44"/>
          <p:cNvSpPr/>
          <p:nvPr/>
        </p:nvSpPr>
        <p:spPr>
          <a:xfrm>
            <a:off x="1670076" y="5684861"/>
            <a:ext cx="2743200" cy="606699"/>
          </a:xfrm>
          <a:prstGeom prst="rect">
            <a:avLst/>
          </a:prstGeom>
          <a:solidFill>
            <a:srgbClr val="65CC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asellaDiTesto 45"/>
          <p:cNvSpPr txBox="1"/>
          <p:nvPr/>
        </p:nvSpPr>
        <p:spPr>
          <a:xfrm>
            <a:off x="1985608" y="5757377"/>
            <a:ext cx="211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FFFF00"/>
                </a:solidFill>
                <a:latin typeface="Open Sans"/>
              </a:rPr>
              <a:t>TPHA</a:t>
            </a:r>
            <a:endParaRPr lang="it-IT" sz="2400" b="1" i="1" dirty="0">
              <a:solidFill>
                <a:srgbClr val="FFFF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219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63372" y="633046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C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ome si cura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31255" y="1633319"/>
            <a:ext cx="777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>
                <a:solidFill>
                  <a:schemeClr val="bg1"/>
                </a:solidFill>
                <a:latin typeface="Open Sans"/>
              </a:rPr>
              <a:t>Somministrazione di antibiotici</a:t>
            </a:r>
            <a:endParaRPr lang="it-IT" sz="36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06769" y="3290053"/>
            <a:ext cx="323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FFFF00"/>
                </a:solidFill>
                <a:latin typeface="Open Sans"/>
              </a:rPr>
              <a:t>PENICILLINA</a:t>
            </a:r>
          </a:p>
          <a:p>
            <a:endParaRPr lang="it-IT" sz="2400" b="1" i="1" dirty="0">
              <a:solidFill>
                <a:srgbClr val="FFFF00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046720" y="3474718"/>
            <a:ext cx="3263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Open Sans"/>
              </a:rPr>
              <a:t>TETRACICLINE</a:t>
            </a:r>
            <a:endParaRPr lang="it-IT" sz="3200" b="1" dirty="0">
              <a:solidFill>
                <a:srgbClr val="FFFF00"/>
              </a:solidFill>
              <a:latin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34507" t="67954" r="44000" b="16262"/>
          <a:stretch/>
        </p:blipFill>
        <p:spPr>
          <a:xfrm>
            <a:off x="4445390" y="4305717"/>
            <a:ext cx="2813539" cy="1758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nettore 2 7"/>
          <p:cNvCxnSpPr/>
          <p:nvPr/>
        </p:nvCxnSpPr>
        <p:spPr>
          <a:xfrm flipH="1">
            <a:off x="3404382" y="2279650"/>
            <a:ext cx="1041008" cy="100027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8046720" y="2279650"/>
            <a:ext cx="1055077" cy="11950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3" idx="2"/>
          </p:cNvCxnSpPr>
          <p:nvPr/>
        </p:nvCxnSpPr>
        <p:spPr>
          <a:xfrm>
            <a:off x="6020972" y="2279650"/>
            <a:ext cx="0" cy="16593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2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4660" t="19801" r="34771" b="38963"/>
          <a:stretch/>
        </p:blipFill>
        <p:spPr>
          <a:xfrm>
            <a:off x="1287888" y="2993663"/>
            <a:ext cx="3837904" cy="309637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sp>
        <p:nvSpPr>
          <p:cNvPr id="3" name="CasellaDiTesto 2"/>
          <p:cNvSpPr txBox="1"/>
          <p:nvPr/>
        </p:nvSpPr>
        <p:spPr>
          <a:xfrm>
            <a:off x="1497304" y="386366"/>
            <a:ext cx="805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Blenorragia o Gonorrea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35617" y="1262130"/>
            <a:ext cx="8435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Denominata anche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uretrite gonococcica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o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scolo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è una malattia infettiva della mucosa dell’apparato uro-genitale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provocata dalla </a:t>
            </a:r>
            <a:r>
              <a:rPr lang="it-IT" sz="2000" b="1" i="1" u="sng" dirty="0" smtClean="0">
                <a:solidFill>
                  <a:schemeClr val="bg1"/>
                </a:solidFill>
                <a:latin typeface="Open Sans"/>
              </a:rPr>
              <a:t>«Neisseria gonorrhoeae»,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un microrganismo Gram -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che si presenta sotto forma di diplococco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58" y="3199725"/>
            <a:ext cx="3700593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2287" y="257578"/>
            <a:ext cx="723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Ovale 2"/>
          <p:cNvSpPr/>
          <p:nvPr/>
        </p:nvSpPr>
        <p:spPr>
          <a:xfrm>
            <a:off x="950889" y="1519707"/>
            <a:ext cx="4018209" cy="978794"/>
          </a:xfrm>
          <a:prstGeom prst="ellipse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6834388" y="1528598"/>
            <a:ext cx="4069724" cy="100455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112133" y="1698819"/>
            <a:ext cx="170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>
                <a:latin typeface="Open Sans"/>
              </a:rPr>
              <a:t>UOMO</a:t>
            </a:r>
            <a:endParaRPr lang="it-IT" sz="3600" b="1" i="1" dirty="0"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881871" y="1698818"/>
            <a:ext cx="188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>
                <a:latin typeface="Open Sans"/>
              </a:rPr>
              <a:t>DONNA</a:t>
            </a:r>
            <a:endParaRPr lang="it-IT" sz="3600" b="1" i="1" dirty="0"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50761" y="2847310"/>
            <a:ext cx="50184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Prurito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Bruciore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Difficoltà nella minzione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F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uoriuscita, dal glande, di secrezione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mucopurulenta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bianco-verdastra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,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densa. 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endParaRPr lang="it-IT" sz="2000" i="1" dirty="0" smtClean="0"/>
          </a:p>
          <a:p>
            <a:pPr algn="ctr">
              <a:lnSpc>
                <a:spcPct val="150000"/>
              </a:lnSpc>
            </a:pP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5645239" y="409380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000" dirty="0" smtClean="0">
                <a:solidFill>
                  <a:prstClr val="black"/>
                </a:solidFill>
                <a:latin typeface="Open Sans"/>
              </a:rPr>
              <a:t> </a:t>
            </a:r>
            <a:endParaRPr lang="it-IT" sz="200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821250" y="2856768"/>
            <a:ext cx="6096000" cy="32742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Prurito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Bruciore alla minzione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P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resenza di secrezione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vaginale e/o uretrale 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bianco-verdastra, purulenta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Infiammazione dei genitali esterni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Dolore al basso ventre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Rapporti sessuali dolorosi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0062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7214"/>
          <a:stretch/>
        </p:blipFill>
        <p:spPr>
          <a:xfrm>
            <a:off x="1023213" y="1571223"/>
            <a:ext cx="9732461" cy="446896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ttangolo 2"/>
          <p:cNvSpPr/>
          <p:nvPr/>
        </p:nvSpPr>
        <p:spPr>
          <a:xfrm>
            <a:off x="3945643" y="396251"/>
            <a:ext cx="3887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000" b="1" i="1" dirty="0">
                <a:solidFill>
                  <a:prstClr val="black"/>
                </a:solidFill>
                <a:latin typeface="Open Sans"/>
              </a:rPr>
              <a:t>Sintomatologia</a:t>
            </a:r>
          </a:p>
        </p:txBody>
      </p:sp>
    </p:spTree>
    <p:extLst>
      <p:ext uri="{BB962C8B-B14F-4D97-AF65-F5344CB8AC3E}">
        <p14:creationId xmlns:p14="http://schemas.microsoft.com/office/powerpoint/2010/main" val="32131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96980" y="386366"/>
            <a:ext cx="834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M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odalità di Trasmissione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1287887" y="1996225"/>
            <a:ext cx="4031088" cy="10045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87" y="4495583"/>
            <a:ext cx="4060288" cy="10607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859276" y="2313835"/>
            <a:ext cx="2678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SESSUALE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70467" y="4825926"/>
            <a:ext cx="225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PARENTALE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615189" y="1852170"/>
            <a:ext cx="6078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RAPPORTI SESSUALI CON PARTNER INFETTI</a:t>
            </a:r>
            <a:r>
              <a:rPr lang="it-IT" sz="2000" dirty="0" smtClean="0">
                <a:solidFill>
                  <a:schemeClr val="bg1"/>
                </a:solidFill>
                <a:latin typeface="Open Sans"/>
              </a:rPr>
              <a:t>: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- vaginali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- anali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- orali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51549" y="4825926"/>
            <a:ext cx="4790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CONTAGIO MATERNO FETALE</a:t>
            </a:r>
          </a:p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 DURANTE IL PARTO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81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00766" y="618186"/>
            <a:ext cx="871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Accertamento diagnostico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12890" y="2036774"/>
            <a:ext cx="546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E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sami microscopici o colturali delle secrezioni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220495" y="2633297"/>
            <a:ext cx="494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L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 ricerca del DNA batterico nelle urine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4552682" y="1259908"/>
            <a:ext cx="482957" cy="7768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7598535" y="1365161"/>
            <a:ext cx="515155" cy="11719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599644" y="3247840"/>
            <a:ext cx="482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C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ura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659486" y="3940522"/>
            <a:ext cx="7122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omministrazione di antibiotici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44340" y="5033314"/>
            <a:ext cx="287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AZITROMICINA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413679" y="5247747"/>
            <a:ext cx="267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PENICILLINA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7" name="Connettore 4 16"/>
          <p:cNvCxnSpPr>
            <a:stCxn id="11" idx="2"/>
            <a:endCxn id="13" idx="0"/>
          </p:cNvCxnSpPr>
          <p:nvPr/>
        </p:nvCxnSpPr>
        <p:spPr>
          <a:xfrm rot="16200000" flipH="1">
            <a:off x="6531621" y="4029505"/>
            <a:ext cx="907115" cy="1529367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4 18"/>
          <p:cNvCxnSpPr/>
          <p:nvPr/>
        </p:nvCxnSpPr>
        <p:spPr>
          <a:xfrm rot="16200000" flipH="1">
            <a:off x="4895359" y="4480910"/>
            <a:ext cx="692684" cy="412124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5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3335" y="772733"/>
            <a:ext cx="113591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400" i="1" dirty="0">
                <a:solidFill>
                  <a:schemeClr val="bg1"/>
                </a:solidFill>
                <a:latin typeface="Open Sans"/>
              </a:rPr>
              <a:t>Col termine di </a:t>
            </a: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Malattie Sessualmente Trasmesse (MST)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Infezioni Sessualmente Trasmesse (IST)</a:t>
            </a:r>
          </a:p>
          <a:p>
            <a:pPr lvl="0" algn="ctr">
              <a:lnSpc>
                <a:spcPct val="150000"/>
              </a:lnSpc>
            </a:pPr>
            <a:r>
              <a:rPr lang="it-IT" sz="2400" i="1" dirty="0">
                <a:solidFill>
                  <a:schemeClr val="bg1"/>
                </a:solidFill>
                <a:latin typeface="Open Sans"/>
              </a:rPr>
              <a:t>viene indicato un grande numero di patologie solitamente suddivise in: </a:t>
            </a:r>
          </a:p>
          <a:p>
            <a:pPr marL="342900" lvl="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chemeClr val="bg1"/>
                </a:solidFill>
                <a:latin typeface="Open Sans"/>
              </a:rPr>
              <a:t>IST classiche o Malattie veneree  </a:t>
            </a:r>
          </a:p>
          <a:p>
            <a:pPr marL="342900" lvl="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i="1" dirty="0">
                <a:solidFill>
                  <a:schemeClr val="bg1"/>
                </a:solidFill>
                <a:latin typeface="Open Sans"/>
              </a:rPr>
              <a:t>IST di seconda generazione comprendenti oltre 20 agenti eziologici differenti.</a:t>
            </a:r>
          </a:p>
          <a:p>
            <a:pPr lvl="0" algn="ctr">
              <a:lnSpc>
                <a:spcPct val="150000"/>
              </a:lnSpc>
            </a:pP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0613" y="1183837"/>
            <a:ext cx="9337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dirty="0">
                <a:solidFill>
                  <a:prstClr val="black"/>
                </a:solidFill>
                <a:latin typeface="Open Sans"/>
              </a:rPr>
              <a:t>Se non opportunamente </a:t>
            </a:r>
            <a:r>
              <a:rPr lang="it-IT" sz="2000" dirty="0" smtClean="0">
                <a:solidFill>
                  <a:prstClr val="black"/>
                </a:solidFill>
                <a:latin typeface="Open Sans"/>
              </a:rPr>
              <a:t>curata</a:t>
            </a:r>
            <a:endParaRPr lang="it-IT" sz="200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67436" y="334851"/>
            <a:ext cx="750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Complicanze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Rombo 3"/>
          <p:cNvSpPr/>
          <p:nvPr/>
        </p:nvSpPr>
        <p:spPr>
          <a:xfrm>
            <a:off x="1506821" y="2266682"/>
            <a:ext cx="2665927" cy="1828800"/>
          </a:xfrm>
          <a:prstGeom prst="diamond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ombo 4"/>
          <p:cNvSpPr/>
          <p:nvPr/>
        </p:nvSpPr>
        <p:spPr>
          <a:xfrm>
            <a:off x="7495508" y="2087626"/>
            <a:ext cx="2665927" cy="2002665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202279" y="2929568"/>
            <a:ext cx="127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latin typeface="Open Sans"/>
              </a:rPr>
              <a:t>UOMO</a:t>
            </a:r>
            <a:endParaRPr lang="it-IT" sz="2000" b="1" i="1" dirty="0"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087936" y="2825375"/>
            <a:ext cx="148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latin typeface="Open Sans"/>
              </a:rPr>
              <a:t>DONNA</a:t>
            </a:r>
            <a:endParaRPr lang="it-IT" sz="2000" b="1" i="1" dirty="0"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45837" y="4367524"/>
            <a:ext cx="2987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E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pididimite</a:t>
            </a: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Sterilità </a:t>
            </a:r>
          </a:p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P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rostatite</a:t>
            </a: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Infezione ghiandolare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128456" y="4675300"/>
            <a:ext cx="3271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B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artolinite</a:t>
            </a: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Gravidanza extrauterina Sterilità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670468" y="1613605"/>
            <a:ext cx="1159102" cy="110032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993217" y="1592038"/>
            <a:ext cx="914402" cy="114346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7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29555" y="347729"/>
            <a:ext cx="8268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Ubiquità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17808" y="1304325"/>
            <a:ext cx="9491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 livello globale si stima che l’incidenza della malattia sia di circa 62 milioni d’infezioni l’anno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3187" y="2160543"/>
            <a:ext cx="9581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Il più alto tasso di diffusione si registra nella fascia di età 16-19 anni nelle femmine e in quella 20-24 anni nei maschi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75709" y="3120698"/>
            <a:ext cx="9865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Il</a:t>
            </a:r>
            <a:r>
              <a:rPr lang="it-IT" sz="2000" dirty="0">
                <a:solidFill>
                  <a:prstClr val="black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fatto di avere contratto la Gonorrea una volta non immunizza </a:t>
            </a:r>
          </a:p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il soggetto dal poterla contrarre successivamente.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387" r="312" b="53282"/>
          <a:stretch/>
        </p:blipFill>
        <p:spPr>
          <a:xfrm>
            <a:off x="2717443" y="4080853"/>
            <a:ext cx="6542468" cy="242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78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77284" y="309093"/>
            <a:ext cx="819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Linfogranuloma venereo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29177" y="1519707"/>
            <a:ext cx="848717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Malattia infettiva sessualmente trasmessa sostenuta da 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«Chlamydia Trachomatis sierovar  L</a:t>
            </a:r>
            <a:r>
              <a:rPr lang="it-IT" sz="1400" b="1" i="1" dirty="0" smtClean="0">
                <a:solidFill>
                  <a:schemeClr val="bg1"/>
                </a:solidFill>
                <a:latin typeface="Open Sans"/>
              </a:rPr>
              <a:t>1,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 L </a:t>
            </a:r>
            <a:r>
              <a:rPr lang="it-IT" sz="1400" b="1" i="1" dirty="0" smtClean="0">
                <a:solidFill>
                  <a:schemeClr val="bg1"/>
                </a:solidFill>
                <a:latin typeface="Open Sans"/>
              </a:rPr>
              <a:t>2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 , L </a:t>
            </a:r>
            <a:r>
              <a:rPr lang="it-IT" sz="1400" b="1" i="1" dirty="0" smtClean="0">
                <a:solidFill>
                  <a:schemeClr val="bg1"/>
                </a:solidFill>
                <a:latin typeface="Open Sans"/>
              </a:rPr>
              <a:t>3.»</a:t>
            </a:r>
            <a:endParaRPr lang="it-IT" sz="14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17064" y="2717443"/>
            <a:ext cx="5911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Rara nei paesi industrializzati</a:t>
            </a:r>
          </a:p>
          <a:p>
            <a:pPr algn="ctr"/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3229242"/>
            <a:ext cx="5499279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83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75763" y="3713279"/>
            <a:ext cx="10612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252525"/>
                </a:solidFill>
                <a:latin typeface="Arial" panose="020B0604020202020204" pitchFamily="34" charset="0"/>
              </a:rPr>
              <a:t>  </a:t>
            </a:r>
            <a:endParaRPr lang="it-IT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endParaRPr lang="it-IT" dirty="0">
              <a:solidFill>
                <a:srgbClr val="252525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endParaRPr lang="it-IT" b="0" i="0" dirty="0">
              <a:solidFill>
                <a:srgbClr val="252525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30309" y="2262662"/>
            <a:ext cx="96076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333333"/>
                </a:solidFill>
                <a:latin typeface="Open Sans"/>
              </a:rPr>
              <a:t> </a:t>
            </a:r>
            <a:endParaRPr lang="it-IT" dirty="0">
              <a:solidFill>
                <a:srgbClr val="333333"/>
              </a:solidFill>
              <a:latin typeface="Open Sans"/>
            </a:endParaRP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it-IT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F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ormazione  di piccole ulcere non dolenti a livello genitale (papule)</a:t>
            </a: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Espansione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attraverso le vie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linfatiche, si forma il cosiddetto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«bubbone»,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linfadenopatia dolente a livello inguinale, rettale o sottomandibolare </a:t>
            </a:r>
          </a:p>
          <a:p>
            <a:pPr algn="ctr">
              <a:lnSpc>
                <a:spcPct val="150000"/>
              </a:lnSpc>
              <a:buFont typeface="+mj-lt"/>
              <a:buAutoNum type="arabicPeriod"/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Interessamento dei vasi linfatici distrettuali: «elefantiasi genitale»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93949" y="283335"/>
            <a:ext cx="868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intomatologia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03352" y="2119136"/>
            <a:ext cx="5726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Può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essere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suddivisa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schematicamente in 3 fasi: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33600" y="50311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57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89" y="634284"/>
            <a:ext cx="3435859" cy="3039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52" y="634284"/>
            <a:ext cx="3451537" cy="5304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67" y="3673698"/>
            <a:ext cx="3435859" cy="226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t="2866" b="3185"/>
          <a:stretch/>
        </p:blipFill>
        <p:spPr>
          <a:xfrm>
            <a:off x="7609148" y="772732"/>
            <a:ext cx="3338702" cy="379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90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41053" y="334851"/>
            <a:ext cx="6709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A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ccertamento diagnostico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100588" y="1651566"/>
            <a:ext cx="3116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ierologia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65183" y="2193333"/>
            <a:ext cx="305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T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amponi ano-rettali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87166" y="2775867"/>
            <a:ext cx="3400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A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goaspirato linfonodale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254319" y="434062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A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ntibiotici 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specifici e sulfamidici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41429" y="3326594"/>
            <a:ext cx="342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T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erapia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15933" y="5171988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Farmaco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di prima scelta 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doxiciclina</a:t>
            </a:r>
          </a:p>
          <a:p>
            <a:pPr lvl="0"/>
            <a:r>
              <a:rPr lang="it-IT" dirty="0" smtClean="0">
                <a:solidFill>
                  <a:srgbClr val="333333"/>
                </a:solidFill>
                <a:latin typeface="Open Sans"/>
              </a:rPr>
              <a:t> 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51531" y="5830186"/>
            <a:ext cx="3833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 seconda istanza l’eritromicina</a:t>
            </a:r>
            <a:endParaRPr lang="it-IT" sz="2000" i="1" dirty="0">
              <a:solidFill>
                <a:schemeClr val="bg1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>
            <a:off x="3735129" y="1000440"/>
            <a:ext cx="321716" cy="6353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6478073" y="1215937"/>
            <a:ext cx="824246" cy="9197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8345510" y="980386"/>
            <a:ext cx="940158" cy="16801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7" idx="2"/>
          </p:cNvCxnSpPr>
          <p:nvPr/>
        </p:nvCxnSpPr>
        <p:spPr>
          <a:xfrm flipH="1">
            <a:off x="6787166" y="4740736"/>
            <a:ext cx="515153" cy="3965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2288402" y="4668713"/>
            <a:ext cx="2893454" cy="11650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8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3640" y="1106525"/>
            <a:ext cx="1035461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  <a:t/>
            </a:r>
            <a:br>
              <a:rPr lang="it-IT" dirty="0">
                <a:solidFill>
                  <a:srgbClr val="333333"/>
                </a:solidFill>
                <a:latin typeface="Century Gothic" panose="020B0502020202020204" pitchFamily="34" charset="0"/>
              </a:rPr>
            </a:br>
            <a:r>
              <a:rPr lang="it-IT" sz="2000" i="1" dirty="0">
                <a:solidFill>
                  <a:schemeClr val="bg1"/>
                </a:solidFill>
                <a:latin typeface="Open Sans"/>
              </a:rPr>
              <a:t>È una malattia sessualmente trasmissibile di origine batterica altamente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infettiva.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batterio, 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l’Haemophilus ducrey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,</a:t>
            </a:r>
            <a:r>
              <a:rPr lang="it-IT" sz="2000" dirty="0">
                <a:solidFill>
                  <a:srgbClr val="252525"/>
                </a:solidFill>
                <a:latin typeface="Arial" panose="020B0604020202020204" pitchFamily="34" charset="0"/>
              </a:rPr>
              <a:t> 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è un piccolo bacillo (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streptobacillo)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u="sng" dirty="0" smtClean="0">
                <a:solidFill>
                  <a:schemeClr val="bg1"/>
                </a:solidFill>
                <a:latin typeface="Open Sans"/>
              </a:rPr>
              <a:t>gram-negativo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 Frequente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nelle regioni tropicali e sub-tropicali di: Africa, America del Sud e Oriente.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32585" y="581576"/>
            <a:ext cx="8216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Ulcera molle</a:t>
            </a:r>
            <a:br>
              <a:rPr lang="it-IT" sz="4000" b="1" i="1" dirty="0">
                <a:solidFill>
                  <a:schemeClr val="bg1"/>
                </a:solidFill>
                <a:latin typeface="Open Sans"/>
              </a:rPr>
            </a:b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17430" y="2999351"/>
            <a:ext cx="9800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Si trasmette facilmente attraverso qualunque tipo di rapporto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sessuale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(orale, anale, vaginale).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51" y="3371951"/>
            <a:ext cx="3281699" cy="32059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161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374" y="2753723"/>
            <a:ext cx="9903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Può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presentarsi anche una infiammazione delle ghiandole linfatiche regionali.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888643" y="463547"/>
            <a:ext cx="777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 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7097" y="1379565"/>
            <a:ext cx="10547798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La lesione tipica, indipendentemente dal sesso del paziente, è costituita da un'ulcera molle non indurita con essudato sporco alla base, dolorosa e molto tenera al tatto.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Il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contatto con l'urina è particolarmente doloroso a causa della loro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acidità,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per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questo il paziente può presentare ritenzione urinaria.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44732" y="3873664"/>
            <a:ext cx="5458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Diagnosi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874911" y="5101326"/>
            <a:ext cx="191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Striscio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071573" y="5340201"/>
            <a:ext cx="2004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Coltura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6891269" y="4489217"/>
            <a:ext cx="462568" cy="6469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endCxn id="8" idx="0"/>
          </p:cNvCxnSpPr>
          <p:nvPr/>
        </p:nvCxnSpPr>
        <p:spPr>
          <a:xfrm flipH="1">
            <a:off x="8073979" y="4594440"/>
            <a:ext cx="145424" cy="7457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31" y="3735087"/>
            <a:ext cx="2691314" cy="215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696" y="4535383"/>
            <a:ext cx="3071242" cy="214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4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98489" y="257578"/>
            <a:ext cx="9440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Human Papilloma Virus</a:t>
            </a:r>
          </a:p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(HPV)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18185" y="1779132"/>
            <a:ext cx="10393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Questo tipo di virus rientra tra le cosiddette “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malattie sessualmente trasmesse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”. 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944707" y="2179706"/>
            <a:ext cx="829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Esistono 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numerosissimi tipi di virus, identificati attraverso un numero.</a:t>
            </a:r>
          </a:p>
        </p:txBody>
      </p:sp>
      <p:sp>
        <p:nvSpPr>
          <p:cNvPr id="7" name="Rettangolo 6"/>
          <p:cNvSpPr/>
          <p:nvPr/>
        </p:nvSpPr>
        <p:spPr>
          <a:xfrm>
            <a:off x="978794" y="2579816"/>
            <a:ext cx="99167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I sottotipi HPV 11, 16, 18, 31, 33 ed altri sono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responsabili dei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condilomi piani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più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frequentemente riscontrabili a livello del collo dell’utero.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particolare, i tipi HPV 16 e 18 sono considerati ad “alto rischio”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sviluppare,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nel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corso degli anni, se non trattati, il t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umore del collo dell’utero</a:t>
            </a:r>
            <a:r>
              <a:rPr lang="it-IT" sz="2000" i="1" dirty="0">
                <a:solidFill>
                  <a:srgbClr val="727272"/>
                </a:solidFill>
                <a:latin typeface="Open Sans"/>
              </a:rPr>
              <a:t>.</a:t>
            </a:r>
            <a:endParaRPr lang="it-IT" sz="2000" i="1" dirty="0">
              <a:latin typeface="Open San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4380" t="5796" r="3555" b="6197"/>
          <a:stretch/>
        </p:blipFill>
        <p:spPr>
          <a:xfrm>
            <a:off x="5937161" y="4013114"/>
            <a:ext cx="4018209" cy="263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8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1123" t="67627" r="-581"/>
          <a:stretch/>
        </p:blipFill>
        <p:spPr>
          <a:xfrm>
            <a:off x="3691316" y="4556012"/>
            <a:ext cx="2555927" cy="2108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1888987" y="301004"/>
            <a:ext cx="7856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58432" y="3423022"/>
            <a:ext cx="3168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Carcinoma cervicale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0370" y="4160892"/>
            <a:ext cx="3477234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Infezione latente e subclinica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71114" y="2945867"/>
            <a:ext cx="219816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Verruche cutanee</a:t>
            </a:r>
          </a:p>
        </p:txBody>
      </p:sp>
      <p:sp>
        <p:nvSpPr>
          <p:cNvPr id="7" name="Rettangolo 6"/>
          <p:cNvSpPr/>
          <p:nvPr/>
        </p:nvSpPr>
        <p:spPr>
          <a:xfrm>
            <a:off x="4522280" y="3697463"/>
            <a:ext cx="201208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Condilomi floridi</a:t>
            </a:r>
          </a:p>
        </p:txBody>
      </p:sp>
      <p:sp>
        <p:nvSpPr>
          <p:cNvPr id="8" name="Rettangolo 7"/>
          <p:cNvSpPr/>
          <p:nvPr/>
        </p:nvSpPr>
        <p:spPr>
          <a:xfrm>
            <a:off x="6025689" y="2737592"/>
            <a:ext cx="1941557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Condilomi piani</a:t>
            </a:r>
          </a:p>
        </p:txBody>
      </p:sp>
      <p:sp>
        <p:nvSpPr>
          <p:cNvPr id="9" name="Rettangolo 8"/>
          <p:cNvSpPr/>
          <p:nvPr/>
        </p:nvSpPr>
        <p:spPr>
          <a:xfrm>
            <a:off x="8296502" y="2286162"/>
            <a:ext cx="222689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Displasie cervicali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1472388" y="962723"/>
            <a:ext cx="2523689" cy="319816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815223" y="1113215"/>
            <a:ext cx="637151" cy="17958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endCxn id="7" idx="0"/>
          </p:cNvCxnSpPr>
          <p:nvPr/>
        </p:nvCxnSpPr>
        <p:spPr>
          <a:xfrm flipH="1">
            <a:off x="5528325" y="1167588"/>
            <a:ext cx="29438" cy="25298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6453372" y="1143597"/>
            <a:ext cx="341837" cy="16013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7779596" y="983759"/>
            <a:ext cx="1016611" cy="14487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312115" y="1223641"/>
            <a:ext cx="1277517" cy="27521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90" y="4491798"/>
            <a:ext cx="3371380" cy="2206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5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87887" y="296215"/>
            <a:ext cx="978794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i="1" dirty="0">
                <a:solidFill>
                  <a:schemeClr val="bg1"/>
                </a:solidFill>
                <a:latin typeface="Open Sans"/>
              </a:rPr>
              <a:t>C</a:t>
            </a:r>
            <a:r>
              <a:rPr lang="it-IT" sz="3200" b="1" i="1" dirty="0" smtClean="0">
                <a:solidFill>
                  <a:schemeClr val="bg1"/>
                </a:solidFill>
                <a:latin typeface="Open Sans"/>
              </a:rPr>
              <a:t>ARATTERISTICHE </a:t>
            </a:r>
            <a:r>
              <a:rPr lang="it-IT" sz="3200" b="1" i="1" dirty="0">
                <a:solidFill>
                  <a:schemeClr val="bg1"/>
                </a:solidFill>
                <a:latin typeface="Open Sans"/>
              </a:rPr>
              <a:t>GENERALI DELLE MST </a:t>
            </a:r>
            <a:endParaRPr lang="it-IT" sz="3200" b="1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causate </a:t>
            </a:r>
            <a:r>
              <a:rPr lang="it-IT" sz="2800" i="1" dirty="0">
                <a:solidFill>
                  <a:schemeClr val="bg1"/>
                </a:solidFill>
                <a:latin typeface="Open Sans"/>
              </a:rPr>
              <a:t>da diversi </a:t>
            </a: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organismi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800" i="1" dirty="0">
                <a:solidFill>
                  <a:schemeClr val="bg1"/>
                </a:solidFill>
                <a:latin typeface="Open Sans"/>
              </a:rPr>
              <a:t>trasmesse attraverso rapporti sessuali </a:t>
            </a:r>
            <a:endParaRPr lang="it-IT" sz="28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colpiscono l’apparato </a:t>
            </a:r>
            <a:r>
              <a:rPr lang="it-IT" sz="2800" i="1" dirty="0">
                <a:solidFill>
                  <a:schemeClr val="bg1"/>
                </a:solidFill>
                <a:latin typeface="Open Sans"/>
              </a:rPr>
              <a:t>riproduttivo </a:t>
            </a:r>
            <a:endParaRPr lang="it-IT" sz="28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diffusione </a:t>
            </a:r>
            <a:r>
              <a:rPr lang="it-IT" sz="2800" i="1" dirty="0">
                <a:solidFill>
                  <a:schemeClr val="bg1"/>
                </a:solidFill>
                <a:latin typeface="Open Sans"/>
              </a:rPr>
              <a:t>ad altri </a:t>
            </a:r>
            <a:r>
              <a:rPr lang="it-IT" sz="2800" i="1" dirty="0" smtClean="0">
                <a:solidFill>
                  <a:schemeClr val="bg1"/>
                </a:solidFill>
                <a:latin typeface="Open Sans"/>
              </a:rPr>
              <a:t>organi</a:t>
            </a:r>
          </a:p>
          <a:p>
            <a:endParaRPr lang="it-IT" sz="2800" dirty="0">
              <a:solidFill>
                <a:schemeClr val="bg1"/>
              </a:solidFill>
              <a:latin typeface="Open Sans"/>
            </a:endParaRPr>
          </a:p>
          <a:p>
            <a:endParaRPr lang="it-IT" dirty="0" smtClean="0">
              <a:solidFill>
                <a:schemeClr val="accent3">
                  <a:lumMod val="75000"/>
                </a:schemeClr>
              </a:solidFill>
              <a:latin typeface="Open Sans"/>
            </a:endParaRPr>
          </a:p>
          <a:p>
            <a:endParaRPr lang="it-IT" dirty="0">
              <a:solidFill>
                <a:schemeClr val="accent3">
                  <a:lumMod val="75000"/>
                </a:schemeClr>
              </a:solidFill>
              <a:latin typeface="Open Sans"/>
            </a:endParaRPr>
          </a:p>
          <a:p>
            <a:endParaRPr lang="it-IT" dirty="0" smtClean="0">
              <a:solidFill>
                <a:schemeClr val="accent3">
                  <a:lumMod val="75000"/>
                </a:schemeClr>
              </a:solidFill>
              <a:latin typeface="Open Sans"/>
            </a:endParaRPr>
          </a:p>
          <a:p>
            <a:endParaRPr lang="it-IT" sz="2000" dirty="0" smtClean="0">
              <a:solidFill>
                <a:schemeClr val="accent3">
                  <a:lumMod val="75000"/>
                </a:schemeClr>
              </a:solidFill>
              <a:latin typeface="Open San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20462" y="4438978"/>
            <a:ext cx="9092485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002060"/>
                </a:solidFill>
                <a:latin typeface="Open Sans"/>
              </a:rPr>
              <a:t> </a:t>
            </a:r>
            <a:r>
              <a:rPr lang="it-IT" sz="2800" b="1" i="1" dirty="0">
                <a:solidFill>
                  <a:srgbClr val="002060"/>
                </a:solidFill>
                <a:latin typeface="Open Sans"/>
              </a:rPr>
              <a:t>nuovi casi/anno nel mondo: 333.000.000 </a:t>
            </a:r>
            <a:endParaRPr lang="it-IT" sz="2800" b="1" i="1" dirty="0" smtClean="0">
              <a:solidFill>
                <a:srgbClr val="002060"/>
              </a:solidFill>
              <a:latin typeface="Open Sans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it-IT" sz="2800" b="1" i="1" dirty="0" smtClean="0">
                <a:solidFill>
                  <a:srgbClr val="002060"/>
                </a:solidFill>
                <a:latin typeface="Open Sans"/>
              </a:rPr>
              <a:t>2/3 </a:t>
            </a:r>
            <a:r>
              <a:rPr lang="it-IT" sz="2800" b="1" i="1" dirty="0">
                <a:solidFill>
                  <a:srgbClr val="002060"/>
                </a:solidFill>
                <a:latin typeface="Open Sans"/>
              </a:rPr>
              <a:t>dei casi: persone con età inferiore a 25 anni </a:t>
            </a:r>
            <a:endParaRPr lang="it-IT" sz="2800" b="1" i="1" dirty="0" smtClean="0">
              <a:solidFill>
                <a:srgbClr val="002060"/>
              </a:solidFill>
              <a:latin typeface="Open Sans"/>
            </a:endParaRP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it-IT" sz="2800" b="1" i="1" dirty="0" smtClean="0">
                <a:solidFill>
                  <a:srgbClr val="002060"/>
                </a:solidFill>
                <a:latin typeface="Open Sans"/>
              </a:rPr>
              <a:t>infezione </a:t>
            </a:r>
            <a:r>
              <a:rPr lang="it-IT" sz="2800" b="1" i="1" dirty="0">
                <a:solidFill>
                  <a:srgbClr val="002060"/>
                </a:solidFill>
                <a:latin typeface="Open Sans"/>
              </a:rPr>
              <a:t>da HIV favorita dalla presenza di MST</a:t>
            </a:r>
            <a:r>
              <a:rPr lang="it-IT" sz="2800" b="1" dirty="0">
                <a:solidFill>
                  <a:srgbClr val="002060"/>
                </a:solidFill>
                <a:latin typeface="Open Sans"/>
              </a:rPr>
              <a:t> </a:t>
            </a:r>
            <a:endParaRPr lang="it-IT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06" y="471728"/>
            <a:ext cx="7984901" cy="598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5760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09859" y="283334"/>
            <a:ext cx="7830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Accertamento diagnostico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94705" y="1356208"/>
            <a:ext cx="2975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Colposcopia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69713" y="1953544"/>
            <a:ext cx="2975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Pap - test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54568" y="2509064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Hpv -Test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36762" y="3408526"/>
            <a:ext cx="5924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Ubiquità 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0165" y="4173624"/>
            <a:ext cx="7817476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E’ diffuso nel 75% della popolazione femminile sessualmente attiva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Ogni anno il virus colpisce 450 mila donne nel mondo,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Più di 3 mila solo in Italia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955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35618" y="2781836"/>
            <a:ext cx="801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Come si cura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949260" y="987762"/>
            <a:ext cx="587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Distruzione del condiloma mediante laser 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o diatermocoagulazione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81984" y="4700706"/>
            <a:ext cx="656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Farmaci immunostimolanti e antivirali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5537913" y="3805480"/>
            <a:ext cx="0" cy="6473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5536417" y="1923426"/>
            <a:ext cx="1496" cy="7270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8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6104" t="20949" r="32647" b="36969"/>
          <a:stretch/>
        </p:blipFill>
        <p:spPr>
          <a:xfrm>
            <a:off x="4345220" y="1175638"/>
            <a:ext cx="3223263" cy="2472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CasellaDiTesto 3"/>
          <p:cNvSpPr txBox="1"/>
          <p:nvPr/>
        </p:nvSpPr>
        <p:spPr>
          <a:xfrm>
            <a:off x="2498499" y="345143"/>
            <a:ext cx="668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Infezione genitale erpetica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29943" y="3881866"/>
            <a:ext cx="647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Malattia virale causata dall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’Herpes Simplex Virus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58816" y="4330405"/>
            <a:ext cx="4996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Sono stati identificati due sierotipi: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80592" y="5526156"/>
            <a:ext cx="3034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HSV1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(Herpes labialis)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13083" y="5526156"/>
            <a:ext cx="35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HSV2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(Herpes genitalis)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4227444" y="4992287"/>
            <a:ext cx="887896" cy="6167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6168979" y="4992287"/>
            <a:ext cx="801664" cy="7459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8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28045" y="283335"/>
            <a:ext cx="7186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28045" y="1187778"/>
            <a:ext cx="73023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Vescicole a grappolo</a:t>
            </a:r>
          </a:p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U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lcere a livello dei genitali esterni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Prurito e bruciore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Febbre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Adenopatia inguinale dolorosa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2488" t="27230" r="13125" b="23083"/>
          <a:stretch/>
        </p:blipFill>
        <p:spPr>
          <a:xfrm>
            <a:off x="2717441" y="3842306"/>
            <a:ext cx="5550795" cy="266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72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08" y="648526"/>
            <a:ext cx="7465668" cy="55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0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37137" y="373488"/>
            <a:ext cx="676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Modalità di trasmissione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Esplosione 1 2"/>
          <p:cNvSpPr/>
          <p:nvPr/>
        </p:nvSpPr>
        <p:spPr>
          <a:xfrm>
            <a:off x="1287883" y="1448441"/>
            <a:ext cx="4629958" cy="3219718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537137" y="2909760"/>
            <a:ext cx="200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Sessuale 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56103" y="1995567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Rapporti peno-vaginali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503832" y="3309870"/>
            <a:ext cx="258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Sesso orale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827688" y="4558446"/>
            <a:ext cx="2833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Rapporti anali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893195" y="5532360"/>
            <a:ext cx="4610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Contatto cute-cute con l’area infetta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5349558" y="2195622"/>
            <a:ext cx="956260" cy="19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6117465" y="3397978"/>
            <a:ext cx="811367" cy="1242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5349558" y="4365385"/>
            <a:ext cx="978795" cy="3806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3705893" y="4244176"/>
            <a:ext cx="244698" cy="124807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3956" y="360609"/>
            <a:ext cx="694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Accertamento diagnostico 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13646" y="2169986"/>
            <a:ext cx="499700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Test sierologici che differenziano 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gli anticorpi diretti verso HSV 2 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da quelli diretti verso HSV 2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10648" y="4021044"/>
            <a:ext cx="385078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Isolamento diretto del virus dalle lesioni genitali 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10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48496" y="244699"/>
            <a:ext cx="743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Ubiquità</a:t>
            </a:r>
          </a:p>
          <a:p>
            <a:pPr algn="ctr"/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27280" y="1293565"/>
            <a:ext cx="9375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I dati dell’Organizzazione Mondiale della Sanità mostrano che 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più di 500 milioni di persone nel mondo sono infette dall’HSV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92451" y="2680987"/>
            <a:ext cx="6310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Ogni anno circa 200 milioni di persone vengono contagiate dal virus, 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diventandone portatori a vita.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79549" y="4597758"/>
            <a:ext cx="768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Altri dati indicano che circa il 16% della popolazione mondiale tra i 25 e i 49 anni sarebbe infetta dal virus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494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95459" y="1135161"/>
            <a:ext cx="10612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Diffusa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 particolarmente presente tra le femmine sessualmente attive con meno di 20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anni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Determinata da un batterio: «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Chlamydia Trachomatis</a:t>
            </a:r>
            <a:r>
              <a:rPr lang="it-IT" b="1" i="1" dirty="0" smtClean="0">
                <a:solidFill>
                  <a:schemeClr val="bg1"/>
                </a:solidFill>
              </a:rPr>
              <a:t>»</a:t>
            </a:r>
            <a:endParaRPr lang="it-IT" b="1" i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95459" y="2115776"/>
            <a:ext cx="113849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Nelle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femmine è responsabile di cerviciti, malattie infiammatorie pelviche 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salpingiti.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br>
              <a:rPr lang="it-IT" sz="2000" i="1" dirty="0">
                <a:solidFill>
                  <a:schemeClr val="bg1"/>
                </a:solidFill>
                <a:latin typeface="Open Sans"/>
              </a:rPr>
            </a:b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Nei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maschi provoca uretriti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ed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epididimiti (infiammazioni dei testicoli).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Trascurare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questa infiammazione può essere causa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sterilità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31075" y="356441"/>
            <a:ext cx="624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Chlamydia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258" y="4154849"/>
            <a:ext cx="3850290" cy="251873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6" name="Rettangolo 5"/>
          <p:cNvSpPr/>
          <p:nvPr/>
        </p:nvSpPr>
        <p:spPr>
          <a:xfrm>
            <a:off x="1326524" y="3613071"/>
            <a:ext cx="9067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L’Infezione viene trasmessa attraverso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rapporti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vaginali , anali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e/orali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71223" y="4262907"/>
            <a:ext cx="528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93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44949" y="2801731"/>
            <a:ext cx="2654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b="1" i="1" dirty="0" smtClean="0">
                <a:latin typeface="Open Sans"/>
              </a:rPr>
              <a:t>Linfogranuloma venereo</a:t>
            </a:r>
            <a:endParaRPr lang="it-IT" sz="2000" b="1" i="1" dirty="0"/>
          </a:p>
        </p:txBody>
      </p:sp>
      <p:sp>
        <p:nvSpPr>
          <p:cNvPr id="3" name="Rettangolo 2"/>
          <p:cNvSpPr/>
          <p:nvPr/>
        </p:nvSpPr>
        <p:spPr>
          <a:xfrm>
            <a:off x="1461348" y="204253"/>
            <a:ext cx="2000869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it-IT" sz="2800" b="1" i="1" dirty="0">
                <a:solidFill>
                  <a:srgbClr val="FF0000"/>
                </a:solidFill>
                <a:latin typeface="Open Sans"/>
              </a:rPr>
              <a:t>XIX secolo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91129" y="727461"/>
            <a:ext cx="2666115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it-IT" sz="2400" b="1" i="1" dirty="0">
                <a:solidFill>
                  <a:srgbClr val="002060"/>
                </a:solidFill>
                <a:latin typeface="Open Sans"/>
              </a:rPr>
              <a:t>Malattie veneree </a:t>
            </a:r>
          </a:p>
        </p:txBody>
      </p:sp>
      <p:cxnSp>
        <p:nvCxnSpPr>
          <p:cNvPr id="6" name="Connettore 1 5"/>
          <p:cNvCxnSpPr/>
          <p:nvPr/>
        </p:nvCxnSpPr>
        <p:spPr>
          <a:xfrm flipH="1">
            <a:off x="805609" y="1338397"/>
            <a:ext cx="665586" cy="721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H="1">
            <a:off x="2075112" y="1231003"/>
            <a:ext cx="284294" cy="895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2863052" y="1279460"/>
            <a:ext cx="1109260" cy="1520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602306" y="1279460"/>
            <a:ext cx="636244" cy="483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25173" y="2122654"/>
            <a:ext cx="1143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latin typeface="Open Sans"/>
              </a:rPr>
              <a:t>Sifilide</a:t>
            </a:r>
          </a:p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250927" y="2179492"/>
            <a:ext cx="16832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/>
              <a:t>Gonorrea</a:t>
            </a:r>
          </a:p>
          <a:p>
            <a:pPr algn="ctr"/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757244" y="1779382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2000" b="1" i="1" dirty="0" smtClean="0">
                <a:latin typeface="Open Sans"/>
              </a:rPr>
              <a:t>Ulcera </a:t>
            </a:r>
            <a:r>
              <a:rPr lang="it-IT" sz="2000" b="1" i="1" dirty="0">
                <a:latin typeface="Open Sans"/>
              </a:rPr>
              <a:t>molle</a:t>
            </a:r>
            <a:endParaRPr lang="it-IT" sz="2000" b="1" i="1" dirty="0"/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1128724" y="367873"/>
            <a:ext cx="9749557" cy="518460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8885354" y="1767246"/>
            <a:ext cx="2000869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it-IT" sz="2800" b="1" i="1" dirty="0" smtClean="0">
                <a:solidFill>
                  <a:srgbClr val="FF0000"/>
                </a:solidFill>
                <a:latin typeface="Open Sans"/>
              </a:rPr>
              <a:t>XXI </a:t>
            </a:r>
            <a:r>
              <a:rPr lang="it-IT" sz="2800" b="1" i="1" dirty="0">
                <a:solidFill>
                  <a:srgbClr val="FF0000"/>
                </a:solidFill>
                <a:latin typeface="Open Sans"/>
              </a:rPr>
              <a:t>secolo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7455371" y="2357970"/>
            <a:ext cx="4490332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it-IT" sz="2400" b="1" i="1" dirty="0">
                <a:solidFill>
                  <a:srgbClr val="002060"/>
                </a:solidFill>
                <a:latin typeface="Open Sans"/>
              </a:rPr>
              <a:t>MST di seconda generazione </a:t>
            </a:r>
            <a:endParaRPr lang="it-IT" sz="2400" b="1" i="1" dirty="0">
              <a:solidFill>
                <a:srgbClr val="002060"/>
              </a:solidFill>
            </a:endParaRPr>
          </a:p>
        </p:txBody>
      </p:sp>
      <p:cxnSp>
        <p:nvCxnSpPr>
          <p:cNvPr id="26" name="Connettore 1 25"/>
          <p:cNvCxnSpPr/>
          <p:nvPr/>
        </p:nvCxnSpPr>
        <p:spPr>
          <a:xfrm flipH="1">
            <a:off x="5846175" y="2967129"/>
            <a:ext cx="1909057" cy="1189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6402439" y="2960173"/>
            <a:ext cx="2309024" cy="2369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7915887" y="2889542"/>
            <a:ext cx="1021681" cy="2224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9823499" y="2978653"/>
            <a:ext cx="524028" cy="2530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10319379" y="3095962"/>
            <a:ext cx="805467" cy="10868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4882446" y="4144766"/>
            <a:ext cx="1781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i="1" dirty="0" smtClean="0">
                <a:latin typeface="Open Sans"/>
              </a:rPr>
              <a:t>Trichomonas</a:t>
            </a:r>
          </a:p>
          <a:p>
            <a:pPr algn="ctr"/>
            <a:r>
              <a:rPr lang="it-IT" sz="2000" b="1" i="1" dirty="0" smtClean="0">
                <a:latin typeface="Open Sans"/>
              </a:rPr>
              <a:t> </a:t>
            </a:r>
            <a:r>
              <a:rPr lang="it-IT" sz="2000" b="1" i="1" dirty="0">
                <a:latin typeface="Open Sans"/>
              </a:rPr>
              <a:t>vaginalis </a:t>
            </a:r>
            <a:endParaRPr lang="it-IT" sz="2000" b="1" i="1" dirty="0"/>
          </a:p>
        </p:txBody>
      </p:sp>
      <p:sp>
        <p:nvSpPr>
          <p:cNvPr id="36" name="Rettangolo 35"/>
          <p:cNvSpPr/>
          <p:nvPr/>
        </p:nvSpPr>
        <p:spPr>
          <a:xfrm>
            <a:off x="5469794" y="5386047"/>
            <a:ext cx="1707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i="1" dirty="0" smtClean="0">
                <a:latin typeface="Open Sans"/>
              </a:rPr>
              <a:t>Chlamydia</a:t>
            </a:r>
          </a:p>
          <a:p>
            <a:pPr algn="ctr"/>
            <a:r>
              <a:rPr lang="it-IT" sz="2000" b="1" i="1" dirty="0" smtClean="0">
                <a:latin typeface="Open Sans"/>
              </a:rPr>
              <a:t> </a:t>
            </a:r>
            <a:r>
              <a:rPr lang="it-IT" sz="2000" b="1" i="1" dirty="0">
                <a:latin typeface="Open Sans"/>
              </a:rPr>
              <a:t>trachomatis</a:t>
            </a:r>
            <a:endParaRPr lang="it-IT" sz="2000" b="1" i="1" dirty="0"/>
          </a:p>
        </p:txBody>
      </p:sp>
      <p:sp>
        <p:nvSpPr>
          <p:cNvPr id="37" name="Rettangolo 36"/>
          <p:cNvSpPr/>
          <p:nvPr/>
        </p:nvSpPr>
        <p:spPr>
          <a:xfrm>
            <a:off x="7110910" y="5108547"/>
            <a:ext cx="1794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i="1" dirty="0">
                <a:latin typeface="Open Sans"/>
              </a:rPr>
              <a:t>Mycoplasma</a:t>
            </a:r>
            <a:r>
              <a:rPr lang="it-IT" sz="2000" b="1" i="1" dirty="0">
                <a:solidFill>
                  <a:srgbClr val="444444"/>
                </a:solidFill>
                <a:latin typeface="Open Sans"/>
              </a:rPr>
              <a:t> </a:t>
            </a:r>
            <a:endParaRPr lang="it-IT" sz="2000" b="1" i="1" dirty="0"/>
          </a:p>
        </p:txBody>
      </p:sp>
      <p:sp>
        <p:nvSpPr>
          <p:cNvPr id="39" name="Rettangolo 38"/>
          <p:cNvSpPr/>
          <p:nvPr/>
        </p:nvSpPr>
        <p:spPr>
          <a:xfrm>
            <a:off x="9539197" y="5530689"/>
            <a:ext cx="1808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i="1" dirty="0">
                <a:latin typeface="Open Sans"/>
              </a:rPr>
              <a:t>Herpes virus </a:t>
            </a:r>
            <a:endParaRPr lang="it-IT" sz="2000" b="1" i="1" dirty="0"/>
          </a:p>
        </p:txBody>
      </p:sp>
      <p:sp>
        <p:nvSpPr>
          <p:cNvPr id="44" name="Rettangolo 43"/>
          <p:cNvSpPr/>
          <p:nvPr/>
        </p:nvSpPr>
        <p:spPr>
          <a:xfrm>
            <a:off x="10761397" y="4291754"/>
            <a:ext cx="848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it-IT" sz="2000" b="1" i="1" dirty="0">
                <a:latin typeface="Open Sans"/>
              </a:rPr>
              <a:t>HPV </a:t>
            </a:r>
            <a:endParaRPr lang="it-IT" sz="2000" b="1" i="1" dirty="0"/>
          </a:p>
        </p:txBody>
      </p:sp>
      <p:cxnSp>
        <p:nvCxnSpPr>
          <p:cNvPr id="48" name="Connettore 1 47"/>
          <p:cNvCxnSpPr/>
          <p:nvPr/>
        </p:nvCxnSpPr>
        <p:spPr>
          <a:xfrm flipH="1">
            <a:off x="9307799" y="2978653"/>
            <a:ext cx="225555" cy="1188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/>
          <p:cNvSpPr txBox="1"/>
          <p:nvPr/>
        </p:nvSpPr>
        <p:spPr>
          <a:xfrm>
            <a:off x="8824841" y="4295040"/>
            <a:ext cx="965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/>
              <a:t>HIV</a:t>
            </a:r>
            <a:endParaRPr lang="it-IT" sz="2000" b="1" i="1" dirty="0"/>
          </a:p>
        </p:txBody>
      </p:sp>
    </p:spTree>
    <p:extLst>
      <p:ext uri="{BB962C8B-B14F-4D97-AF65-F5344CB8AC3E}">
        <p14:creationId xmlns:p14="http://schemas.microsoft.com/office/powerpoint/2010/main" val="17691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5910" y="298241"/>
            <a:ext cx="11629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srgbClr val="000000"/>
                </a:solidFill>
                <a:latin typeface="Open Sans"/>
              </a:rPr>
              <a:t>AIDS </a:t>
            </a:r>
            <a:endParaRPr lang="it-IT" sz="4000" b="1" i="1" dirty="0" smtClean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it-IT" sz="4000" b="1" i="1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it-IT" sz="4000" b="1" i="1" dirty="0">
                <a:solidFill>
                  <a:srgbClr val="000000"/>
                </a:solidFill>
                <a:latin typeface="Open Sans"/>
              </a:rPr>
              <a:t>Sindrome da immunodeficienza acquisita)</a:t>
            </a:r>
            <a:endParaRPr lang="it-IT" sz="4000" i="1" dirty="0">
              <a:latin typeface="Open San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47041" y="1766458"/>
            <a:ext cx="10334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3797783"/>
            <a:ext cx="4069724" cy="282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tangolo 2"/>
          <p:cNvSpPr/>
          <p:nvPr/>
        </p:nvSpPr>
        <p:spPr>
          <a:xfrm>
            <a:off x="1270893" y="1766458"/>
            <a:ext cx="9319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Il virus dell'immunodeficienza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umana: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HIV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(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H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uman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I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mmunodeficiency 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V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irusè)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è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l'agente responsabile della sindrome da immunodeficienza acquisita (AIDS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).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81824" y="2474344"/>
            <a:ext cx="9697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È un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retrovirus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del genere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lentivirus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, caratterizzato cioè dal dare origine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infezioni croniche, che sono scarsamente sensibili alla risposta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immunitaria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ed evolvono lentamente ma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progressivamente 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non trattate, possono avere un esito fatale</a:t>
            </a:r>
          </a:p>
        </p:txBody>
      </p:sp>
    </p:spTree>
    <p:extLst>
      <p:ext uri="{BB962C8B-B14F-4D97-AF65-F5344CB8AC3E}">
        <p14:creationId xmlns:p14="http://schemas.microsoft.com/office/powerpoint/2010/main" val="557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0468" y="990079"/>
            <a:ext cx="80621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it-IT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Il virus presenta diverse modalità di trasmissione: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 Sessuale        85%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Ematica         sangue o emoderivati infetti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Verticale          madre-figlio.</a:t>
            </a:r>
            <a:endParaRPr lang="it-IT" sz="2000" b="0" i="1" dirty="0">
              <a:solidFill>
                <a:schemeClr val="bg1"/>
              </a:solidFill>
              <a:effectLst/>
              <a:latin typeface="Open San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72118" y="282193"/>
            <a:ext cx="6171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Modalità di 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trasmissione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98489" y="2873583"/>
            <a:ext cx="102258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Nei Paesi in via di sviluppo particolarmente importante è la trasmissione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verticale: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20-40%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durante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la gravidanza per passaggio trans-placentare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40-70%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durante il parto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15-20%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l'allattamento 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Vanno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infine ricordati i rischi derivanti dall'uso di materiale medico-dentistico non sterilizzato e dal contatto del personale sanitario o di laboratorio con campioni infetti</a:t>
            </a:r>
            <a:r>
              <a:rPr lang="it-IT" dirty="0">
                <a:solidFill>
                  <a:srgbClr val="252525"/>
                </a:solidFill>
                <a:latin typeface="Arial" panose="020B0604020202020204" pitchFamily="34" charset="0"/>
              </a:rPr>
              <a:t>.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5009882" y="207349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713668" y="2073499"/>
            <a:ext cx="34773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6148211" y="1785435"/>
            <a:ext cx="394257" cy="47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5589431" y="2382592"/>
            <a:ext cx="41212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802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048000" y="153617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287887" y="1336119"/>
            <a:ext cx="9156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rgbClr val="252525"/>
                </a:solidFill>
                <a:latin typeface="Open Sans"/>
              </a:rPr>
              <a:t>Il </a:t>
            </a:r>
            <a:r>
              <a:rPr lang="it-IT" sz="2000" b="1" i="1" dirty="0">
                <a:solidFill>
                  <a:srgbClr val="252525"/>
                </a:solidFill>
                <a:latin typeface="Open Sans"/>
              </a:rPr>
              <a:t>Trichomonas vaginalis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 è un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protozoo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 appartenente alla classe dei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flagellati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900850" y="289679"/>
            <a:ext cx="5731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Trichomonas vaginalis</a:t>
            </a:r>
            <a:endParaRPr lang="it-IT" sz="4000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387" y="1947072"/>
            <a:ext cx="4971244" cy="4497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75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25002" y="1505067"/>
            <a:ext cx="105220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rgbClr val="252525"/>
                </a:solidFill>
                <a:latin typeface="Open Sans"/>
              </a:rPr>
              <a:t>È diffuso in tutto il mondo e viene trasmesso principalmente per via sessuale, </a:t>
            </a:r>
            <a:endParaRPr lang="it-IT" sz="2000" i="1" dirty="0" smtClean="0">
              <a:solidFill>
                <a:srgbClr val="252525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molto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raramente attraverso oggetti contaminati. </a:t>
            </a:r>
            <a:endParaRPr lang="it-IT" sz="2000" i="1" dirty="0" smtClean="0">
              <a:solidFill>
                <a:srgbClr val="252525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I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neonati possono esserne infettati qualora il canale del parto ne sia </a:t>
            </a: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infetto.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 È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più comune nelle donne che negli uomini che tendono ad essere portatori asintomatici. </a:t>
            </a:r>
            <a:endParaRPr lang="it-IT" sz="2000" i="1" dirty="0" smtClean="0">
              <a:solidFill>
                <a:srgbClr val="252525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La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prevalenza è variabile dal 3 sino al 25% nelle aree urbane. </a:t>
            </a:r>
            <a:endParaRPr lang="it-IT" sz="2000" i="1" dirty="0" smtClean="0">
              <a:solidFill>
                <a:srgbClr val="252525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La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trasmissione può essere anche </a:t>
            </a: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indiretta,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tramite asciugamani, ambulatori ostetrici </a:t>
            </a:r>
            <a:endParaRPr lang="it-IT" sz="2000" i="1" dirty="0" smtClean="0">
              <a:solidFill>
                <a:srgbClr val="252525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e ginecologici, e </a:t>
            </a:r>
            <a:r>
              <a:rPr lang="it-IT" sz="2000" i="1" dirty="0">
                <a:solidFill>
                  <a:srgbClr val="252525"/>
                </a:solidFill>
                <a:latin typeface="Open Sans"/>
              </a:rPr>
              <a:t>perinatale</a:t>
            </a:r>
            <a:r>
              <a:rPr lang="it-IT" sz="2000" i="1" dirty="0" smtClean="0">
                <a:solidFill>
                  <a:srgbClr val="252525"/>
                </a:solidFill>
                <a:latin typeface="Open Sans"/>
              </a:rPr>
              <a:t>.</a:t>
            </a:r>
            <a:endParaRPr lang="it-IT" sz="2000" i="1" dirty="0">
              <a:solidFill>
                <a:srgbClr val="252525"/>
              </a:solidFill>
              <a:latin typeface="Open San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21228" y="387691"/>
            <a:ext cx="7237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i="1" dirty="0">
                <a:solidFill>
                  <a:prstClr val="black"/>
                </a:solidFill>
                <a:latin typeface="Open Sans"/>
              </a:rPr>
              <a:t>Modalità di trasmissione</a:t>
            </a:r>
            <a:endParaRPr lang="it-IT" sz="4000" b="1" i="1" dirty="0">
              <a:solidFill>
                <a:prstClr val="black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62446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56834" y="347730"/>
            <a:ext cx="696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 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>
            <a:off x="1951150" y="1120236"/>
            <a:ext cx="2034862" cy="19279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081826" y="3238385"/>
            <a:ext cx="1738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Asintomatico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4305033" y="1038724"/>
            <a:ext cx="193183" cy="15330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465488" y="2588227"/>
            <a:ext cx="145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Prurito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5157989" y="1055616"/>
            <a:ext cx="193990" cy="25201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466153" y="3629312"/>
            <a:ext cx="203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Bruciore</a:t>
            </a:r>
          </a:p>
          <a:p>
            <a:pPr algn="ctr"/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7723837" y="1109903"/>
            <a:ext cx="1785871" cy="31682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7997781" y="4404238"/>
            <a:ext cx="243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Minzione dolorosa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6964454" y="1371334"/>
            <a:ext cx="334850" cy="3602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5254984" y="5060383"/>
            <a:ext cx="3554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Secrezioni giallo-verdastre schiumose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24" name="Connettore 2 23"/>
          <p:cNvCxnSpPr/>
          <p:nvPr/>
        </p:nvCxnSpPr>
        <p:spPr>
          <a:xfrm flipH="1">
            <a:off x="6376919" y="1297299"/>
            <a:ext cx="493155" cy="7973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5665900" y="2137829"/>
            <a:ext cx="1422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Disuria</a:t>
            </a:r>
          </a:p>
          <a:p>
            <a:pPr algn="ctr"/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94674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88652" y="477311"/>
            <a:ext cx="6838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Accertamento diagnostico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00009" y="1528882"/>
            <a:ext cx="8615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Microscopia a fresco o colorazione su secrezione vaginale o uretrale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9115" y="3120605"/>
            <a:ext cx="7096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Trattamento 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910625" y="4062080"/>
            <a:ext cx="86932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Il farmaco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d'elezione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è il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metronidazolo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Terapia per entrambi i partner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14585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6161" y="960359"/>
            <a:ext cx="7443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M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alattia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molto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diffusa causata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da un fungo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: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Candida albicans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endParaRPr lang="it-IT" sz="2000" i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237502" y="228029"/>
            <a:ext cx="2661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C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andidosi</a:t>
            </a:r>
            <a:endParaRPr lang="it-IT" sz="4000" b="1" i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52" y="1468190"/>
            <a:ext cx="3309871" cy="248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ttangolo 4"/>
          <p:cNvSpPr/>
          <p:nvPr/>
        </p:nvSpPr>
        <p:spPr>
          <a:xfrm>
            <a:off x="462164" y="4662981"/>
            <a:ext cx="10690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Arrossamento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e prurito alla vulva e alla vagina, </a:t>
            </a:r>
            <a:endParaRPr lang="it-IT" sz="2000" i="1" dirty="0" smtClean="0">
              <a:solidFill>
                <a:prstClr val="black"/>
              </a:solidFill>
              <a:latin typeface="Open Sans"/>
            </a:endParaRP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secrezione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biancastra di odore sgradevole, </a:t>
            </a:r>
            <a:endParaRPr lang="it-IT" sz="2000" i="1" dirty="0" smtClean="0">
              <a:solidFill>
                <a:prstClr val="black"/>
              </a:solidFill>
              <a:latin typeface="Open Sans"/>
            </a:endParaRP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bruciore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alla minzione e nei rapporti sessuali. </a:t>
            </a:r>
            <a:endParaRPr lang="it-IT" sz="2000" i="1" dirty="0" smtClean="0">
              <a:solidFill>
                <a:prstClr val="black"/>
              </a:solidFill>
              <a:latin typeface="Open Sans"/>
            </a:endParaRP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Il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maschio che viene contagiato può presentare prurito al glande. </a:t>
            </a:r>
            <a:endParaRPr lang="it-IT" sz="2000" i="1" dirty="0" smtClean="0">
              <a:solidFill>
                <a:prstClr val="black"/>
              </a:solidFill>
              <a:latin typeface="Open Sans"/>
            </a:endParaRP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Si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cura con antimicotici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locali e/o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per via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sistemica.</a:t>
            </a: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Spesso è necessario sottoporre entrambi i partner a terapia. </a:t>
            </a:r>
            <a:endParaRPr lang="it-IT" sz="2000" i="1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648276" y="3972601"/>
            <a:ext cx="40854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Sintomatologia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45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8000" y="462496"/>
            <a:ext cx="5570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Fattori </a:t>
            </a:r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di 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rischio MST </a:t>
            </a:r>
            <a:endParaRPr lang="it-IT" sz="4000" b="1" i="1" dirty="0">
              <a:solidFill>
                <a:schemeClr val="bg1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056068" y="1529280"/>
            <a:ext cx="3374265" cy="11590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>
                <a:solidFill>
                  <a:prstClr val="black"/>
                </a:solidFill>
                <a:latin typeface="Open Sans"/>
              </a:rPr>
              <a:t>Elevato numero di partner sessuali</a:t>
            </a: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6931623" y="1487435"/>
            <a:ext cx="3374265" cy="115909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Partner sessuali occasionali </a:t>
            </a:r>
          </a:p>
        </p:txBody>
      </p:sp>
      <p:sp>
        <p:nvSpPr>
          <p:cNvPr id="7" name="Ovale 6"/>
          <p:cNvSpPr/>
          <p:nvPr/>
        </p:nvSpPr>
        <p:spPr>
          <a:xfrm>
            <a:off x="4005330" y="2646533"/>
            <a:ext cx="3438659" cy="133615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Mancato utilizzo </a:t>
            </a:r>
            <a:endParaRPr lang="it-IT" sz="2000" i="1" dirty="0" smtClean="0">
              <a:solidFill>
                <a:prstClr val="black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di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metodi protettivi di barriera</a:t>
            </a: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7557751" y="3982684"/>
            <a:ext cx="3374265" cy="1171977"/>
          </a:xfrm>
          <a:prstGeom prst="ellipse">
            <a:avLst/>
          </a:prstGeom>
          <a:solidFill>
            <a:srgbClr val="EB5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496" y="4339359"/>
            <a:ext cx="2322777" cy="536494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609600" y="3623712"/>
            <a:ext cx="3395730" cy="11530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>
                <a:solidFill>
                  <a:prstClr val="black"/>
                </a:solidFill>
                <a:latin typeface="Open Sans"/>
              </a:rPr>
              <a:t>Coinfezione da HIV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4005330" y="4918018"/>
            <a:ext cx="3374265" cy="11625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30" y="5231025"/>
            <a:ext cx="317629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7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703683" y="477194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 </a:t>
            </a:r>
          </a:p>
          <a:p>
            <a:pPr algn="ctr"/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24410" y="283028"/>
            <a:ext cx="59490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it-IT" sz="2800" i="1" dirty="0">
                <a:solidFill>
                  <a:schemeClr val="bg1"/>
                </a:solidFill>
                <a:latin typeface="Open Sans"/>
              </a:rPr>
              <a:t>Condizioni predisponenti biologiche </a:t>
            </a:r>
            <a:endParaRPr lang="it-IT" sz="2800" i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829579" y="2089553"/>
            <a:ext cx="698781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2800" i="1" dirty="0">
                <a:solidFill>
                  <a:prstClr val="black"/>
                </a:solidFill>
                <a:latin typeface="Open Sans"/>
              </a:rPr>
              <a:t>Condizioni </a:t>
            </a:r>
            <a:r>
              <a:rPr lang="it-IT" sz="2800" i="1" dirty="0" smtClean="0">
                <a:solidFill>
                  <a:prstClr val="black"/>
                </a:solidFill>
                <a:latin typeface="Open Sans"/>
              </a:rPr>
              <a:t>predisponenti comportamentali </a:t>
            </a:r>
            <a:endParaRPr lang="it-IT" dirty="0"/>
          </a:p>
        </p:txBody>
      </p:sp>
      <p:sp>
        <p:nvSpPr>
          <p:cNvPr id="6" name="Esplosione 1 5"/>
          <p:cNvSpPr/>
          <p:nvPr/>
        </p:nvSpPr>
        <p:spPr>
          <a:xfrm>
            <a:off x="1962427" y="902587"/>
            <a:ext cx="3220497" cy="166137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prstClr val="black"/>
                </a:solidFill>
                <a:latin typeface="Open Sans"/>
              </a:rPr>
              <a:t>Giovane età </a:t>
            </a:r>
          </a:p>
        </p:txBody>
      </p:sp>
      <p:sp>
        <p:nvSpPr>
          <p:cNvPr id="8" name="Esplosione 1 7"/>
          <p:cNvSpPr/>
          <p:nvPr/>
        </p:nvSpPr>
        <p:spPr>
          <a:xfrm>
            <a:off x="348743" y="1491052"/>
            <a:ext cx="3227368" cy="2302507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Sesso</a:t>
            </a:r>
          </a:p>
          <a:p>
            <a:pPr lvl="0" algn="ctr"/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 femminile </a:t>
            </a:r>
            <a:endParaRPr lang="it-IT" sz="2000" i="1" dirty="0">
              <a:solidFill>
                <a:prstClr val="black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8757639" y="2849729"/>
            <a:ext cx="2665928" cy="98681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>
                <a:solidFill>
                  <a:prstClr val="black"/>
                </a:solidFill>
                <a:latin typeface="Open Sans"/>
              </a:rPr>
              <a:t>Tossicodipendenza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8937939" y="4360457"/>
            <a:ext cx="2665928" cy="9868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>
                <a:solidFill>
                  <a:prstClr val="black"/>
                </a:solidFill>
                <a:latin typeface="Open Sans"/>
              </a:rPr>
              <a:t>Alcolismo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5182924" y="2860451"/>
            <a:ext cx="2665928" cy="9868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 dirty="0">
                <a:solidFill>
                  <a:prstClr val="black"/>
                </a:solidFill>
                <a:latin typeface="Open Sans"/>
              </a:rPr>
              <a:t>Promiscuità sessuale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5182924" y="4368477"/>
            <a:ext cx="2700719" cy="97879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>
                <a:solidFill>
                  <a:prstClr val="black"/>
                </a:solidFill>
                <a:latin typeface="Open Sans"/>
              </a:rPr>
              <a:t>Turismo globale (turismo sessuale) 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990520" y="5584227"/>
            <a:ext cx="2665928" cy="98681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i="1">
                <a:solidFill>
                  <a:prstClr val="black"/>
                </a:solidFill>
                <a:latin typeface="Open Sans"/>
              </a:rPr>
              <a:t>Immigrazione </a:t>
            </a:r>
            <a:endParaRPr lang="it-IT" sz="2000" i="1" dirty="0">
              <a:solidFill>
                <a:prstClr val="black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86122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26524" y="1044802"/>
            <a:ext cx="9453092" cy="373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MST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rappresentano un importante problema di sanità pubblica per i risvolti sanitari, sociali ed economici che comportano.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loro importanza è determinata sostanzialmente da tre fattori: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1.I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tassi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prevalenza,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che le collocano fra le più diffuse cause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morbilità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nella popolazione in età fertile ed economicamente produttiva (15-49 anni) 2.Determinano sequele e complicanze, spesso severe, soprattutto a carico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dell’apparato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genitale femminile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3.Giocano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un ruolo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nell’incrementare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rischio di trasmissione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dell’HIV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30310" y="558782"/>
            <a:ext cx="9324304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L'approfondimento delle conoscenze in campo microbiologico e clinico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ha condotto all'emergenza e all'individuazione delle MST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seconda generazione: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Trichomonas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vaginalis,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Chlamydia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trachomatis,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Mycoplasma,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Herpesvirus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(HSV)1/2,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una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notevole varietà di tipi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Papilloma virus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umani (HPV)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virus dell'epatite B (HBV). </a:t>
            </a:r>
            <a:endParaRPr lang="it-IT" sz="2000" i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45464" y="4756406"/>
            <a:ext cx="95818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A completare lo scenario, a partire dal 1980 è comparsa l'epidemia da HIV, responsabile dell'attuale pandemia di AIDS, che riconosce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una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via di trasmissione sessuale, etero o omosessuale, in oltre l'80% dei casi.</a:t>
            </a:r>
            <a:r>
              <a:rPr lang="it-IT" i="1" dirty="0">
                <a:solidFill>
                  <a:schemeClr val="bg1"/>
                </a:solidFill>
                <a:latin typeface="Open Sans"/>
              </a:rPr>
              <a:t> 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4094" y="1237366"/>
            <a:ext cx="10071279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Il controllo delle MST è una delle priorità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dell’OMS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 di altre organizzazioni sanitarie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La strategia adottata si basa soprattutto sulla prevenzione,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la promozione di comportamenti sessuali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responsabili.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L’educazione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 il counselling si devono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accompagnare,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comunque, 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misure di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identificazione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sia delle persone infette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asintomatiche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che dei loro partner sessuali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Il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trattamento complessivo delle MST dovrebbe essere incluso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nei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servizi sanitari di base offerti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ai cittadini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.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 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3168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51526" y="116893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Essere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consapevoli dei rischi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Prendersi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cura del proprio corpo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Rispettare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il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partner</a:t>
            </a:r>
          </a:p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400" b="1" i="1" dirty="0">
                <a:solidFill>
                  <a:srgbClr val="FFFF00"/>
                </a:solidFill>
                <a:latin typeface="Open Sans"/>
              </a:rPr>
              <a:t>OSSIA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 Anticoncezionali sicuri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Prevenzione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MTS </a:t>
            </a:r>
            <a:endParaRPr lang="it-IT" sz="2400" i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13" r="4374" b="5301"/>
          <a:stretch/>
        </p:blipFill>
        <p:spPr>
          <a:xfrm>
            <a:off x="7498662" y="3572380"/>
            <a:ext cx="3292504" cy="240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ttangolo 3"/>
          <p:cNvSpPr/>
          <p:nvPr/>
        </p:nvSpPr>
        <p:spPr>
          <a:xfrm>
            <a:off x="334850" y="321817"/>
            <a:ext cx="10354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>
                <a:solidFill>
                  <a:prstClr val="black"/>
                </a:solidFill>
                <a:latin typeface="Open Sans"/>
              </a:rPr>
              <a:t>Per giocare bisogna conoscere le regole del gioco! 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40829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7532" t="7607" r="18932" b="19215"/>
          <a:stretch/>
        </p:blipFill>
        <p:spPr>
          <a:xfrm>
            <a:off x="2897747" y="729573"/>
            <a:ext cx="6555346" cy="5336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7877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73180" y="933369"/>
            <a:ext cx="834765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i="1" dirty="0">
                <a:solidFill>
                  <a:schemeClr val="bg1"/>
                </a:solidFill>
                <a:latin typeface="Open Sans"/>
              </a:rPr>
              <a:t>Prevenire: cosa e come? </a:t>
            </a:r>
            <a:endParaRPr lang="it-IT" sz="28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L’ abc della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prevenzione :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lvl="0" algn="ctr"/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A </a:t>
            </a: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= </a:t>
            </a:r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abstinence</a:t>
            </a:r>
          </a:p>
          <a:p>
            <a:pPr lvl="0" algn="ctr"/>
            <a:r>
              <a:rPr lang="it-IT" sz="2400" i="1" dirty="0" smtClean="0">
                <a:solidFill>
                  <a:srgbClr val="FFFF00"/>
                </a:solidFill>
                <a:latin typeface="Open Sans"/>
              </a:rPr>
              <a:t>se </a:t>
            </a:r>
            <a:r>
              <a:rPr lang="it-IT" sz="2400" i="1" dirty="0">
                <a:solidFill>
                  <a:srgbClr val="FFFF00"/>
                </a:solidFill>
                <a:latin typeface="Open Sans"/>
              </a:rPr>
              <a:t>non lo fai non rischi </a:t>
            </a:r>
            <a:r>
              <a:rPr lang="it-IT" sz="2400" i="1" dirty="0" smtClean="0">
                <a:solidFill>
                  <a:srgbClr val="FFFF00"/>
                </a:solidFill>
                <a:latin typeface="Open Sans"/>
              </a:rPr>
              <a:t>niente</a:t>
            </a:r>
          </a:p>
          <a:p>
            <a:pPr lvl="0" algn="ctr"/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B </a:t>
            </a: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= </a:t>
            </a:r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Be faithful </a:t>
            </a:r>
          </a:p>
          <a:p>
            <a:pPr lvl="0" algn="ctr"/>
            <a:r>
              <a:rPr lang="it-IT" sz="2400" i="1" dirty="0" smtClean="0">
                <a:solidFill>
                  <a:srgbClr val="FFFF00"/>
                </a:solidFill>
                <a:latin typeface="Open Sans"/>
              </a:rPr>
              <a:t>la </a:t>
            </a:r>
            <a:r>
              <a:rPr lang="it-IT" sz="2400" i="1" dirty="0">
                <a:solidFill>
                  <a:srgbClr val="FFFF00"/>
                </a:solidFill>
                <a:latin typeface="Open Sans"/>
              </a:rPr>
              <a:t>fedeltà del partner ti protegge dal </a:t>
            </a:r>
            <a:r>
              <a:rPr lang="it-IT" sz="2400" i="1" dirty="0" smtClean="0">
                <a:solidFill>
                  <a:srgbClr val="FFFF00"/>
                </a:solidFill>
                <a:latin typeface="Open Sans"/>
              </a:rPr>
              <a:t>rischio</a:t>
            </a:r>
            <a:endParaRPr lang="it-IT" sz="24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 algn="ctr"/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C </a:t>
            </a: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= </a:t>
            </a:r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Consistenly </a:t>
            </a:r>
            <a:r>
              <a:rPr lang="it-IT" sz="2400" b="1" i="1" dirty="0">
                <a:solidFill>
                  <a:schemeClr val="bg1"/>
                </a:solidFill>
                <a:latin typeface="Open Sans"/>
              </a:rPr>
              <a:t>use a latex condom </a:t>
            </a:r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properly</a:t>
            </a:r>
          </a:p>
          <a:p>
            <a:pPr lvl="0" algn="ctr"/>
            <a:r>
              <a:rPr lang="it-IT" sz="2400" i="1" dirty="0" smtClean="0">
                <a:solidFill>
                  <a:srgbClr val="FFFF00"/>
                </a:solidFill>
                <a:latin typeface="Open Sans"/>
              </a:rPr>
              <a:t>usa </a:t>
            </a:r>
            <a:r>
              <a:rPr lang="it-IT" sz="2400" i="1" dirty="0">
                <a:solidFill>
                  <a:srgbClr val="FFFF00"/>
                </a:solidFill>
                <a:latin typeface="Open Sans"/>
              </a:rPr>
              <a:t>sempre il preservativo quando fai sesso</a:t>
            </a:r>
            <a:r>
              <a:rPr lang="it-IT" sz="2800" dirty="0">
                <a:solidFill>
                  <a:srgbClr val="3D3D3D"/>
                </a:solidFill>
                <a:latin typeface="Arial" panose="020B0604020202020204" pitchFamily="34" charset="0"/>
              </a:rPr>
              <a:t>.</a:t>
            </a:r>
            <a:r>
              <a:rPr lang="it-IT" sz="2800" i="1" dirty="0">
                <a:solidFill>
                  <a:schemeClr val="bg1"/>
                </a:solidFill>
                <a:latin typeface="Open Sans"/>
              </a:rPr>
              <a:t> </a:t>
            </a:r>
            <a:endParaRPr lang="it-IT" sz="2800" i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83568" y="213063"/>
            <a:ext cx="62333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Prevenzione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598" y="4808783"/>
            <a:ext cx="5228822" cy="1742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83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27278" y="1431170"/>
            <a:ext cx="96591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 Prevenire l’insorgenza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della malattia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:</a:t>
            </a:r>
          </a:p>
          <a:p>
            <a:pPr algn="ctr"/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1)Corsi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ducazione Sanitaria/Sessuale, di competenza dei consultori familiari 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l’ausilio di specialisti: psicologo/sessuologo ginecologo dermatologo urologo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2)Consulenza specialistica periodica con screening: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Pap test-tamponi-sierologia 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3)Terapia vaccinale di competenza del consultorio familiare con collegamento ospedaliero per valutazione di eventuale infezione connatale  </a:t>
            </a:r>
            <a:endParaRPr lang="it-IT" sz="2000" i="1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83701" y="459987"/>
            <a:ext cx="6601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i="1" dirty="0">
                <a:solidFill>
                  <a:prstClr val="black"/>
                </a:solidFill>
                <a:latin typeface="Open Sans"/>
              </a:rPr>
              <a:t>PREVENZIONE PRIMARIA 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2928636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24" y="1468488"/>
            <a:ext cx="3626355" cy="3656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ttangolo 2"/>
          <p:cNvSpPr/>
          <p:nvPr/>
        </p:nvSpPr>
        <p:spPr>
          <a:xfrm>
            <a:off x="4069724" y="1365457"/>
            <a:ext cx="65611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Sviluppare interventi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 sensibilizzazione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nell’ambito degli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istituti superiori di tutto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i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 territorio nazionale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finalizzati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conoscenza dei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rischi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connessi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alle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malattie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sessualmente trasmissibili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fornire indicazioni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di base di tipo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comportamentale per evitarle.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83396" y="372447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Svolgere una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azione informativa/educativa 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ugli adolescenti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mediante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la formazione </a:t>
            </a: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peer-educators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 grado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di interagire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i coetanei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per costruire un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più immediato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consenso fra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le giovani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generazioni</a:t>
            </a:r>
          </a:p>
        </p:txBody>
      </p:sp>
    </p:spTree>
    <p:extLst>
      <p:ext uri="{BB962C8B-B14F-4D97-AF65-F5344CB8AC3E}">
        <p14:creationId xmlns:p14="http://schemas.microsoft.com/office/powerpoint/2010/main" val="23313466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34122" b="4906"/>
          <a:stretch/>
        </p:blipFill>
        <p:spPr>
          <a:xfrm>
            <a:off x="455992" y="1352282"/>
            <a:ext cx="6076950" cy="278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/>
          <p:cNvSpPr txBox="1"/>
          <p:nvPr/>
        </p:nvSpPr>
        <p:spPr>
          <a:xfrm>
            <a:off x="1247104" y="767507"/>
            <a:ext cx="4262907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FFFF00"/>
                </a:solidFill>
                <a:latin typeface="Open Sans"/>
              </a:rPr>
              <a:t>Possibili soluzioni </a:t>
            </a:r>
            <a:endParaRPr lang="it-IT" sz="3200" b="1" i="1" dirty="0">
              <a:solidFill>
                <a:srgbClr val="FFFF00"/>
              </a:solidFill>
              <a:latin typeface="Open San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16544"/>
          <a:stretch/>
        </p:blipFill>
        <p:spPr>
          <a:xfrm>
            <a:off x="6769881" y="3322748"/>
            <a:ext cx="4658266" cy="292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/>
          <p:cNvSpPr txBox="1"/>
          <p:nvPr/>
        </p:nvSpPr>
        <p:spPr>
          <a:xfrm>
            <a:off x="6769881" y="2725094"/>
            <a:ext cx="4404574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it-IT" sz="3200" b="1" i="1" dirty="0" smtClean="0">
                <a:solidFill>
                  <a:srgbClr val="FFFF00"/>
                </a:solidFill>
                <a:latin typeface="Open Sans"/>
              </a:rPr>
              <a:t>Senza esagerare!!!</a:t>
            </a:r>
            <a:endParaRPr lang="it-IT" sz="3200" b="1" i="1" dirty="0">
              <a:solidFill>
                <a:srgbClr val="FFFF0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1987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1725"/>
          <a:stretch/>
        </p:blipFill>
        <p:spPr>
          <a:xfrm>
            <a:off x="1648499" y="589480"/>
            <a:ext cx="8873542" cy="582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74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rgbClr val="444444"/>
                </a:solidFill>
                <a:latin typeface="Open Sans"/>
              </a:rPr>
              <a:t> </a:t>
            </a:r>
            <a:r>
              <a:rPr lang="it-IT" dirty="0">
                <a:solidFill>
                  <a:srgbClr val="444444"/>
                </a:solidFill>
                <a:latin typeface="Open Sans"/>
              </a:rPr>
              <a:t> 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02217" y="1012892"/>
            <a:ext cx="9913759" cy="13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Il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 Dental Dam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viene </a:t>
            </a:r>
            <a:r>
              <a:rPr lang="it-IT" sz="2000" i="1" dirty="0">
                <a:solidFill>
                  <a:prstClr val="black"/>
                </a:solidFill>
                <a:latin typeface="Open Sans"/>
              </a:rPr>
              <a:t>commercializzato come prodotto </a:t>
            </a: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adatto a combattere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prstClr val="black"/>
                </a:solidFill>
                <a:latin typeface="Open Sans"/>
              </a:rPr>
              <a:t> la diffusione di malattie a trasmissione sessuale per chi pratica sesso orale</a:t>
            </a:r>
          </a:p>
          <a:p>
            <a:pPr algn="ctr">
              <a:lnSpc>
                <a:spcPct val="150000"/>
              </a:lnSpc>
            </a:pP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223584" y="1989651"/>
            <a:ext cx="9596654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444444"/>
                </a:solidFill>
                <a:latin typeface="Trebuchet MS" panose="020B0603020202020204" pitchFamily="34" charset="0"/>
              </a:rPr>
              <a:t>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Consiste in un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sottile foglio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in lattice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(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da poco sono presenti sul mercato anche tipi senza lattice)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circa 25×15 centimetri che funziona come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barriera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per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le secrezioni tra la vagina o l’ano e la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bocca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ed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è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diversi colori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aromatizzati con diversi gusti.</a:t>
            </a:r>
          </a:p>
        </p:txBody>
      </p:sp>
      <p:sp>
        <p:nvSpPr>
          <p:cNvPr id="7" name="Rettangolo 6"/>
          <p:cNvSpPr/>
          <p:nvPr/>
        </p:nvSpPr>
        <p:spPr>
          <a:xfrm>
            <a:off x="3690290" y="4348387"/>
            <a:ext cx="6096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Essendo una membrana molto sottile non diminuisce la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sensibilità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in chi riceve sesso orale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00" y="2305554"/>
            <a:ext cx="3234968" cy="348993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32183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rgbClr val="444444"/>
                </a:solidFill>
                <a:latin typeface="Open Sans"/>
              </a:rPr>
              <a:t>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210873" y="689789"/>
            <a:ext cx="77702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Prima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dell’uso controllarne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integrità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mettendolo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controluce.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Evitare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di usarlo con bracciali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e/o anelli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appuntiti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 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Open Sans"/>
              </a:rPr>
              <a:t>V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usato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solo 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da un lato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 non su </a:t>
            </a:r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diverse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 parti del corpo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E’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un prodotto </a:t>
            </a:r>
            <a:r>
              <a:rPr lang="it-IT" sz="2000" b="1" i="1" dirty="0">
                <a:solidFill>
                  <a:schemeClr val="bg1"/>
                </a:solidFill>
                <a:latin typeface="Open Sans"/>
              </a:rPr>
              <a:t>monouso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, non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va usato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con partner diversi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 momenti diversi.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6619" r="573"/>
          <a:stretch/>
        </p:blipFill>
        <p:spPr>
          <a:xfrm>
            <a:off x="906618" y="2040151"/>
            <a:ext cx="2841133" cy="266834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62895" y="4307367"/>
            <a:ext cx="77659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444444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tipo di malattie che si possono contrarre con un rapporto orale sono esattamente le stesse che si possono avere con un rapporto di penetrazione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anale 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vaginale;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ciò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che cambia è la probabilità, specie per l'HIV, che è ridotta rispetto alla penetrazione.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9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43188" y="901522"/>
            <a:ext cx="100455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In Europa,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l’Ufficio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regionale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dell’Oms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ha messo a punto una Task force europea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compito di rispondere efficacemente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all’epidemie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di MST in Europa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dell’Est 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 Asia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centrale, in quanto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possono potenzialmente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diventare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un problema serio di salute per tutta la regione europea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.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La malattie sessualmente trasmissibili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sono, infatti,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tornate recentemente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all’ordine </a:t>
            </a:r>
          </a:p>
          <a:p>
            <a:pPr lvl="0"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giorno dei sistemi sanitari europei, per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l’elevata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incidenza rilevata nei nuovi paesi membri, quelli appartenenti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all’ex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blocco sovietico.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lvl="0"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econdo l’Ufficio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regionale europeo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dell’Oms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,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l’incidenza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media della MST nei paesi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dell’est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europeo è in media 100 volte più alta che non nei paesi europei occidentali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72744" y="412124"/>
            <a:ext cx="7585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PREVENZIONE SECONDARIA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08338" y="1302380"/>
            <a:ext cx="103546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Interventi</a:t>
            </a:r>
            <a:r>
              <a:rPr lang="it-IT" sz="2400" b="1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atti a formulare la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 diagnosi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precoce dell’infezione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 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permettendo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di intervenire precocemente sulla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stessa.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Lo strumento cardine è lo screening, che permette la precocità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di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intervento e aumenta le opportunità terapeutiche, </a:t>
            </a:r>
            <a:endParaRPr lang="it-IT" sz="2400" i="1" dirty="0" smtClean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migliorandone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la progressione e riducendo gli effetti negativi.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Pap test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Tamponi colturali vaginali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Tamponi colturali uretrali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Tamponi colturali anali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Tamponi colturali orali.</a:t>
            </a:r>
            <a:endParaRPr lang="it-IT" sz="2400" b="0" i="1" dirty="0">
              <a:solidFill>
                <a:schemeClr val="bg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8602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dirty="0" smtClean="0">
                <a:solidFill>
                  <a:srgbClr val="444444"/>
                </a:solidFill>
                <a:latin typeface="Open Sans"/>
              </a:rPr>
              <a:t> 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14400" y="1813173"/>
            <a:ext cx="9762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chemeClr val="bg1"/>
                </a:solidFill>
                <a:latin typeface="Open Sans"/>
              </a:rPr>
              <a:t>M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isure atte a identificare e minimizzare il danno,</a:t>
            </a: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 ridurne le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complicanze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e le probabili recidive</a:t>
            </a:r>
            <a:endParaRPr lang="it-IT" sz="2400" i="1" dirty="0">
              <a:solidFill>
                <a:schemeClr val="bg1"/>
              </a:solidFill>
              <a:latin typeface="Open Sans"/>
            </a:endParaRPr>
          </a:p>
          <a:p>
            <a:pPr algn="ctr"/>
            <a:r>
              <a:rPr lang="it-IT" sz="2400" i="1" dirty="0" smtClean="0">
                <a:solidFill>
                  <a:schemeClr val="bg1"/>
                </a:solidFill>
                <a:latin typeface="Open Sans"/>
              </a:rPr>
              <a:t> Riduzione </a:t>
            </a:r>
            <a:r>
              <a:rPr lang="it-IT" sz="2400" i="1" dirty="0">
                <a:solidFill>
                  <a:schemeClr val="bg1"/>
                </a:solidFill>
                <a:latin typeface="Open Sans"/>
              </a:rPr>
              <a:t>delle conseguenze mediche e psicologiche </a:t>
            </a:r>
            <a:endParaRPr lang="it-IT" sz="2400" i="1" dirty="0">
              <a:solidFill>
                <a:schemeClr val="bg1"/>
              </a:solidFill>
              <a:effectLst/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79561" y="398223"/>
            <a:ext cx="7289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PREVENZIONE TERZIARIA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713" t="2792" r="713" b="3026"/>
          <a:stretch/>
        </p:blipFill>
        <p:spPr>
          <a:xfrm>
            <a:off x="2884867" y="3580328"/>
            <a:ext cx="5821251" cy="260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9244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6669" y="736123"/>
            <a:ext cx="9092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latin typeface="Algerian" panose="04020705040A02060702" pitchFamily="82" charset="0"/>
              </a:rPr>
              <a:t>”……L’educazione/ informazione del paziente è la pietra miliare nella riduzione delle MST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403" y="2915321"/>
            <a:ext cx="4272699" cy="3198420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0224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9796" t="42026" r="28878" b="7164"/>
          <a:stretch/>
        </p:blipFill>
        <p:spPr>
          <a:xfrm>
            <a:off x="4288287" y="1357471"/>
            <a:ext cx="4546242" cy="34772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68192" y="173398"/>
            <a:ext cx="9723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002060"/>
                </a:solidFill>
                <a:latin typeface="Algerian" panose="04020705040A02060702" pitchFamily="82" charset="0"/>
              </a:rPr>
              <a:t>Grazie per l’attenzione</a:t>
            </a:r>
            <a:endParaRPr lang="it-IT" sz="5400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065" y="1402230"/>
            <a:ext cx="4548010" cy="34750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6387">
            <a:off x="6223691" y="3636727"/>
            <a:ext cx="4548010" cy="347502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61" y="1520974"/>
            <a:ext cx="4548010" cy="347502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69" y="3714681"/>
            <a:ext cx="4343961" cy="331911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47245">
            <a:off x="-235412" y="3802502"/>
            <a:ext cx="4038778" cy="30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0609" y="592428"/>
            <a:ext cx="10779618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Sono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in genere causate dalla trasmissione di batteri, virus, parassiti o funghi 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che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passano da un corpo all’altro attraverso il contatto dei liquidi organici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con le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mucose genitali, o anche con la pelle, quando sono presenti abrasioni o ferite aperte</a:t>
            </a:r>
            <a:r>
              <a:rPr lang="it-IT" sz="2000" i="1" dirty="0">
                <a:solidFill>
                  <a:srgbClr val="002060"/>
                </a:solidFill>
                <a:latin typeface="Open Sans"/>
              </a:rPr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6519" y="2408348"/>
            <a:ext cx="100455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>
                <a:solidFill>
                  <a:schemeClr val="bg1"/>
                </a:solidFill>
                <a:latin typeface="Open Sans"/>
              </a:rPr>
              <a:t>Sono infezioni strettamente a trasmissione sessuale: la sifilide, la gonorrea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il linfogranuloma venereo e l'ulcera molle.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Sono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trasmissibili sessualmente, ma anche in altro modo: le uretriti aspecifiche, l'herpes </a:t>
            </a: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genitali,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i condilomi, la scabbia, la pediculosi, infezioni delle vie genitali </a:t>
            </a:r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da </a:t>
            </a:r>
            <a:r>
              <a:rPr lang="it-IT" sz="2000" i="1" dirty="0">
                <a:solidFill>
                  <a:schemeClr val="bg1"/>
                </a:solidFill>
                <a:latin typeface="Open Sans"/>
              </a:rPr>
              <a:t>Candida e Trichomonas, l'epatite virale e l'AIDS.</a:t>
            </a:r>
          </a:p>
        </p:txBody>
      </p:sp>
    </p:spTree>
    <p:extLst>
      <p:ext uri="{BB962C8B-B14F-4D97-AF65-F5344CB8AC3E}">
        <p14:creationId xmlns:p14="http://schemas.microsoft.com/office/powerpoint/2010/main" val="617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4074" t="21137" r="25275" b="34545"/>
          <a:stretch/>
        </p:blipFill>
        <p:spPr>
          <a:xfrm>
            <a:off x="3154250" y="2506569"/>
            <a:ext cx="5089301" cy="3343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496354" y="360609"/>
            <a:ext cx="663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chemeClr val="bg1"/>
                </a:solidFill>
                <a:latin typeface="Open Sans"/>
              </a:rPr>
              <a:t>S</a:t>
            </a:r>
            <a:r>
              <a:rPr lang="it-IT" sz="4000" b="1" i="1" dirty="0" smtClean="0">
                <a:solidFill>
                  <a:schemeClr val="bg1"/>
                </a:solidFill>
                <a:latin typeface="Open Sans"/>
              </a:rPr>
              <a:t>ifilide</a:t>
            </a:r>
            <a:endParaRPr lang="it-IT" sz="4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10742" y="1230929"/>
            <a:ext cx="820384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E’ una malattia infettiva a trasmissione sessuale provocata dal batterio </a:t>
            </a:r>
            <a:r>
              <a:rPr lang="it-IT" sz="2000" b="1" i="1" u="sng" dirty="0" smtClean="0">
                <a:solidFill>
                  <a:schemeClr val="bg1"/>
                </a:solidFill>
                <a:latin typeface="Open Sans"/>
              </a:rPr>
              <a:t>«Treponema pallidum»</a:t>
            </a:r>
            <a:endParaRPr lang="it-IT" sz="2000" b="1" i="1" u="sng" dirty="0">
              <a:solidFill>
                <a:schemeClr val="bg1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9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75774" y="306099"/>
            <a:ext cx="6220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4000" b="1" i="1" dirty="0" smtClean="0">
                <a:solidFill>
                  <a:prstClr val="black"/>
                </a:solidFill>
                <a:latin typeface="Open Sans"/>
              </a:rPr>
              <a:t>Sintomatologia</a:t>
            </a:r>
            <a:endParaRPr lang="it-IT" sz="4000" b="1" i="1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878" y="1326524"/>
            <a:ext cx="1134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Tipicamente la sifilide evolve in tre stadi ed ognuno di essi è caratterizzato da sintomi diversi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05684" y="2762518"/>
            <a:ext cx="2949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I STADIO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1819" y="3408809"/>
            <a:ext cx="329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Sifiloma iniziale sui genitali</a:t>
            </a:r>
            <a:endParaRPr lang="it-IT" sz="2000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354946" y="2762518"/>
            <a:ext cx="336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II STADIO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47229" y="3445831"/>
            <a:ext cx="36447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Esantema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Febbre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Mal di testa inappetenza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Perdita di peso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Dolore muscolare 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Spossatezza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Linfadenopatie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Alopecia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011220" y="2762518"/>
            <a:ext cx="2656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chemeClr val="bg1"/>
                </a:solidFill>
                <a:latin typeface="Open Sans"/>
              </a:rPr>
              <a:t>III STADIO </a:t>
            </a:r>
            <a:endParaRPr lang="it-IT" sz="2000" b="1" i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271033" y="3235809"/>
            <a:ext cx="3732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Perdita di memoria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Problemi mentali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Difficoltà di equilibrio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Difficoltà di deambulazione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Incontinenza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Problemi di Vista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Impotenza</a:t>
            </a:r>
          </a:p>
          <a:p>
            <a:r>
              <a:rPr lang="it-IT" sz="2000" i="1" dirty="0" smtClean="0">
                <a:solidFill>
                  <a:schemeClr val="bg1"/>
                </a:solidFill>
                <a:latin typeface="Open Sans"/>
              </a:rPr>
              <a:t>Perdita di sensibilità</a:t>
            </a:r>
          </a:p>
          <a:p>
            <a:endParaRPr lang="it-IT" sz="2000" i="1" dirty="0" smtClean="0">
              <a:solidFill>
                <a:schemeClr val="bg1"/>
              </a:solidFill>
              <a:latin typeface="Open Sans"/>
            </a:endParaRPr>
          </a:p>
          <a:p>
            <a:r>
              <a:rPr lang="it-IT" sz="2000" dirty="0" smtClean="0">
                <a:solidFill>
                  <a:schemeClr val="bg1"/>
                </a:solidFill>
                <a:latin typeface="Open Sans"/>
              </a:rPr>
              <a:t> </a:t>
            </a:r>
            <a:endParaRPr lang="it-IT" sz="2000" dirty="0">
              <a:solidFill>
                <a:schemeClr val="bg1"/>
              </a:solidFill>
              <a:latin typeface="Open Sans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1880315" y="1726634"/>
            <a:ext cx="0" cy="9343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5035639" y="1726634"/>
            <a:ext cx="0" cy="9105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endCxn id="9" idx="0"/>
          </p:cNvCxnSpPr>
          <p:nvPr/>
        </p:nvCxnSpPr>
        <p:spPr>
          <a:xfrm>
            <a:off x="9339610" y="1726634"/>
            <a:ext cx="1" cy="10358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6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TM03457452[[fn=Celestiale]]</Template>
  <TotalTime>1173</TotalTime>
  <Words>1950</Words>
  <Application>Microsoft Office PowerPoint</Application>
  <PresentationFormat>Widescreen</PresentationFormat>
  <Paragraphs>428</Paragraphs>
  <Slides>63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72" baseType="lpstr">
      <vt:lpstr>Algerian</vt:lpstr>
      <vt:lpstr>Arial</vt:lpstr>
      <vt:lpstr>Calibri</vt:lpstr>
      <vt:lpstr>Calibri Light</vt:lpstr>
      <vt:lpstr>Century Gothic</vt:lpstr>
      <vt:lpstr>Open Sans</vt:lpstr>
      <vt:lpstr>Trebuchet MS</vt:lpstr>
      <vt:lpstr>Wingdings</vt:lpstr>
      <vt:lpstr>Celestiale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Cecilia Carriero</dc:creator>
  <cp:lastModifiedBy>Cecilia Carriero</cp:lastModifiedBy>
  <cp:revision>113</cp:revision>
  <dcterms:created xsi:type="dcterms:W3CDTF">2016-06-29T07:03:20Z</dcterms:created>
  <dcterms:modified xsi:type="dcterms:W3CDTF">2016-06-30T12:59:16Z</dcterms:modified>
</cp:coreProperties>
</file>