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59" r:id="rId8"/>
    <p:sldId id="260" r:id="rId9"/>
    <p:sldId id="261" r:id="rId10"/>
    <p:sldId id="262" r:id="rId11"/>
    <p:sldId id="266" r:id="rId12"/>
    <p:sldId id="275" r:id="rId13"/>
    <p:sldId id="273" r:id="rId14"/>
    <p:sldId id="274" r:id="rId15"/>
    <p:sldId id="269" r:id="rId16"/>
    <p:sldId id="272" r:id="rId17"/>
    <p:sldId id="276" r:id="rId18"/>
    <p:sldId id="268" r:id="rId19"/>
    <p:sldId id="271" r:id="rId20"/>
    <p:sldId id="277" r:id="rId21"/>
    <p:sldId id="267" r:id="rId22"/>
    <p:sldId id="270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1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256707"/>
            <a:ext cx="12192000" cy="2421464"/>
          </a:xfrm>
        </p:spPr>
        <p:txBody>
          <a:bodyPr/>
          <a:lstStyle/>
          <a:p>
            <a:pPr lvl="0" algn="ctr"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</a:pPr>
            <a:r>
              <a:rPr lang="it-IT" dirty="0" smtClean="0"/>
              <a:t>Terapia intensiva neonatale (</a:t>
            </a:r>
            <a:r>
              <a:rPr lang="it-IT" sz="4000" dirty="0" smtClean="0">
                <a:ln>
                  <a:noFill/>
                </a:ln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t.i.n.)</a:t>
            </a:r>
            <a:r>
              <a:rPr lang="it-IT" sz="4000" dirty="0">
                <a:ln>
                  <a:noFill/>
                </a:ln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it-IT" sz="4000" dirty="0">
                <a:ln>
                  <a:noFill/>
                </a:ln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397" y="187213"/>
            <a:ext cx="6941714" cy="460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82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916"/>
            <a:ext cx="12192000" cy="68390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6062" y="334851"/>
            <a:ext cx="1177987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800" b="1" i="1" dirty="0" smtClean="0"/>
          </a:p>
          <a:p>
            <a:pPr algn="ctr"/>
            <a:r>
              <a:rPr lang="it-IT" sz="2800" b="1" i="1" dirty="0" smtClean="0"/>
              <a:t>La terapia intensiva neonatale è dotata di moderne attrezzature per la terapia respiratoria e nutrizionale del neonato critico.</a:t>
            </a:r>
          </a:p>
          <a:p>
            <a:pPr algn="ctr"/>
            <a:r>
              <a:rPr lang="it-IT" sz="2800" b="1" i="1" dirty="0" smtClean="0"/>
              <a:t>Vediamo quali sono le  principali:</a:t>
            </a:r>
          </a:p>
          <a:p>
            <a:pPr algn="ctr"/>
            <a:endParaRPr lang="it-IT" sz="2800" i="1" dirty="0" smtClean="0"/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</a:rPr>
              <a:t>Incubatrici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</a:rPr>
              <a:t>Monitor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</a:rPr>
              <a:t>Ventilatori neonatali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</a:rPr>
              <a:t>CPAP (</a:t>
            </a:r>
            <a:r>
              <a:rPr lang="it-IT" sz="2800" i="1" dirty="0">
                <a:solidFill>
                  <a:schemeClr val="bg1"/>
                </a:solidFill>
              </a:rPr>
              <a:t>C</a:t>
            </a:r>
            <a:r>
              <a:rPr lang="it-IT" sz="2800" i="1" dirty="0" smtClean="0">
                <a:solidFill>
                  <a:schemeClr val="bg1"/>
                </a:solidFill>
              </a:rPr>
              <a:t>ontinuous Positive </a:t>
            </a:r>
            <a:r>
              <a:rPr lang="it-IT" sz="2800" i="1" dirty="0">
                <a:solidFill>
                  <a:schemeClr val="bg1"/>
                </a:solidFill>
              </a:rPr>
              <a:t>A</a:t>
            </a:r>
            <a:r>
              <a:rPr lang="it-IT" sz="2800" i="1" dirty="0" smtClean="0">
                <a:solidFill>
                  <a:schemeClr val="bg1"/>
                </a:solidFill>
              </a:rPr>
              <a:t>irway </a:t>
            </a:r>
            <a:r>
              <a:rPr lang="it-IT" sz="2800" i="1" dirty="0">
                <a:solidFill>
                  <a:schemeClr val="bg1"/>
                </a:solidFill>
              </a:rPr>
              <a:t>Pressure) </a:t>
            </a:r>
            <a:endParaRPr lang="it-IT" sz="2800" i="1" dirty="0" smtClean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</a:rPr>
              <a:t>Ipotermia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</a:rPr>
              <a:t>Perfusori di medicinali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</a:rPr>
              <a:t>Perfusori per nutrizione parenterale</a:t>
            </a:r>
          </a:p>
          <a:p>
            <a:pPr algn="ctr"/>
            <a:endParaRPr lang="it-IT" sz="2800" i="1" dirty="0" smtClean="0">
              <a:solidFill>
                <a:schemeClr val="bg1"/>
              </a:solidFill>
            </a:endParaRPr>
          </a:p>
          <a:p>
            <a:pPr algn="ctr"/>
            <a:endParaRPr lang="it-IT" sz="2800" i="1" dirty="0" smtClean="0">
              <a:solidFill>
                <a:schemeClr val="bg1"/>
              </a:solidFill>
            </a:endParaRPr>
          </a:p>
          <a:p>
            <a:pPr algn="ctr"/>
            <a:endParaRPr lang="it-IT" sz="2800" i="1" dirty="0" smtClean="0"/>
          </a:p>
          <a:p>
            <a:pPr algn="ctr"/>
            <a:endParaRPr lang="it-IT" sz="2800" i="1" dirty="0" smtClean="0"/>
          </a:p>
          <a:p>
            <a:pPr algn="ctr"/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469424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0456" y="288118"/>
            <a:ext cx="115394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 smtClean="0"/>
              <a:t>L’incubatrice</a:t>
            </a:r>
          </a:p>
          <a:p>
            <a:pPr algn="ctr"/>
            <a:endParaRPr lang="it-IT" sz="3200" b="1" i="1" dirty="0" smtClean="0"/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Progettata  nel 1898 da un professore di ostetricia, il dott. J.B. De Lee,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che la mise a punto in un ospedale di Chicago.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Apparecchiatura medica destinata ad ospitare, per periodi più o meno lunghi,  neonati prematuri o sottopeso, in modo da consentire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il loro corretto sviluppo fisico.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Per consentire il corretto sviluppo del neonato, l’incubatrice è dotata di complessi sistemi in grado di assicurare il giusto grado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di temperatura, umidità, ossigenazione e nutrimento.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153426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82625" cy="674852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817476" y="2369712"/>
            <a:ext cx="36318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i="1" dirty="0" smtClean="0"/>
              <a:t>Incubatrice</a:t>
            </a:r>
          </a:p>
          <a:p>
            <a:pPr algn="ctr"/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372781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62884" y="3936368"/>
            <a:ext cx="10406130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i="1" dirty="0" smtClean="0">
                <a:solidFill>
                  <a:prstClr val="white"/>
                </a:solidFill>
              </a:rPr>
              <a:t>  All’interno dell’incubatrice </a:t>
            </a:r>
            <a:r>
              <a:rPr lang="it-IT" sz="2800" i="1" dirty="0">
                <a:solidFill>
                  <a:prstClr val="white"/>
                </a:solidFill>
              </a:rPr>
              <a:t>la </a:t>
            </a:r>
            <a:r>
              <a:rPr lang="it-IT" sz="2800" i="1" dirty="0" smtClean="0">
                <a:solidFill>
                  <a:prstClr val="white"/>
                </a:solidFill>
              </a:rPr>
              <a:t>temperatura viene regolata </a:t>
            </a:r>
          </a:p>
          <a:p>
            <a:pPr lvl="0" algn="ctr">
              <a:lnSpc>
                <a:spcPct val="150000"/>
              </a:lnSpc>
            </a:pPr>
            <a:r>
              <a:rPr lang="it-IT" sz="2800" i="1" dirty="0" smtClean="0">
                <a:solidFill>
                  <a:prstClr val="white"/>
                </a:solidFill>
              </a:rPr>
              <a:t>per </a:t>
            </a:r>
            <a:r>
              <a:rPr lang="it-IT" sz="2800" i="1" dirty="0">
                <a:solidFill>
                  <a:prstClr val="white"/>
                </a:solidFill>
              </a:rPr>
              <a:t>permettere al neonato di </a:t>
            </a:r>
            <a:r>
              <a:rPr lang="it-IT" sz="2800" i="1" dirty="0" smtClean="0">
                <a:solidFill>
                  <a:prstClr val="white"/>
                </a:solidFill>
              </a:rPr>
              <a:t>raggiungere gradualmente </a:t>
            </a:r>
          </a:p>
          <a:p>
            <a:pPr lvl="0" algn="ctr">
              <a:lnSpc>
                <a:spcPct val="150000"/>
              </a:lnSpc>
            </a:pPr>
            <a:r>
              <a:rPr lang="it-IT" sz="2800" i="1" dirty="0" smtClean="0">
                <a:solidFill>
                  <a:prstClr val="white"/>
                </a:solidFill>
              </a:rPr>
              <a:t>la temperatura di 37°C e mantenerla costante. </a:t>
            </a:r>
            <a:endParaRPr lang="it-IT" sz="2800" i="1" dirty="0">
              <a:solidFill>
                <a:prstClr val="white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306" y="232879"/>
            <a:ext cx="2609314" cy="85351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64406" y="1571223"/>
            <a:ext cx="8834907" cy="110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37882" y="1086393"/>
            <a:ext cx="1093416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i="1" dirty="0" smtClean="0"/>
              <a:t>La temperatura è uno dei fattori più importanti.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 I neonati prematuri non sono in grado di mantenerla costante:</a:t>
            </a: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i="1" dirty="0" smtClean="0"/>
              <a:t> scarsa quantità di tessuto adiposo </a:t>
            </a: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i="1" dirty="0" smtClean="0"/>
              <a:t>naturale termo-dispersione, dovuta principalmente al loro basso peso.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385762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85" y="181770"/>
            <a:ext cx="2609314" cy="8535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38" y="1431022"/>
            <a:ext cx="5135399" cy="444502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525037" y="1340869"/>
            <a:ext cx="64523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/>
              <a:t>L</a:t>
            </a:r>
            <a:r>
              <a:rPr lang="it-IT" sz="2800" i="1" dirty="0" smtClean="0"/>
              <a:t>’umidità all’interno dell’incubatrice </a:t>
            </a:r>
          </a:p>
          <a:p>
            <a:pPr algn="ctr"/>
            <a:r>
              <a:rPr lang="it-IT" sz="2800" i="1" dirty="0" smtClean="0"/>
              <a:t>si attesta intorno all’80-90%,</a:t>
            </a:r>
          </a:p>
          <a:p>
            <a:pPr algn="ctr"/>
            <a:r>
              <a:rPr lang="it-IT" sz="2800" i="1" dirty="0" smtClean="0"/>
              <a:t> in modo da ricreare un ambiente quanto</a:t>
            </a:r>
          </a:p>
          <a:p>
            <a:pPr algn="ctr"/>
            <a:r>
              <a:rPr lang="it-IT" sz="2800" i="1" dirty="0" smtClean="0"/>
              <a:t> più possibile simile all’utero materno </a:t>
            </a:r>
          </a:p>
          <a:p>
            <a:pPr algn="ctr"/>
            <a:r>
              <a:rPr lang="it-IT" sz="2800" i="1" dirty="0" smtClean="0"/>
              <a:t>limitando, allo stesso tempo, </a:t>
            </a:r>
          </a:p>
          <a:p>
            <a:pPr algn="ctr"/>
            <a:r>
              <a:rPr lang="it-IT" sz="2800" i="1" dirty="0" smtClean="0"/>
              <a:t>la disidratazione.</a:t>
            </a:r>
          </a:p>
          <a:p>
            <a:pPr algn="ctr"/>
            <a:r>
              <a:rPr lang="it-IT" sz="2800" i="1" dirty="0" smtClean="0"/>
              <a:t>L’umidità è apportata </a:t>
            </a:r>
          </a:p>
          <a:p>
            <a:pPr algn="ctr"/>
            <a:r>
              <a:rPr lang="it-IT" sz="2800" i="1" dirty="0" smtClean="0"/>
              <a:t>dall’ossigeno umidificato </a:t>
            </a:r>
          </a:p>
          <a:p>
            <a:pPr algn="ctr"/>
            <a:r>
              <a:rPr lang="it-IT" sz="2800" i="1" dirty="0" smtClean="0"/>
              <a:t>o attraverso un vassoio riempito </a:t>
            </a:r>
          </a:p>
          <a:p>
            <a:pPr algn="ctr"/>
            <a:r>
              <a:rPr lang="it-IT" sz="2800" i="1" dirty="0" smtClean="0"/>
              <a:t>di acqua sterile scaldata </a:t>
            </a:r>
          </a:p>
          <a:p>
            <a:pPr algn="ctr"/>
            <a:r>
              <a:rPr lang="it-IT" sz="2800" i="1" dirty="0" smtClean="0"/>
              <a:t>dal calore di una resistenza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32932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9245" y="983769"/>
            <a:ext cx="11140225" cy="531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L’incubatrice è provvista di regolatori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flusso che dosano adeguatamente l’ossigeno umidificato e riscaldato 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sensori che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controllano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parametri dell’ambiente interno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parametri vitali del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neonato: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di variazioni emettono dei suoni di allarme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Tali 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parametri sono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visualizzabili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di un monitor che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indica:</a:t>
            </a:r>
            <a:b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temperatura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grado di umidità e la saturazione di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ossigeno all’interno dell’incubatrice 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la temperatura corporea del neonato. </a:t>
            </a:r>
            <a:endParaRPr lang="it-IT" sz="28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Visualizza, inoltre,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valori di tali parametri impostati come riferimento </a:t>
            </a:r>
            <a:endParaRPr lang="it-IT" sz="28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 medico che fanno scattare allarmi visivi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e/o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sonori </a:t>
            </a:r>
            <a:endParaRPr lang="it-IT" sz="28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caso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variazioni significative.</a:t>
            </a:r>
            <a:endParaRPr lang="it-IT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737" y="130255"/>
            <a:ext cx="26093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73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71" y="544938"/>
            <a:ext cx="7783750" cy="59331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CasellaDiTesto 4"/>
          <p:cNvSpPr txBox="1"/>
          <p:nvPr/>
        </p:nvSpPr>
        <p:spPr>
          <a:xfrm>
            <a:off x="218942" y="2421229"/>
            <a:ext cx="3580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/>
              <a:t>Pannello di controllo</a:t>
            </a:r>
            <a:endParaRPr lang="it-IT" sz="4000" b="1" i="1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3348507" y="2897746"/>
            <a:ext cx="4288665" cy="11848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162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829" y="867858"/>
            <a:ext cx="6347701" cy="531190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3" name="CasellaDiTesto 2"/>
          <p:cNvSpPr txBox="1"/>
          <p:nvPr/>
        </p:nvSpPr>
        <p:spPr>
          <a:xfrm>
            <a:off x="231818" y="1346476"/>
            <a:ext cx="81394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solidFill>
                  <a:schemeClr val="bg1"/>
                </a:solidFill>
              </a:rPr>
              <a:t>Per quanto riguarda il nutrimento, nella maggior parte </a:t>
            </a:r>
          </a:p>
          <a:p>
            <a:r>
              <a:rPr lang="it-IT" sz="2800" i="1" dirty="0" smtClean="0">
                <a:solidFill>
                  <a:schemeClr val="bg1"/>
                </a:solidFill>
              </a:rPr>
              <a:t>dei casi il neonato viene nutrito per via parenterale, </a:t>
            </a:r>
          </a:p>
          <a:p>
            <a:r>
              <a:rPr lang="it-IT" sz="2800" i="1" dirty="0" smtClean="0">
                <a:solidFill>
                  <a:schemeClr val="bg1"/>
                </a:solidFill>
              </a:rPr>
              <a:t>soprattutto se il suo apparato digerente </a:t>
            </a:r>
          </a:p>
          <a:p>
            <a:r>
              <a:rPr lang="it-IT" sz="2800" i="1" dirty="0" smtClean="0">
                <a:solidFill>
                  <a:schemeClr val="bg1"/>
                </a:solidFill>
              </a:rPr>
              <a:t>non è ancora perfettamente formato.</a:t>
            </a:r>
          </a:p>
          <a:p>
            <a:r>
              <a:rPr lang="it-IT" sz="2800" i="1" dirty="0" smtClean="0">
                <a:solidFill>
                  <a:schemeClr val="bg1"/>
                </a:solidFill>
              </a:rPr>
              <a:t>Nel caso in cui può essere nutrito per via enterale </a:t>
            </a:r>
          </a:p>
          <a:p>
            <a:r>
              <a:rPr lang="it-IT" sz="2800" i="1" dirty="0" smtClean="0">
                <a:solidFill>
                  <a:schemeClr val="bg1"/>
                </a:solidFill>
              </a:rPr>
              <a:t>ma non è in grado di deglutire o di succhiare, </a:t>
            </a:r>
          </a:p>
          <a:p>
            <a:r>
              <a:rPr lang="it-IT" sz="2800" i="1" dirty="0" smtClean="0">
                <a:solidFill>
                  <a:schemeClr val="bg1"/>
                </a:solidFill>
              </a:rPr>
              <a:t>viene posizionato un sondino naso-gastrico </a:t>
            </a:r>
          </a:p>
          <a:p>
            <a:r>
              <a:rPr lang="it-IT" sz="2800" i="1" dirty="0" smtClean="0">
                <a:solidFill>
                  <a:schemeClr val="bg1"/>
                </a:solidFill>
              </a:rPr>
              <a:t>e si procede con enterale continua o gavage.</a:t>
            </a:r>
            <a:endParaRPr lang="it-IT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45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59854" y="1061295"/>
            <a:ext cx="10560676" cy="280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L’incubatrice è costituita da un abitacolo trasparente,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generalmente in plexiglass o materiali simili,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consente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mantenere un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costante contatto visivo con il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neonato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28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isola dall’ambiente esterno e dai suoni che vi sono prodotti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06451" y="270456"/>
            <a:ext cx="838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/>
              <a:t>Caratteristiche dell’incubatrice</a:t>
            </a:r>
            <a:endParaRPr lang="it-IT" sz="3600" b="1" i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7802" r="7317" b="12091"/>
          <a:stretch/>
        </p:blipFill>
        <p:spPr>
          <a:xfrm>
            <a:off x="2871989" y="3618964"/>
            <a:ext cx="5872766" cy="3103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222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54546" y="323093"/>
            <a:ext cx="11848564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Possono essere presenti  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più oblò per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lato,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consentono l’inserimento delle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braccia sia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 sanitario,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somministrare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cure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necessarie </a:t>
            </a:r>
          </a:p>
          <a:p>
            <a:pPr lvl="0" algn="ctr">
              <a:spcAft>
                <a:spcPts val="800"/>
              </a:spcAft>
            </a:pP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neonato, che dei genitori,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prendere contatto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proprio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bambino. </a:t>
            </a:r>
          </a:p>
          <a:p>
            <a:pPr lvl="0" algn="ctr">
              <a:spcAft>
                <a:spcPts val="800"/>
              </a:spcAft>
            </a:pP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presenza degli oblò evita l’apertura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coperchio superiore che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implicherebbe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grande dispersione di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calore,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provocando sbalzi di temperatura pericolosi, perdita di umidità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condizione di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sterilità,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garantita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filtri dell’aria presenti nella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culla,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limitano il rischio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pericolose infezioni.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71" y="3771678"/>
            <a:ext cx="8278314" cy="285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35019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0196" y="2793566"/>
            <a:ext cx="4726851" cy="385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978794" y="450761"/>
            <a:ext cx="9633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>
                <a:latin typeface="+mj-lt"/>
              </a:rPr>
              <a:t>La </a:t>
            </a:r>
            <a:r>
              <a:rPr lang="it-IT" sz="2800" b="1" i="1" dirty="0" smtClean="0">
                <a:latin typeface="+mj-lt"/>
              </a:rPr>
              <a:t>Terapia </a:t>
            </a:r>
            <a:r>
              <a:rPr lang="it-IT" sz="2800" b="1" i="1" dirty="0">
                <a:latin typeface="+mj-lt"/>
              </a:rPr>
              <a:t>Intensiva </a:t>
            </a:r>
            <a:r>
              <a:rPr lang="it-IT" sz="2800" b="1" i="1" dirty="0" smtClean="0">
                <a:latin typeface="+mj-lt"/>
              </a:rPr>
              <a:t>Neonatale fornisce assistenza specializzata </a:t>
            </a:r>
          </a:p>
          <a:p>
            <a:pPr algn="ctr"/>
            <a:r>
              <a:rPr lang="it-IT" sz="2800" b="1" i="1" dirty="0" smtClean="0">
                <a:latin typeface="+mj-lt"/>
              </a:rPr>
              <a:t>al neonato secondo i livelli assistenziali definiti</a:t>
            </a:r>
          </a:p>
          <a:p>
            <a:pPr algn="ctr"/>
            <a:r>
              <a:rPr lang="it-IT" sz="2800" b="1" i="1" dirty="0" smtClean="0">
                <a:latin typeface="+mj-lt"/>
              </a:rPr>
              <a:t> dalla Società Italiana di Neonatologia e </a:t>
            </a:r>
          </a:p>
          <a:p>
            <a:pPr algn="ctr"/>
            <a:r>
              <a:rPr lang="it-IT" sz="2800" b="1" i="1" dirty="0" smtClean="0">
                <a:latin typeface="+mj-lt"/>
              </a:rPr>
              <a:t>dalla Società Italiana di Medicina Perinatale</a:t>
            </a:r>
          </a:p>
          <a:p>
            <a:pPr algn="ctr"/>
            <a:r>
              <a:rPr lang="it-IT" sz="2800" b="1" i="1" dirty="0" smtClean="0">
                <a:latin typeface="+mj-lt"/>
              </a:rPr>
              <a:t> Generalmente </a:t>
            </a:r>
            <a:r>
              <a:rPr lang="it-IT" sz="2800" b="1" i="1" dirty="0">
                <a:latin typeface="+mj-lt"/>
              </a:rPr>
              <a:t>si articola in tre zone che si differenziano </a:t>
            </a:r>
            <a:endParaRPr lang="it-IT" sz="2800" b="1" i="1" dirty="0" smtClean="0">
              <a:latin typeface="+mj-lt"/>
            </a:endParaRPr>
          </a:p>
          <a:p>
            <a:pPr algn="ctr"/>
            <a:r>
              <a:rPr lang="it-IT" sz="2800" b="1" i="1" dirty="0" smtClean="0">
                <a:latin typeface="+mj-lt"/>
              </a:rPr>
              <a:t>per </a:t>
            </a:r>
            <a:r>
              <a:rPr lang="it-IT" sz="2800" b="1" i="1" dirty="0">
                <a:latin typeface="+mj-lt"/>
              </a:rPr>
              <a:t>la severità delle patologie trattate.</a:t>
            </a:r>
            <a:endParaRPr lang="it-IT" sz="2800" b="1" i="1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8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3" y="1067813"/>
            <a:ext cx="5917653" cy="524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58" y="1067813"/>
            <a:ext cx="5895610" cy="524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47108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9398" y="560691"/>
            <a:ext cx="10792496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neonato solitamente indossa il solo pannolino ed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adagiato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un materassino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morbido che è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inclinabile,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necessità, dalla parte della testa o di piedi. Il materassino,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sua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volta, è collocato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un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vassoi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funge da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bilancia,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il monitoraggio continuo del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peso. </a:t>
            </a:r>
            <a:endParaRPr lang="it-IT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290" y="2752217"/>
            <a:ext cx="5712447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0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5195533" y="1493949"/>
            <a:ext cx="6996467" cy="372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Nella parte inferiore dell’incubatrice troviamo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pannello dei comandi e il corpo macchina,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ltre a dei cassetti .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L’incubatrice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posta su un carrello per permetterne il trasporto ed è facilmente smontabile per agevolarne la pulizia </a:t>
            </a:r>
            <a:endParaRPr lang="it-IT" sz="2800" i="1" dirty="0" smtClean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sterilizzazione.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l="34620" t="21328"/>
          <a:stretch/>
        </p:blipFill>
        <p:spPr>
          <a:xfrm>
            <a:off x="180304" y="1004552"/>
            <a:ext cx="4890733" cy="530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856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28153" y="309093"/>
            <a:ext cx="2713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5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 </a:t>
            </a:r>
            <a:endParaRPr lang="it-IT" sz="54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1425606"/>
            <a:ext cx="4730303" cy="473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5179112" y="1699363"/>
            <a:ext cx="6864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di controllo dei parametri vitali: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collegato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cavetti che provengono direttamente dal neonato,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parametri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vitali: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battito cardiaco, </a:t>
            </a:r>
            <a:endParaRPr lang="it-IT" sz="28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livello di saturazione dell’ossigeno nel corpo, </a:t>
            </a:r>
            <a:endParaRPr lang="it-IT" sz="28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pressione arteriosa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frequenza respiratoria al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minuto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92521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034863" y="1886148"/>
            <a:ext cx="8293994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espiratore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  pressione  positiva continua delle vie aeree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l’utilizzo di cannule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nasali.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eonato con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respirazione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spontanea.</a:t>
            </a:r>
            <a:endParaRPr lang="it-IT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03042" y="376172"/>
            <a:ext cx="9787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CPAP (Continuous Positive Airway Pressure) </a:t>
            </a:r>
            <a:endParaRPr lang="it-IT" sz="40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9550" y="1223493"/>
            <a:ext cx="1120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/>
              <a:t> Supporto respiratorio non invasivo del neonato</a:t>
            </a:r>
            <a:endParaRPr lang="it-IT" sz="2800" i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03" y="3603579"/>
            <a:ext cx="5427114" cy="300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87443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0" y="239457"/>
            <a:ext cx="10272650" cy="107298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63272" y="1494997"/>
            <a:ext cx="714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/>
              <a:t>Le problematiche più frequenti</a:t>
            </a:r>
            <a:endParaRPr lang="it-IT" sz="4000" b="1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506828" y="2385435"/>
            <a:ext cx="886066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i="1" dirty="0" smtClean="0"/>
              <a:t>Perdita di pressione nelle vie aeree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i="1" dirty="0" smtClean="0"/>
              <a:t>Irritazione nasale e infiammazione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i="1" dirty="0" smtClean="0"/>
              <a:t>Lesione o deformazione nasale da pressione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i="1" dirty="0" smtClean="0"/>
              <a:t>Distensione dello stomaco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247310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62" y="149305"/>
            <a:ext cx="10272650" cy="107298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6603" y="1222294"/>
            <a:ext cx="8628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/>
              <a:t>Modalità operative infermieristiche</a:t>
            </a:r>
            <a:endParaRPr lang="it-IT" sz="4000" b="1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59099" y="2021993"/>
            <a:ext cx="9903852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Materiale in uso (umidificatore, circuito, naso-cannule, cuffie)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Adeguata umidificazione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Mantenimento della pervietà delle vie aeree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Posizionamento di un sondino oro gastrico a caduta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Comfort e postura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Prevenzione lesioni da pressione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1200378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59606" y="309093"/>
            <a:ext cx="8912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i="1" dirty="0" smtClean="0"/>
              <a:t>Ventilazione meccanica assistita</a:t>
            </a:r>
            <a:endParaRPr lang="it-IT" sz="4800" b="1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83088" y="1240627"/>
            <a:ext cx="986521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i="1" dirty="0" smtClean="0"/>
              <a:t>Nel neonato con segni clinici, emogasanalitici e radiologici di distress respiratorio non responsivi all’impiego della CPAP e/o assente o insufficiente attività respiratoria è necessario ricorrere all’intubazione tracheale e alla ventilazione meccanica assistita</a:t>
            </a:r>
            <a:endParaRPr lang="it-IT" sz="28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67425" y="3952007"/>
            <a:ext cx="1114022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i="1" dirty="0" smtClean="0"/>
              <a:t>Le modalità di ventilazione assistita di uso più comune sono: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Ventilazione sincronizzata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Ventilazione ad alta frequenza oscillatoria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1722896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2124" y="1822819"/>
            <a:ext cx="10869769" cy="356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ventilatori sono  dotati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un monitor per la visualizzazione e regolazione dei valori del gas insufflato quali il volume e la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pressione,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accuratamente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seguiti e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modificati,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secondo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necessità,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 della TIN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strettamente legati alla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gravità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sofferenza respiratoria del </a:t>
            </a:r>
            <a:r>
              <a:rPr lang="it-IT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neonato.</a:t>
            </a:r>
            <a:endParaRPr lang="it-IT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49380" y="441882"/>
            <a:ext cx="8693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i="1" dirty="0">
                <a:solidFill>
                  <a:prstClr val="white"/>
                </a:solidFill>
              </a:rPr>
              <a:t>Ventilazione meccanica assistita</a:t>
            </a:r>
          </a:p>
        </p:txBody>
      </p:sp>
    </p:spTree>
    <p:extLst>
      <p:ext uri="{BB962C8B-B14F-4D97-AF65-F5344CB8AC3E}">
        <p14:creationId xmlns:p14="http://schemas.microsoft.com/office/powerpoint/2010/main" xmlns="" val="2643637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6220" y="296214"/>
            <a:ext cx="947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i="1" dirty="0" smtClean="0"/>
              <a:t>Ipotermia cerebrale terapeutica</a:t>
            </a:r>
            <a:endParaRPr lang="it-IT" sz="4800" b="1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28034" y="1897995"/>
            <a:ext cx="1119174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i="1" dirty="0" smtClean="0"/>
              <a:t>Trattamento di scelta nell’encefalopatia ipossico-ischemica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moderata o severa, secondaria ad asfissia perinatale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Abbassamento della temperatura corporea fino a 33,5°C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e mantenuta tale per 72 ore </a:t>
            </a:r>
            <a:endParaRPr lang="it-IT" sz="28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034" y="2687613"/>
            <a:ext cx="1807872" cy="38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413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844" y="3704779"/>
            <a:ext cx="5185061" cy="292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334848" y="1027123"/>
            <a:ext cx="112046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000000"/>
                </a:solidFill>
                <a:latin typeface="+mj-lt"/>
              </a:rPr>
              <a:t>  </a:t>
            </a:r>
            <a:r>
              <a:rPr lang="it-IT" sz="2800" i="1" dirty="0" smtClean="0">
                <a:latin typeface="+mj-lt"/>
              </a:rPr>
              <a:t>I criteri di ricovero e i livelli di assistenza erogati nell’area </a:t>
            </a:r>
          </a:p>
          <a:p>
            <a:pPr algn="ctr"/>
            <a:r>
              <a:rPr lang="it-IT" sz="2800" i="1" dirty="0" smtClean="0">
                <a:latin typeface="+mj-lt"/>
              </a:rPr>
              <a:t>di Terapia Intensiva sono quelli stabiliti nell’accordo Stato/Regioni </a:t>
            </a:r>
          </a:p>
          <a:p>
            <a:pPr algn="ctr"/>
            <a:r>
              <a:rPr lang="it-IT" sz="2800" i="1" dirty="0" smtClean="0">
                <a:latin typeface="+mj-lt"/>
              </a:rPr>
              <a:t>e ulteriormente dettagliati dalla SIN. </a:t>
            </a:r>
          </a:p>
          <a:p>
            <a:pPr algn="ctr"/>
            <a:r>
              <a:rPr lang="it-IT" sz="2800" i="1" dirty="0" smtClean="0">
                <a:latin typeface="+mj-lt"/>
              </a:rPr>
              <a:t>Vengono comprese tutte le attività assistenziali, compresa la garanzia dell’assistenza in sala parto e nelle situazioni di emergenza, che riguardano: </a:t>
            </a:r>
            <a:endParaRPr lang="it-IT" sz="2800" i="1" dirty="0"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6590" y="278955"/>
            <a:ext cx="1168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/>
              <a:t>Terapia intensiva: Criteri di ricovero e livelli di Assistenza</a:t>
            </a:r>
            <a:endParaRPr lang="it-IT" sz="3600" b="1" i="1" dirty="0"/>
          </a:p>
        </p:txBody>
      </p:sp>
    </p:spTree>
    <p:extLst>
      <p:ext uri="{BB962C8B-B14F-4D97-AF65-F5344CB8AC3E}">
        <p14:creationId xmlns:p14="http://schemas.microsoft.com/office/powerpoint/2010/main" xmlns="" val="35690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7589" y="210063"/>
            <a:ext cx="8371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i="1" dirty="0">
                <a:solidFill>
                  <a:prstClr val="white"/>
                </a:solidFill>
              </a:rPr>
              <a:t>Ipotermia cerebrale terapeutica</a:t>
            </a:r>
          </a:p>
        </p:txBody>
      </p:sp>
      <p:sp>
        <p:nvSpPr>
          <p:cNvPr id="4" name="Rettangolo 3"/>
          <p:cNvSpPr/>
          <p:nvPr/>
        </p:nvSpPr>
        <p:spPr>
          <a:xfrm>
            <a:off x="643943" y="1576416"/>
            <a:ext cx="10650828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800" i="1" dirty="0">
                <a:solidFill>
                  <a:prstClr val="white"/>
                </a:solidFill>
              </a:rPr>
              <a:t>Raffreddando il corpo o il capo del neonato </a:t>
            </a:r>
            <a:endParaRPr lang="it-IT" sz="2800" i="1" dirty="0" smtClean="0">
              <a:solidFill>
                <a:prstClr val="white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it-IT" sz="2800" i="1" dirty="0" smtClean="0">
                <a:solidFill>
                  <a:prstClr val="white"/>
                </a:solidFill>
              </a:rPr>
              <a:t>si </a:t>
            </a:r>
            <a:r>
              <a:rPr lang="it-IT" sz="2800" i="1" dirty="0">
                <a:solidFill>
                  <a:prstClr val="white"/>
                </a:solidFill>
              </a:rPr>
              <a:t>limita l’attività delle cellule cerebrali destinate alla </a:t>
            </a:r>
            <a:r>
              <a:rPr lang="it-IT" sz="2800" i="1" dirty="0" smtClean="0">
                <a:solidFill>
                  <a:prstClr val="white"/>
                </a:solidFill>
              </a:rPr>
              <a:t>morte</a:t>
            </a:r>
          </a:p>
          <a:p>
            <a:pPr lvl="0" algn="ctr">
              <a:lnSpc>
                <a:spcPct val="150000"/>
              </a:lnSpc>
            </a:pPr>
            <a:r>
              <a:rPr lang="it-IT" sz="2800" i="1" dirty="0" smtClean="0">
                <a:solidFill>
                  <a:prstClr val="white"/>
                </a:solidFill>
              </a:rPr>
              <a:t> </a:t>
            </a:r>
            <a:r>
              <a:rPr lang="it-IT" sz="2800" i="1" dirty="0">
                <a:solidFill>
                  <a:prstClr val="white"/>
                </a:solidFill>
              </a:rPr>
              <a:t>per mancanza di </a:t>
            </a:r>
            <a:r>
              <a:rPr lang="it-IT" sz="2800" i="1" dirty="0" smtClean="0">
                <a:solidFill>
                  <a:prstClr val="white"/>
                </a:solidFill>
              </a:rPr>
              <a:t>ossigeno, permettendo un risparmio energetico. Consumando meno le cellule diventano più resistenti </a:t>
            </a:r>
          </a:p>
          <a:p>
            <a:pPr lvl="0" algn="ctr">
              <a:lnSpc>
                <a:spcPct val="150000"/>
              </a:lnSpc>
            </a:pPr>
            <a:r>
              <a:rPr lang="it-IT" sz="2800" i="1" dirty="0" smtClean="0">
                <a:solidFill>
                  <a:prstClr val="white"/>
                </a:solidFill>
              </a:rPr>
              <a:t>e non vanno in necrosi.</a:t>
            </a:r>
            <a:endParaRPr lang="it-IT" sz="28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947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4248" y="171426"/>
            <a:ext cx="10998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i="1" dirty="0">
                <a:solidFill>
                  <a:prstClr val="white"/>
                </a:solidFill>
              </a:rPr>
              <a:t>Ipotermia cerebrale terapeutica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03043" y="1146220"/>
            <a:ext cx="795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/>
              <a:t>Criteri d’inclusione</a:t>
            </a:r>
            <a:endParaRPr lang="it-IT" sz="3600" b="1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03043" y="1938736"/>
            <a:ext cx="808793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/>
              <a:t>Si applicano esclusivamente a:</a:t>
            </a:r>
          </a:p>
          <a:p>
            <a:pPr algn="ctr"/>
            <a:r>
              <a:rPr lang="it-IT" sz="2800" i="1" dirty="0" smtClean="0"/>
              <a:t>Neonati di età gestazionale &gt;35settimane </a:t>
            </a:r>
          </a:p>
          <a:p>
            <a:pPr algn="ctr"/>
            <a:r>
              <a:rPr lang="it-IT" sz="2800" i="1" dirty="0" smtClean="0"/>
              <a:t> peso neonatale &gt;1800gr </a:t>
            </a:r>
          </a:p>
          <a:p>
            <a:pPr algn="ctr"/>
            <a:r>
              <a:rPr lang="it-IT" sz="2800" i="1" dirty="0" smtClean="0"/>
              <a:t> meno di 6 ore di vita</a:t>
            </a:r>
          </a:p>
          <a:p>
            <a:pPr marL="571500" indent="-571500" algn="ctr">
              <a:lnSpc>
                <a:spcPct val="150000"/>
              </a:lnSpc>
              <a:buFont typeface="+mj-lt"/>
              <a:buAutoNum type="romanUcPeriod"/>
            </a:pPr>
            <a:r>
              <a:rPr lang="it-IT" sz="2800" b="1" i="1" dirty="0" smtClean="0"/>
              <a:t>Ipossia intrapartum</a:t>
            </a:r>
          </a:p>
          <a:p>
            <a:pPr marL="571500" indent="-571500" algn="ctr">
              <a:lnSpc>
                <a:spcPct val="150000"/>
              </a:lnSpc>
              <a:buFont typeface="+mj-lt"/>
              <a:buAutoNum type="romanUcPeriod"/>
            </a:pPr>
            <a:r>
              <a:rPr lang="it-IT" sz="2800" b="1" i="1" dirty="0" smtClean="0"/>
              <a:t>Encefalopatia ipossico-ischemica moderata o severa valutata tra 30 e 60 minuti di vita</a:t>
            </a:r>
            <a:endParaRPr lang="it-IT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2084299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6518" y="197184"/>
            <a:ext cx="10779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i="1" dirty="0">
                <a:solidFill>
                  <a:prstClr val="white"/>
                </a:solidFill>
              </a:rPr>
              <a:t>Ipotermia cerebrale terapeutica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92838" y="1092537"/>
            <a:ext cx="95818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/>
              <a:t>Sistemi di raffreddamento: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800" i="1" dirty="0" smtClean="0"/>
              <a:t>Materassino ad acqua collegato ad apparecchio raffreddante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800" i="1" dirty="0" smtClean="0"/>
              <a:t>Cappellino collegato ad apparecchio raffreddante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800" i="1" dirty="0" smtClean="0"/>
              <a:t>Copertina collegata ad apparecchio raffreddante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206" y="3281995"/>
            <a:ext cx="3202696" cy="241536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6046" y="4249214"/>
            <a:ext cx="4683107" cy="221598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Front"/>
            <a:lightRig rig="threePt" dir="t"/>
          </a:scene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9065" y="3208956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18402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57" y="283335"/>
            <a:ext cx="8785097" cy="1280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64406" y="1107584"/>
            <a:ext cx="833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/>
              <a:t>Monitoraggio durante ipotermia</a:t>
            </a:r>
            <a:endParaRPr lang="it-IT" sz="3200" b="1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75417" y="1854559"/>
            <a:ext cx="8785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EEG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Peso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Diuresi oraria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Bilancio idrico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Parametri vitali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Monitoraggio della temperatura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ECG 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Ecocardiografia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/>
              <a:t>Valutazione della cute</a:t>
            </a:r>
          </a:p>
          <a:p>
            <a:pPr algn="ctr"/>
            <a:endParaRPr lang="it-IT" sz="2800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5055" y="2289853"/>
            <a:ext cx="3103963" cy="425686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605544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02" y="0"/>
            <a:ext cx="8785097" cy="12802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69712" y="940158"/>
            <a:ext cx="7186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/>
              <a:t>Riscaldamento</a:t>
            </a:r>
          </a:p>
          <a:p>
            <a:pPr algn="ctr"/>
            <a:endParaRPr lang="it-IT" sz="3600" b="1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42055" y="1597940"/>
            <a:ext cx="86417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/>
              <a:t>Dopo 72 ore di trattamento ipotermico, </a:t>
            </a:r>
          </a:p>
          <a:p>
            <a:pPr algn="ctr"/>
            <a:r>
              <a:rPr lang="it-IT" sz="2800" i="1" dirty="0" smtClean="0"/>
              <a:t>ritornare progressivamente a temperatura normale:</a:t>
            </a:r>
          </a:p>
          <a:p>
            <a:pPr marL="514350" indent="-514350" algn="ctr">
              <a:buFont typeface="+mj-lt"/>
              <a:buAutoNum type="alphaLcPeriod"/>
            </a:pPr>
            <a:r>
              <a:rPr lang="it-IT" sz="2800" i="1" dirty="0" smtClean="0"/>
              <a:t>Incrementi di 0,5C/ora</a:t>
            </a:r>
          </a:p>
          <a:p>
            <a:pPr marL="514350" indent="-514350" algn="ctr">
              <a:buFont typeface="+mj-lt"/>
              <a:buAutoNum type="alphaLcPeriod"/>
            </a:pPr>
            <a:r>
              <a:rPr lang="it-IT" sz="2800" i="1" dirty="0" smtClean="0"/>
              <a:t>Durata del riscaldamento 4 ore</a:t>
            </a:r>
          </a:p>
          <a:p>
            <a:pPr marL="514350" indent="-514350" algn="ctr">
              <a:buFont typeface="+mj-lt"/>
              <a:buAutoNum type="alphaLcPeriod"/>
            </a:pPr>
            <a:r>
              <a:rPr lang="it-IT" sz="2800" i="1" dirty="0" smtClean="0"/>
              <a:t>Monitoraggio parametri vitali</a:t>
            </a:r>
          </a:p>
          <a:p>
            <a:pPr marL="514350" indent="-514350" algn="ctr">
              <a:buFont typeface="+mj-lt"/>
              <a:buAutoNum type="alphaLcPeriod"/>
            </a:pPr>
            <a:r>
              <a:rPr lang="it-IT" sz="2800" i="1" dirty="0" smtClean="0"/>
              <a:t>Controllare temperatura rettale del neonato</a:t>
            </a:r>
          </a:p>
          <a:p>
            <a:pPr algn="ctr"/>
            <a:endParaRPr lang="it-IT" sz="2800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07293">
            <a:off x="553240" y="3478579"/>
            <a:ext cx="2480722" cy="3466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49150">
            <a:off x="9454749" y="2162289"/>
            <a:ext cx="2247900" cy="34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10187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99255" y="218942"/>
            <a:ext cx="6864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i="1" dirty="0" smtClean="0"/>
              <a:t>Pompe infusionali</a:t>
            </a:r>
          </a:p>
          <a:p>
            <a:pPr algn="ctr"/>
            <a:endParaRPr lang="it-IT" sz="5400" b="1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33717" y="1481070"/>
            <a:ext cx="94273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i="1" dirty="0" smtClean="0"/>
              <a:t>Dispositivo in grado di distribuire, nel corpo umano,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fluidi sia in maniera continua che intermittente.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Categorie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Pompe per grandi volumi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Pompe per piccoli volumi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/>
              <a:t>Pompe a stantuffo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3451512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72611" y="159740"/>
            <a:ext cx="53255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5400" b="1" i="1" dirty="0">
                <a:solidFill>
                  <a:prstClr val="white"/>
                </a:solidFill>
              </a:rPr>
              <a:t>Pompe infusionali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4" t="5641" r="15632" b="8916"/>
          <a:stretch/>
        </p:blipFill>
        <p:spPr>
          <a:xfrm>
            <a:off x="8518346" y="303996"/>
            <a:ext cx="3219719" cy="362727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7047" y="3931275"/>
            <a:ext cx="6902247" cy="269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13" t="7113" r="25578" b="4343"/>
          <a:stretch/>
        </p:blipFill>
        <p:spPr>
          <a:xfrm>
            <a:off x="503970" y="1635810"/>
            <a:ext cx="4145303" cy="498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170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79561" y="0"/>
            <a:ext cx="65553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 smtClean="0">
                <a:solidFill>
                  <a:schemeClr val="bg1"/>
                </a:solidFill>
                <a:latin typeface="Bell MT" panose="02020503060305020303" pitchFamily="18" charset="0"/>
              </a:rPr>
              <a:t>Grazie</a:t>
            </a:r>
          </a:p>
          <a:p>
            <a:pPr algn="ctr"/>
            <a:endParaRPr lang="it-IT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73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3133" y="270457"/>
            <a:ext cx="1183997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con età gestazionale &lt;32 settimane e/o peso &lt;1500 gr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di peso &lt;1000 gr indipendentemente dall’età cronologica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in assistenza respiratoria intubati e prime ore dopo estubazione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in assistenza respiratoria con NCPAP e prime ore dopo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la sospensione della stessa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con tracheostomia posizionata fino a condizioni cliniche stabili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in nutrizione parenterale totale con CVC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con problemi ematologici acuti (sindrome emorragica, trombosi,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CID, shock)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it-IT" sz="2800" i="1" dirty="0"/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it-IT" sz="2800" i="1" dirty="0" smtClean="0"/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36046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8788" y="257578"/>
            <a:ext cx="1169401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che richiedono interventi diagnostici e/o terapeutici invasivi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e procedure assistenziali complesse: 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it-IT" sz="2800" i="1" dirty="0" smtClean="0"/>
              <a:t>Exsanguinotrasfusione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it-IT" sz="2800" i="1" dirty="0" smtClean="0"/>
              <a:t>Dialisi peritoneale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it-IT" sz="2800" i="1" dirty="0" smtClean="0"/>
              <a:t>Cateterizzazione arteriosa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it-IT" sz="2800" i="1" dirty="0" smtClean="0"/>
              <a:t>Drenaggio toracico/pleurico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prima e dopo interventi chirurgici maggiori per periodo variabile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a seconda del tipo di intervento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Trattamento delle aritmie gravi fino a 24 ore dopo controllo del ritmo</a:t>
            </a:r>
          </a:p>
          <a:p>
            <a:pPr algn="ctr">
              <a:lnSpc>
                <a:spcPct val="150000"/>
              </a:lnSpc>
            </a:pPr>
            <a:endParaRPr lang="it-IT" sz="28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34800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4567" y="180303"/>
            <a:ext cx="115238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con asfissia perinatale con Apgar score 3 o &lt;3 a 5’ limitatamente alle prime 24 ore di vita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da sottoporre a trattamento ipotermico e prime 24 ore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 dopo riscaldamento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con convulsioni o con altra patologia neurologica grave fino </a:t>
            </a:r>
          </a:p>
          <a:p>
            <a:pPr algn="ctr">
              <a:lnSpc>
                <a:spcPct val="150000"/>
              </a:lnSpc>
            </a:pPr>
            <a:r>
              <a:rPr lang="it-IT" sz="2800" i="1" dirty="0" smtClean="0"/>
              <a:t>a 72 ore dopo controllo farmacologico delle crisi</a:t>
            </a:r>
          </a:p>
          <a:p>
            <a:pPr marL="514350" indent="-5143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con sindrome da aspirazione massiva di meconio</a:t>
            </a:r>
          </a:p>
          <a:p>
            <a:pPr marL="514350" indent="-5143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800" i="1" dirty="0" smtClean="0"/>
              <a:t>Neonati che per condizioni cliniche particolarmente gravi devono essere sottoposti a monitoraggio polifunzionale continuo e continua valutazione dello stato clinico con registrazione dei parametri vitali almeno ogni 3 ore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xmlns="" val="165840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clrChange>
              <a:clrFrom>
                <a:srgbClr val="DD9137"/>
              </a:clrFrom>
              <a:clrTo>
                <a:srgbClr val="DD913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6411" y="3107853"/>
            <a:ext cx="4391696" cy="3388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ttangolo 1"/>
          <p:cNvSpPr/>
          <p:nvPr/>
        </p:nvSpPr>
        <p:spPr>
          <a:xfrm>
            <a:off x="721216" y="314287"/>
            <a:ext cx="1005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2800" b="1" i="1" dirty="0">
                <a:latin typeface="+mj-lt"/>
              </a:rPr>
              <a:t>Terapia Sub-Intensiva  o </a:t>
            </a:r>
            <a:r>
              <a:rPr lang="it-IT" sz="2800" b="1" i="1" dirty="0" smtClean="0">
                <a:latin typeface="+mj-lt"/>
              </a:rPr>
              <a:t>Intermedia </a:t>
            </a:r>
            <a:r>
              <a:rPr lang="it-IT" sz="2800" i="1" dirty="0" smtClean="0">
                <a:latin typeface="+mj-lt"/>
              </a:rPr>
              <a:t>è la zona  dove vengono ricoverati </a:t>
            </a:r>
            <a:r>
              <a:rPr lang="it-IT" sz="2800" i="1" dirty="0">
                <a:latin typeface="+mj-lt"/>
              </a:rPr>
              <a:t>i neonati </a:t>
            </a:r>
            <a:r>
              <a:rPr lang="it-IT" sz="2800" i="1" dirty="0" smtClean="0">
                <a:latin typeface="+mj-lt"/>
              </a:rPr>
              <a:t>che necessitano </a:t>
            </a:r>
            <a:r>
              <a:rPr lang="it-IT" sz="2800" i="1" dirty="0">
                <a:latin typeface="+mj-lt"/>
              </a:rPr>
              <a:t>di un’assistenza meno </a:t>
            </a:r>
            <a:r>
              <a:rPr lang="it-IT" sz="2800" i="1" dirty="0" smtClean="0">
                <a:latin typeface="+mj-lt"/>
              </a:rPr>
              <a:t>complessa: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>
                <a:latin typeface="+mj-lt"/>
              </a:rPr>
              <a:t>Neonati con età gestazionale &gt;32 settimane e/o peso &gt; 1500gr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>
                <a:latin typeface="+mj-lt"/>
              </a:rPr>
              <a:t>Neonati che richiedono monitoraggio polifunzionale continuo purché non abbiano bisogno di cure intensive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it-IT" sz="2800" i="1" dirty="0" smtClean="0">
                <a:latin typeface="+mj-lt"/>
              </a:rPr>
              <a:t>Neonati dimessi dalla Terapia Intensiva</a:t>
            </a:r>
          </a:p>
        </p:txBody>
      </p:sp>
    </p:spTree>
    <p:extLst>
      <p:ext uri="{BB962C8B-B14F-4D97-AF65-F5344CB8AC3E}">
        <p14:creationId xmlns:p14="http://schemas.microsoft.com/office/powerpoint/2010/main" xmlns="" val="16760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27278" y="127440"/>
            <a:ext cx="101743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i="1" dirty="0">
                <a:latin typeface="+mj-lt"/>
              </a:rPr>
              <a:t>La Patologia Neonatale </a:t>
            </a:r>
            <a:r>
              <a:rPr lang="it-IT" sz="2800" i="1" dirty="0" smtClean="0">
                <a:latin typeface="+mj-lt"/>
              </a:rPr>
              <a:t>è la zona dove </a:t>
            </a:r>
            <a:r>
              <a:rPr lang="it-IT" sz="2800" i="1" dirty="0">
                <a:latin typeface="+mj-lt"/>
              </a:rPr>
              <a:t>vengono assistiti neonati </a:t>
            </a:r>
            <a:endParaRPr lang="it-IT" sz="2800" i="1" dirty="0" smtClean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it-IT" sz="2800" i="1" dirty="0" smtClean="0">
                <a:latin typeface="+mj-lt"/>
              </a:rPr>
              <a:t>che hanno patologie che </a:t>
            </a:r>
            <a:r>
              <a:rPr lang="it-IT" sz="2800" i="1" dirty="0">
                <a:latin typeface="+mj-lt"/>
              </a:rPr>
              <a:t>non compromettono </a:t>
            </a:r>
            <a:endParaRPr lang="it-IT" sz="2800" i="1" dirty="0" smtClean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it-IT" sz="2800" i="1" dirty="0" smtClean="0">
                <a:latin typeface="+mj-lt"/>
              </a:rPr>
              <a:t>i </a:t>
            </a:r>
            <a:r>
              <a:rPr lang="it-IT" sz="2800" i="1" dirty="0">
                <a:latin typeface="+mj-lt"/>
              </a:rPr>
              <a:t>parametri vitali e i neonati provenienti dalla terapia intensiva </a:t>
            </a:r>
            <a:endParaRPr lang="it-IT" sz="2800" i="1" dirty="0" smtClean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it-IT" sz="2800" i="1" dirty="0" smtClean="0">
                <a:latin typeface="+mj-lt"/>
              </a:rPr>
              <a:t>e </a:t>
            </a:r>
            <a:r>
              <a:rPr lang="it-IT" sz="2800" i="1" dirty="0">
                <a:latin typeface="+mj-lt"/>
              </a:rPr>
              <a:t>intermedia che sono in via di stabilizzazione per le dimissioni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543" y="3015197"/>
            <a:ext cx="5293216" cy="3514695"/>
          </a:xfrm>
          <a:prstGeom prst="rect">
            <a:avLst/>
          </a:prstGeom>
          <a:ln w="19050">
            <a:solidFill>
              <a:schemeClr val="bg1"/>
            </a:solidFill>
          </a:ln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4613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3639" y="389751"/>
            <a:ext cx="111144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dirty="0" smtClean="0">
                <a:latin typeface="+mj-lt"/>
              </a:rPr>
              <a:t>Le  </a:t>
            </a:r>
            <a:r>
              <a:rPr lang="it-IT" sz="2800" b="1" i="1" dirty="0">
                <a:latin typeface="+mj-lt"/>
              </a:rPr>
              <a:t>tre aree sono </a:t>
            </a:r>
            <a:r>
              <a:rPr lang="it-IT" sz="2800" b="1" i="1" dirty="0" smtClean="0">
                <a:latin typeface="+mj-lt"/>
              </a:rPr>
              <a:t>confinanti. </a:t>
            </a:r>
          </a:p>
          <a:p>
            <a:pPr algn="ctr"/>
            <a:r>
              <a:rPr lang="it-IT" sz="2800" b="1" i="1" dirty="0" smtClean="0">
                <a:latin typeface="+mj-lt"/>
              </a:rPr>
              <a:t> All’interno del reparto </a:t>
            </a:r>
            <a:r>
              <a:rPr lang="it-IT" sz="2800" b="1" i="1" dirty="0">
                <a:latin typeface="+mj-lt"/>
              </a:rPr>
              <a:t>si </a:t>
            </a:r>
            <a:r>
              <a:rPr lang="it-IT" sz="2800" b="1" i="1" dirty="0" smtClean="0">
                <a:latin typeface="+mj-lt"/>
              </a:rPr>
              <a:t>accede </a:t>
            </a:r>
            <a:r>
              <a:rPr lang="it-IT" sz="2800" b="1" i="1" dirty="0">
                <a:latin typeface="+mj-lt"/>
              </a:rPr>
              <a:t>seguendo determinate regole comportamentali e igieniche che possono variare da ospedale a ospedale.</a:t>
            </a:r>
          </a:p>
          <a:p>
            <a:r>
              <a:rPr lang="it-IT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endParaRPr lang="it-IT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074" name="Picture 2" descr="http://www.quotidianodiragusa.it/immagini_articoli/13-02-2015/sicilia-falcone-su-decesso-neonata-dotare-le-cliniche-private-utin-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791" y="2155880"/>
            <a:ext cx="6502006" cy="4320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9543" y="2051744"/>
            <a:ext cx="2857500" cy="4486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999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Celestiale</Template>
  <TotalTime>969</TotalTime>
  <Words>1341</Words>
  <Application>Microsoft Office PowerPoint</Application>
  <PresentationFormat>Personalizzato</PresentationFormat>
  <Paragraphs>202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Celestiale</vt:lpstr>
      <vt:lpstr>Terapia intensiva neonatale (t.i.n.)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intensiva neonatale (t.i.n.)</dc:title>
  <dc:creator>Cecilia Carriero</dc:creator>
  <cp:lastModifiedBy>PC</cp:lastModifiedBy>
  <cp:revision>73</cp:revision>
  <dcterms:created xsi:type="dcterms:W3CDTF">2017-06-25T14:26:22Z</dcterms:created>
  <dcterms:modified xsi:type="dcterms:W3CDTF">2018-02-05T00:01:55Z</dcterms:modified>
</cp:coreProperties>
</file>